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diagrams/drawing2.xml" ContentType="application/vnd.ms-office.drawingml.diagramDrawing+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Override PartName="/ppt/diagrams/layout2.xml" ContentType="application/vnd.openxmlformats-officedocument.drawingml.diagramLayout+xml"/>
  <Override PartName="/ppt/diagrams/data5.xml" ContentType="application/vnd.openxmlformats-officedocument.drawingml.diagramData+xml"/>
  <Override PartName="/ppt/notesSlides/notesSlide8.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diagrams/drawing5.xml" ContentType="application/vnd.ms-office.drawingml.diagramDrawing+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7"/>
  </p:notesMasterIdLst>
  <p:handoutMasterIdLst>
    <p:handoutMasterId r:id="rId98"/>
  </p:handoutMasterIdLst>
  <p:sldIdLst>
    <p:sldId id="290" r:id="rId2"/>
    <p:sldId id="2080" r:id="rId3"/>
    <p:sldId id="2046" r:id="rId4"/>
    <p:sldId id="2038" r:id="rId5"/>
    <p:sldId id="1331" r:id="rId6"/>
    <p:sldId id="2039" r:id="rId7"/>
    <p:sldId id="2055" r:id="rId8"/>
    <p:sldId id="1298" r:id="rId9"/>
    <p:sldId id="1536" r:id="rId10"/>
    <p:sldId id="2056" r:id="rId11"/>
    <p:sldId id="2051" r:id="rId12"/>
    <p:sldId id="2052" r:id="rId13"/>
    <p:sldId id="2053" r:id="rId14"/>
    <p:sldId id="2054" r:id="rId15"/>
    <p:sldId id="2040" r:id="rId16"/>
    <p:sldId id="2037" r:id="rId17"/>
    <p:sldId id="1949" r:id="rId18"/>
    <p:sldId id="1826" r:id="rId19"/>
    <p:sldId id="1827" r:id="rId20"/>
    <p:sldId id="2058" r:id="rId21"/>
    <p:sldId id="2060" r:id="rId22"/>
    <p:sldId id="1979" r:id="rId23"/>
    <p:sldId id="2079" r:id="rId24"/>
    <p:sldId id="2047" r:id="rId25"/>
    <p:sldId id="2069" r:id="rId26"/>
    <p:sldId id="2070" r:id="rId27"/>
    <p:sldId id="2077" r:id="rId28"/>
    <p:sldId id="2078" r:id="rId29"/>
    <p:sldId id="2076" r:id="rId30"/>
    <p:sldId id="2071" r:id="rId31"/>
    <p:sldId id="2075" r:id="rId32"/>
    <p:sldId id="2072" r:id="rId33"/>
    <p:sldId id="1551" r:id="rId34"/>
    <p:sldId id="1552" r:id="rId35"/>
    <p:sldId id="1553" r:id="rId36"/>
    <p:sldId id="1554" r:id="rId37"/>
    <p:sldId id="2027" r:id="rId38"/>
    <p:sldId id="2028" r:id="rId39"/>
    <p:sldId id="2032" r:id="rId40"/>
    <p:sldId id="2033" r:id="rId41"/>
    <p:sldId id="2061" r:id="rId42"/>
    <p:sldId id="2062" r:id="rId43"/>
    <p:sldId id="2034" r:id="rId44"/>
    <p:sldId id="2035" r:id="rId45"/>
    <p:sldId id="2036" r:id="rId46"/>
    <p:sldId id="2048" r:id="rId47"/>
    <p:sldId id="2031" r:id="rId48"/>
    <p:sldId id="2044" r:id="rId49"/>
    <p:sldId id="2045" r:id="rId50"/>
    <p:sldId id="1976" r:id="rId51"/>
    <p:sldId id="1590" r:id="rId52"/>
    <p:sldId id="1975" r:id="rId53"/>
    <p:sldId id="1977" r:id="rId54"/>
    <p:sldId id="2073" r:id="rId55"/>
    <p:sldId id="2006" r:id="rId56"/>
    <p:sldId id="1597" r:id="rId57"/>
    <p:sldId id="2068" r:id="rId58"/>
    <p:sldId id="1978" r:id="rId59"/>
    <p:sldId id="1980" r:id="rId60"/>
    <p:sldId id="2049" r:id="rId61"/>
    <p:sldId id="1982" r:id="rId62"/>
    <p:sldId id="1983" r:id="rId63"/>
    <p:sldId id="1984" r:id="rId64"/>
    <p:sldId id="1985" r:id="rId65"/>
    <p:sldId id="1986" r:id="rId66"/>
    <p:sldId id="1987" r:id="rId67"/>
    <p:sldId id="1988" r:id="rId68"/>
    <p:sldId id="1989" r:id="rId69"/>
    <p:sldId id="2004" r:id="rId70"/>
    <p:sldId id="1990" r:id="rId71"/>
    <p:sldId id="1991" r:id="rId72"/>
    <p:sldId id="1992" r:id="rId73"/>
    <p:sldId id="1998" r:id="rId74"/>
    <p:sldId id="1993" r:id="rId75"/>
    <p:sldId id="2065" r:id="rId76"/>
    <p:sldId id="2066" r:id="rId77"/>
    <p:sldId id="2067" r:id="rId78"/>
    <p:sldId id="1994" r:id="rId79"/>
    <p:sldId id="1995" r:id="rId80"/>
    <p:sldId id="1996" r:id="rId81"/>
    <p:sldId id="2041" r:id="rId82"/>
    <p:sldId id="2042" r:id="rId83"/>
    <p:sldId id="1999" r:id="rId84"/>
    <p:sldId id="2000" r:id="rId85"/>
    <p:sldId id="2001" r:id="rId86"/>
    <p:sldId id="2002" r:id="rId87"/>
    <p:sldId id="2003" r:id="rId88"/>
    <p:sldId id="2043" r:id="rId89"/>
    <p:sldId id="2007" r:id="rId90"/>
    <p:sldId id="2009" r:id="rId91"/>
    <p:sldId id="2025" r:id="rId92"/>
    <p:sldId id="2026" r:id="rId93"/>
    <p:sldId id="2020" r:id="rId94"/>
    <p:sldId id="2030" r:id="rId95"/>
    <p:sldId id="1535" r:id="rId96"/>
  </p:sldIdLst>
  <p:sldSz cx="9144000" cy="6858000" type="screen4x3"/>
  <p:notesSz cx="9296400" cy="7010400"/>
  <p:defaultTextStyle>
    <a:defPPr>
      <a:defRPr lang="en-US"/>
    </a:defPPr>
    <a:lvl1pPr algn="l" rtl="0" fontAlgn="base">
      <a:spcBef>
        <a:spcPct val="0"/>
      </a:spcBef>
      <a:spcAft>
        <a:spcPct val="0"/>
      </a:spcAft>
      <a:defRPr sz="1400" b="1" kern="1200">
        <a:solidFill>
          <a:schemeClr val="tx1"/>
        </a:solidFill>
        <a:latin typeface="Verdana" pitchFamily="34" charset="0"/>
        <a:ea typeface="+mn-ea"/>
        <a:cs typeface="+mn-cs"/>
      </a:defRPr>
    </a:lvl1pPr>
    <a:lvl2pPr marL="457200" algn="l" rtl="0" fontAlgn="base">
      <a:spcBef>
        <a:spcPct val="0"/>
      </a:spcBef>
      <a:spcAft>
        <a:spcPct val="0"/>
      </a:spcAft>
      <a:defRPr sz="1400" b="1" kern="1200">
        <a:solidFill>
          <a:schemeClr val="tx1"/>
        </a:solidFill>
        <a:latin typeface="Verdana" pitchFamily="34" charset="0"/>
        <a:ea typeface="+mn-ea"/>
        <a:cs typeface="+mn-cs"/>
      </a:defRPr>
    </a:lvl2pPr>
    <a:lvl3pPr marL="914400" algn="l" rtl="0" fontAlgn="base">
      <a:spcBef>
        <a:spcPct val="0"/>
      </a:spcBef>
      <a:spcAft>
        <a:spcPct val="0"/>
      </a:spcAft>
      <a:defRPr sz="1400" b="1" kern="1200">
        <a:solidFill>
          <a:schemeClr val="tx1"/>
        </a:solidFill>
        <a:latin typeface="Verdana" pitchFamily="34" charset="0"/>
        <a:ea typeface="+mn-ea"/>
        <a:cs typeface="+mn-cs"/>
      </a:defRPr>
    </a:lvl3pPr>
    <a:lvl4pPr marL="1371600" algn="l" rtl="0" fontAlgn="base">
      <a:spcBef>
        <a:spcPct val="0"/>
      </a:spcBef>
      <a:spcAft>
        <a:spcPct val="0"/>
      </a:spcAft>
      <a:defRPr sz="1400" b="1" kern="1200">
        <a:solidFill>
          <a:schemeClr val="tx1"/>
        </a:solidFill>
        <a:latin typeface="Verdana" pitchFamily="34" charset="0"/>
        <a:ea typeface="+mn-ea"/>
        <a:cs typeface="+mn-cs"/>
      </a:defRPr>
    </a:lvl4pPr>
    <a:lvl5pPr marL="1828800" algn="l" rtl="0" fontAlgn="base">
      <a:spcBef>
        <a:spcPct val="0"/>
      </a:spcBef>
      <a:spcAft>
        <a:spcPct val="0"/>
      </a:spcAft>
      <a:defRPr sz="1400" b="1" kern="1200">
        <a:solidFill>
          <a:schemeClr val="tx1"/>
        </a:solidFill>
        <a:latin typeface="Verdana" pitchFamily="34" charset="0"/>
        <a:ea typeface="+mn-ea"/>
        <a:cs typeface="+mn-cs"/>
      </a:defRPr>
    </a:lvl5pPr>
    <a:lvl6pPr marL="2286000" algn="l" defTabSz="914400" rtl="0" eaLnBrk="1" latinLnBrk="0" hangingPunct="1">
      <a:defRPr sz="1400" b="1" kern="1200">
        <a:solidFill>
          <a:schemeClr val="tx1"/>
        </a:solidFill>
        <a:latin typeface="Verdana" pitchFamily="34" charset="0"/>
        <a:ea typeface="+mn-ea"/>
        <a:cs typeface="+mn-cs"/>
      </a:defRPr>
    </a:lvl6pPr>
    <a:lvl7pPr marL="2743200" algn="l" defTabSz="914400" rtl="0" eaLnBrk="1" latinLnBrk="0" hangingPunct="1">
      <a:defRPr sz="1400" b="1" kern="1200">
        <a:solidFill>
          <a:schemeClr val="tx1"/>
        </a:solidFill>
        <a:latin typeface="Verdana" pitchFamily="34" charset="0"/>
        <a:ea typeface="+mn-ea"/>
        <a:cs typeface="+mn-cs"/>
      </a:defRPr>
    </a:lvl7pPr>
    <a:lvl8pPr marL="3200400" algn="l" defTabSz="914400" rtl="0" eaLnBrk="1" latinLnBrk="0" hangingPunct="1">
      <a:defRPr sz="1400" b="1" kern="1200">
        <a:solidFill>
          <a:schemeClr val="tx1"/>
        </a:solidFill>
        <a:latin typeface="Verdana" pitchFamily="34" charset="0"/>
        <a:ea typeface="+mn-ea"/>
        <a:cs typeface="+mn-cs"/>
      </a:defRPr>
    </a:lvl8pPr>
    <a:lvl9pPr marL="3657600" algn="l" defTabSz="914400" rtl="0" eaLnBrk="1" latinLnBrk="0" hangingPunct="1">
      <a:defRPr sz="1400" b="1"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B"/>
    <a:srgbClr val="FF9999"/>
    <a:srgbClr val="CEA4E6"/>
    <a:srgbClr val="45C75B"/>
    <a:srgbClr val="5BB16B"/>
    <a:srgbClr val="007A37"/>
    <a:srgbClr val="0033CC"/>
    <a:srgbClr val="00FF00"/>
    <a:srgbClr val="66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ferSingleView="1">
    <p:restoredLeft sz="15591" autoAdjust="0"/>
    <p:restoredTop sz="94718" autoAdjust="0"/>
  </p:normalViewPr>
  <p:slideViewPr>
    <p:cSldViewPr>
      <p:cViewPr>
        <p:scale>
          <a:sx n="70" d="100"/>
          <a:sy n="70" d="100"/>
        </p:scale>
        <p:origin x="-2844" y="-10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9" d="100"/>
        <a:sy n="49" d="100"/>
      </p:scale>
      <p:origin x="0" y="1740"/>
    </p:cViewPr>
  </p:sorterViewPr>
  <p:notesViewPr>
    <p:cSldViewPr>
      <p:cViewPr varScale="1">
        <p:scale>
          <a:sx n="108" d="100"/>
          <a:sy n="108" d="100"/>
        </p:scale>
        <p:origin x="-1716" y="-78"/>
      </p:cViewPr>
      <p:guideLst>
        <p:guide orient="horz" pos="2209"/>
        <p:guide pos="2928"/>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Presentations\pics\TECH.TIMELINE.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sz="2400"/>
            </a:pPr>
            <a:r>
              <a:rPr lang="en-US" sz="2400" dirty="0"/>
              <a:t>POSITIONING </a:t>
            </a:r>
            <a:r>
              <a:rPr lang="en-US" sz="2400" dirty="0" smtClean="0"/>
              <a:t>TECHNOLOGY-</a:t>
            </a:r>
          </a:p>
          <a:p>
            <a:pPr>
              <a:defRPr sz="2400"/>
            </a:pPr>
            <a:r>
              <a:rPr lang="en-US" sz="2400" dirty="0" smtClean="0"/>
              <a:t>A CARTOON GRAPH</a:t>
            </a:r>
            <a:endParaRPr lang="en-US" sz="2400" dirty="0"/>
          </a:p>
        </c:rich>
      </c:tx>
      <c:layout>
        <c:manualLayout>
          <c:xMode val="edge"/>
          <c:yMode val="edge"/>
          <c:x val="0.15840265211616336"/>
          <c:y val="0"/>
        </c:manualLayout>
      </c:layout>
      <c:spPr>
        <a:effectLst>
          <a:outerShdw blurRad="50800" dist="38100" dir="2700000" algn="tl" rotWithShape="0">
            <a:prstClr val="black">
              <a:alpha val="40000"/>
            </a:prstClr>
          </a:outerShdw>
        </a:effectLst>
      </c:spPr>
    </c:title>
    <c:plotArea>
      <c:layout/>
      <c:lineChart>
        <c:grouping val="stacked"/>
        <c:ser>
          <c:idx val="0"/>
          <c:order val="0"/>
          <c:tx>
            <c:strRef>
              <c:f>Sheet1!$B$2</c:f>
              <c:strCache>
                <c:ptCount val="1"/>
                <c:pt idx="0">
                  <c:v>TECHNOLOGY</c:v>
                </c:pt>
              </c:strCache>
            </c:strRef>
          </c:tx>
          <c:spPr>
            <a:ln>
              <a:solidFill>
                <a:schemeClr val="accent2"/>
              </a:solidFill>
            </a:ln>
          </c:spPr>
          <c:marker>
            <c:symbol val="triangle"/>
            <c:size val="10"/>
            <c:spPr>
              <a:solidFill>
                <a:srgbClr val="C00000"/>
              </a:solidFill>
            </c:spPr>
          </c:marker>
          <c:cat>
            <c:numRef>
              <c:f>Sheet1!$C$3:$C$23</c:f>
              <c:numCache>
                <c:formatCode>General</c:formatCode>
                <c:ptCount val="21"/>
                <c:pt idx="0">
                  <c:v>-2700</c:v>
                </c:pt>
                <c:pt idx="1">
                  <c:v>-2500</c:v>
                </c:pt>
                <c:pt idx="2">
                  <c:v>-1500</c:v>
                </c:pt>
                <c:pt idx="3">
                  <c:v>-1000</c:v>
                </c:pt>
                <c:pt idx="4">
                  <c:v>-500</c:v>
                </c:pt>
                <c:pt idx="5">
                  <c:v>0</c:v>
                </c:pt>
                <c:pt idx="6">
                  <c:v>500</c:v>
                </c:pt>
                <c:pt idx="7">
                  <c:v>750</c:v>
                </c:pt>
                <c:pt idx="8">
                  <c:v>1000</c:v>
                </c:pt>
                <c:pt idx="9">
                  <c:v>1250</c:v>
                </c:pt>
                <c:pt idx="10">
                  <c:v>1500</c:v>
                </c:pt>
                <c:pt idx="11">
                  <c:v>1700</c:v>
                </c:pt>
                <c:pt idx="12">
                  <c:v>1750</c:v>
                </c:pt>
                <c:pt idx="13">
                  <c:v>1850</c:v>
                </c:pt>
                <c:pt idx="14">
                  <c:v>1900</c:v>
                </c:pt>
                <c:pt idx="15">
                  <c:v>1977</c:v>
                </c:pt>
                <c:pt idx="16">
                  <c:v>1989</c:v>
                </c:pt>
                <c:pt idx="17">
                  <c:v>2000</c:v>
                </c:pt>
                <c:pt idx="18">
                  <c:v>2010</c:v>
                </c:pt>
                <c:pt idx="19">
                  <c:v>2017</c:v>
                </c:pt>
                <c:pt idx="20">
                  <c:v>2030</c:v>
                </c:pt>
              </c:numCache>
            </c:numRef>
          </c:cat>
          <c:val>
            <c:numRef>
              <c:f>Sheet1!$B$3:$B$23</c:f>
              <c:numCache>
                <c:formatCode>General</c:formatCode>
                <c:ptCount val="21"/>
                <c:pt idx="0">
                  <c:v>100</c:v>
                </c:pt>
                <c:pt idx="1">
                  <c:v>110</c:v>
                </c:pt>
                <c:pt idx="2">
                  <c:v>150</c:v>
                </c:pt>
                <c:pt idx="3">
                  <c:v>160</c:v>
                </c:pt>
                <c:pt idx="4">
                  <c:v>200</c:v>
                </c:pt>
                <c:pt idx="5">
                  <c:v>250</c:v>
                </c:pt>
                <c:pt idx="6">
                  <c:v>450</c:v>
                </c:pt>
                <c:pt idx="7">
                  <c:v>650</c:v>
                </c:pt>
                <c:pt idx="8">
                  <c:v>750</c:v>
                </c:pt>
                <c:pt idx="9">
                  <c:v>1250</c:v>
                </c:pt>
                <c:pt idx="10">
                  <c:v>1450</c:v>
                </c:pt>
                <c:pt idx="11">
                  <c:v>1800</c:v>
                </c:pt>
                <c:pt idx="12">
                  <c:v>2200</c:v>
                </c:pt>
                <c:pt idx="13">
                  <c:v>2300</c:v>
                </c:pt>
                <c:pt idx="14">
                  <c:v>2550</c:v>
                </c:pt>
                <c:pt idx="15">
                  <c:v>2900</c:v>
                </c:pt>
                <c:pt idx="16">
                  <c:v>4000</c:v>
                </c:pt>
                <c:pt idx="17">
                  <c:v>7000</c:v>
                </c:pt>
                <c:pt idx="18">
                  <c:v>9000</c:v>
                </c:pt>
                <c:pt idx="19">
                  <c:v>14000</c:v>
                </c:pt>
                <c:pt idx="20">
                  <c:v>17000</c:v>
                </c:pt>
              </c:numCache>
            </c:numRef>
          </c:val>
          <c:smooth val="1"/>
        </c:ser>
        <c:marker val="1"/>
        <c:axId val="59040512"/>
        <c:axId val="60438016"/>
      </c:lineChart>
      <c:catAx>
        <c:axId val="59040512"/>
        <c:scaling>
          <c:orientation val="minMax"/>
        </c:scaling>
        <c:axPos val="b"/>
        <c:numFmt formatCode="General" sourceLinked="1"/>
        <c:tickLblPos val="nextTo"/>
        <c:txPr>
          <a:bodyPr rot="-5400000" vert="horz"/>
          <a:lstStyle/>
          <a:p>
            <a:pPr>
              <a:defRPr b="1" i="0" baseline="0">
                <a:solidFill>
                  <a:srgbClr val="FF0000"/>
                </a:solidFill>
              </a:defRPr>
            </a:pPr>
            <a:endParaRPr lang="en-US"/>
          </a:p>
        </c:txPr>
        <c:crossAx val="60438016"/>
        <c:crosses val="autoZero"/>
        <c:auto val="1"/>
        <c:lblAlgn val="ctr"/>
        <c:lblOffset val="100"/>
      </c:catAx>
      <c:valAx>
        <c:axId val="60438016"/>
        <c:scaling>
          <c:orientation val="minMax"/>
        </c:scaling>
        <c:delete val="1"/>
        <c:axPos val="l"/>
        <c:majorGridlines/>
        <c:numFmt formatCode="General" sourceLinked="1"/>
        <c:tickLblPos val="none"/>
        <c:crossAx val="59040512"/>
        <c:crosses val="autoZero"/>
        <c:crossBetween val="between"/>
      </c:valAx>
    </c:plotArea>
    <c:legend>
      <c:legendPos val="r"/>
      <c:layout/>
      <c:txPr>
        <a:bodyPr/>
        <a:lstStyle/>
        <a:p>
          <a:pPr>
            <a:defRPr sz="1400"/>
          </a:pPr>
          <a:endParaRPr lang="en-US"/>
        </a:p>
      </c:txPr>
    </c:legend>
    <c:plotVisOnly val="1"/>
  </c:chart>
  <c:externalData r:id="rId2"/>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F4A4CD-D4A2-49E6-A211-216C538D417B}"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94F24C94-EA37-4AF0-AB12-21C58E7B7A6F}">
      <dgm:prSet custT="1"/>
      <dgm:spPr/>
      <dgm:t>
        <a:bodyPr/>
        <a:lstStyle/>
        <a:p>
          <a:pPr rtl="0"/>
          <a:r>
            <a:rPr lang="en-US" sz="1800" b="0" dirty="0" smtClean="0">
              <a:solidFill>
                <a:schemeClr val="tx1"/>
              </a:solidFill>
            </a:rPr>
            <a:t>BACKGROUND- DATUMS, RTN </a:t>
          </a:r>
          <a:r>
            <a:rPr lang="en-US" sz="1800" b="0" dirty="0" err="1" smtClean="0">
              <a:solidFill>
                <a:schemeClr val="tx1"/>
              </a:solidFill>
            </a:rPr>
            <a:t>vs</a:t>
          </a:r>
          <a:r>
            <a:rPr lang="en-US" sz="1800" b="0" dirty="0" smtClean="0">
              <a:solidFill>
                <a:schemeClr val="tx1"/>
              </a:solidFill>
            </a:rPr>
            <a:t> SINGLE BASE</a:t>
          </a:r>
          <a:endParaRPr lang="en-US" sz="1800" b="0" dirty="0">
            <a:solidFill>
              <a:schemeClr val="tx1"/>
            </a:solidFill>
          </a:endParaRPr>
        </a:p>
      </dgm:t>
    </dgm:pt>
    <dgm:pt modelId="{DE279262-4E56-4CBA-B729-3F5472D54935}" type="parTrans" cxnId="{430C70EC-5E73-418F-80EF-BB1F70782B4F}">
      <dgm:prSet/>
      <dgm:spPr/>
      <dgm:t>
        <a:bodyPr/>
        <a:lstStyle/>
        <a:p>
          <a:endParaRPr lang="en-US"/>
        </a:p>
      </dgm:t>
    </dgm:pt>
    <dgm:pt modelId="{6C464F24-D0E9-4147-8124-8F8340A2C2BC}" type="sibTrans" cxnId="{430C70EC-5E73-418F-80EF-BB1F70782B4F}">
      <dgm:prSet/>
      <dgm:spPr>
        <a:solidFill>
          <a:schemeClr val="tx1"/>
        </a:solidFill>
        <a:ln>
          <a:solidFill>
            <a:schemeClr val="tx1"/>
          </a:solidFill>
        </a:ln>
      </dgm:spPr>
      <dgm:t>
        <a:bodyPr/>
        <a:lstStyle/>
        <a:p>
          <a:endParaRPr lang="en-US">
            <a:solidFill>
              <a:schemeClr val="tx1"/>
            </a:solidFill>
          </a:endParaRPr>
        </a:p>
      </dgm:t>
    </dgm:pt>
    <dgm:pt modelId="{A5A6A538-3BDD-4751-9D73-61E284470568}">
      <dgm:prSet custT="1"/>
      <dgm:spPr/>
      <dgm:t>
        <a:bodyPr/>
        <a:lstStyle/>
        <a:p>
          <a:pPr rtl="0"/>
          <a:r>
            <a:rPr lang="en-US" sz="1800" b="0" dirty="0" smtClean="0">
              <a:solidFill>
                <a:schemeClr val="tx1"/>
              </a:solidFill>
            </a:rPr>
            <a:t>GEOMETRICAL &amp; DISPERSIVE EFFECTS ON THE GNSS SIGNAL</a:t>
          </a:r>
          <a:endParaRPr lang="en-US" sz="1800" b="0" dirty="0">
            <a:solidFill>
              <a:schemeClr val="tx1"/>
            </a:solidFill>
          </a:endParaRPr>
        </a:p>
      </dgm:t>
    </dgm:pt>
    <dgm:pt modelId="{E1BD3807-9EAC-4D2B-B7D1-8F592BC13170}" type="parTrans" cxnId="{51C03AC1-74D3-4295-9283-FC61CF489690}">
      <dgm:prSet/>
      <dgm:spPr/>
      <dgm:t>
        <a:bodyPr/>
        <a:lstStyle/>
        <a:p>
          <a:endParaRPr lang="en-US"/>
        </a:p>
      </dgm:t>
    </dgm:pt>
    <dgm:pt modelId="{CAE6295F-77B6-4654-B781-128658EC469B}" type="sibTrans" cxnId="{51C03AC1-74D3-4295-9283-FC61CF489690}">
      <dgm:prSet/>
      <dgm:spPr>
        <a:solidFill>
          <a:schemeClr val="tx1"/>
        </a:solidFill>
      </dgm:spPr>
      <dgm:t>
        <a:bodyPr/>
        <a:lstStyle/>
        <a:p>
          <a:endParaRPr lang="en-US"/>
        </a:p>
      </dgm:t>
    </dgm:pt>
    <dgm:pt modelId="{A89C342E-6427-4617-9C0A-F1CE36ECB06F}">
      <dgm:prSet custT="1"/>
      <dgm:spPr/>
      <dgm:t>
        <a:bodyPr/>
        <a:lstStyle/>
        <a:p>
          <a:pPr rtl="0"/>
          <a:r>
            <a:rPr lang="en-US" sz="1800" b="0" dirty="0" smtClean="0">
              <a:solidFill>
                <a:schemeClr val="tx1"/>
              </a:solidFill>
            </a:rPr>
            <a:t>BEST METHODS FOR GNSS REAL TIME POSITIONING- A FIELD GUIDE</a:t>
          </a:r>
          <a:endParaRPr lang="en-US" sz="1800" b="0" dirty="0">
            <a:solidFill>
              <a:schemeClr val="tx1"/>
            </a:solidFill>
          </a:endParaRPr>
        </a:p>
      </dgm:t>
    </dgm:pt>
    <dgm:pt modelId="{4596C3EA-1488-408A-8343-46423BA3DE0D}" type="parTrans" cxnId="{F5E7758F-DAD8-4C8B-9438-F5EF3092925D}">
      <dgm:prSet/>
      <dgm:spPr/>
      <dgm:t>
        <a:bodyPr/>
        <a:lstStyle/>
        <a:p>
          <a:endParaRPr lang="en-US"/>
        </a:p>
      </dgm:t>
    </dgm:pt>
    <dgm:pt modelId="{58D92C6D-9ECB-4945-813D-603F468046F3}" type="sibTrans" cxnId="{F5E7758F-DAD8-4C8B-9438-F5EF3092925D}">
      <dgm:prSet/>
      <dgm:spPr/>
      <dgm:t>
        <a:bodyPr/>
        <a:lstStyle/>
        <a:p>
          <a:endParaRPr lang="en-US"/>
        </a:p>
      </dgm:t>
    </dgm:pt>
    <dgm:pt modelId="{B6434E3D-9518-4A7C-B39F-19492FB70C49}">
      <dgm:prSet custT="1"/>
      <dgm:spPr/>
      <dgm:t>
        <a:bodyPr/>
        <a:lstStyle/>
        <a:p>
          <a:pPr rtl="0"/>
          <a:r>
            <a:rPr lang="en-US" sz="1800" dirty="0" smtClean="0">
              <a:solidFill>
                <a:schemeClr val="tx1"/>
              </a:solidFill>
            </a:rPr>
            <a:t>HOW RT GNSS POSITIONING (RT) WORKS- BEYOND THE BLACK BOX</a:t>
          </a:r>
          <a:endParaRPr lang="en-US" sz="1800" b="1" dirty="0">
            <a:solidFill>
              <a:schemeClr val="tx1"/>
            </a:solidFill>
          </a:endParaRPr>
        </a:p>
      </dgm:t>
    </dgm:pt>
    <dgm:pt modelId="{560D9C05-83FE-4369-8FAE-124F463DCA42}" type="sibTrans" cxnId="{9E3901DF-AA7E-4088-B224-EA0C7FDFFDED}">
      <dgm:prSet/>
      <dgm:spPr>
        <a:solidFill>
          <a:schemeClr val="tx1"/>
        </a:solidFill>
      </dgm:spPr>
      <dgm:t>
        <a:bodyPr/>
        <a:lstStyle/>
        <a:p>
          <a:endParaRPr lang="en-US"/>
        </a:p>
      </dgm:t>
    </dgm:pt>
    <dgm:pt modelId="{99925C11-A1ED-4EBA-9B00-3015C7D2C243}" type="parTrans" cxnId="{9E3901DF-AA7E-4088-B224-EA0C7FDFFDED}">
      <dgm:prSet/>
      <dgm:spPr/>
      <dgm:t>
        <a:bodyPr/>
        <a:lstStyle/>
        <a:p>
          <a:endParaRPr lang="en-US"/>
        </a:p>
      </dgm:t>
    </dgm:pt>
    <dgm:pt modelId="{97AA9D38-0D1C-49E4-BB53-CD0019D3770B}">
      <dgm:prSet custT="1"/>
      <dgm:spPr/>
      <dgm:t>
        <a:bodyPr/>
        <a:lstStyle/>
        <a:p>
          <a:r>
            <a:rPr lang="en-US" sz="1800" dirty="0" smtClean="0">
              <a:solidFill>
                <a:schemeClr val="tx1"/>
              </a:solidFill>
            </a:rPr>
            <a:t>INRODUCTION-CHANGE AS A WAY OF LIFE</a:t>
          </a:r>
          <a:endParaRPr lang="en-US" sz="1800" b="1" dirty="0">
            <a:solidFill>
              <a:schemeClr val="tx1"/>
            </a:solidFill>
          </a:endParaRPr>
        </a:p>
      </dgm:t>
    </dgm:pt>
    <dgm:pt modelId="{86F49A82-B838-4206-B21B-119C40E917D0}" type="parTrans" cxnId="{D390F21C-42D6-4D95-AF5A-80C908007544}">
      <dgm:prSet/>
      <dgm:spPr/>
      <dgm:t>
        <a:bodyPr/>
        <a:lstStyle/>
        <a:p>
          <a:endParaRPr lang="en-US"/>
        </a:p>
      </dgm:t>
    </dgm:pt>
    <dgm:pt modelId="{81060135-AC7B-4C58-AE03-82AA2AB11ABF}" type="sibTrans" cxnId="{D390F21C-42D6-4D95-AF5A-80C908007544}">
      <dgm:prSet/>
      <dgm:spPr>
        <a:solidFill>
          <a:schemeClr val="tx1"/>
        </a:solidFill>
      </dgm:spPr>
      <dgm:t>
        <a:bodyPr/>
        <a:lstStyle/>
        <a:p>
          <a:endParaRPr lang="en-US">
            <a:solidFill>
              <a:schemeClr val="tx1"/>
            </a:solidFill>
          </a:endParaRPr>
        </a:p>
      </dgm:t>
    </dgm:pt>
    <dgm:pt modelId="{28ECC116-F3F3-4A1D-AA07-A872964A4281}" type="pres">
      <dgm:prSet presAssocID="{EDF4A4CD-D4A2-49E6-A211-216C538D417B}" presName="linearFlow" presStyleCnt="0">
        <dgm:presLayoutVars>
          <dgm:resizeHandles val="exact"/>
        </dgm:presLayoutVars>
      </dgm:prSet>
      <dgm:spPr/>
      <dgm:t>
        <a:bodyPr/>
        <a:lstStyle/>
        <a:p>
          <a:endParaRPr lang="en-US"/>
        </a:p>
      </dgm:t>
    </dgm:pt>
    <dgm:pt modelId="{BDBFFD62-A6A9-45F9-9CFB-280A4CDAB0C2}" type="pres">
      <dgm:prSet presAssocID="{97AA9D38-0D1C-49E4-BB53-CD0019D3770B}" presName="node" presStyleLbl="node1" presStyleIdx="0" presStyleCnt="5" custScaleX="246000" custScaleY="54797" custLinFactNeighborX="-1325" custLinFactNeighborY="48329">
        <dgm:presLayoutVars>
          <dgm:bulletEnabled val="1"/>
        </dgm:presLayoutVars>
      </dgm:prSet>
      <dgm:spPr/>
      <dgm:t>
        <a:bodyPr/>
        <a:lstStyle/>
        <a:p>
          <a:endParaRPr lang="en-US"/>
        </a:p>
      </dgm:t>
    </dgm:pt>
    <dgm:pt modelId="{7A37B0F5-D017-40E9-A31A-C73E15440FDF}" type="pres">
      <dgm:prSet presAssocID="{81060135-AC7B-4C58-AE03-82AA2AB11ABF}" presName="sibTrans" presStyleLbl="sibTrans2D1" presStyleIdx="0" presStyleCnt="4"/>
      <dgm:spPr/>
      <dgm:t>
        <a:bodyPr/>
        <a:lstStyle/>
        <a:p>
          <a:endParaRPr lang="en-US"/>
        </a:p>
      </dgm:t>
    </dgm:pt>
    <dgm:pt modelId="{4E9B85BC-15EF-4A70-B92D-F33B1DC9E04B}" type="pres">
      <dgm:prSet presAssocID="{81060135-AC7B-4C58-AE03-82AA2AB11ABF}" presName="connectorText" presStyleLbl="sibTrans2D1" presStyleIdx="0" presStyleCnt="4"/>
      <dgm:spPr/>
      <dgm:t>
        <a:bodyPr/>
        <a:lstStyle/>
        <a:p>
          <a:endParaRPr lang="en-US"/>
        </a:p>
      </dgm:t>
    </dgm:pt>
    <dgm:pt modelId="{B178B6A7-13BD-40A3-B068-2A50901F58EF}" type="pres">
      <dgm:prSet presAssocID="{94F24C94-EA37-4AF0-AB12-21C58E7B7A6F}" presName="node" presStyleLbl="node1" presStyleIdx="1" presStyleCnt="5" custScaleX="207872" custLinFactNeighborX="-1504" custLinFactNeighborY="40173">
        <dgm:presLayoutVars>
          <dgm:bulletEnabled val="1"/>
        </dgm:presLayoutVars>
      </dgm:prSet>
      <dgm:spPr/>
      <dgm:t>
        <a:bodyPr/>
        <a:lstStyle/>
        <a:p>
          <a:endParaRPr lang="en-US"/>
        </a:p>
      </dgm:t>
    </dgm:pt>
    <dgm:pt modelId="{DD494352-9DD1-4606-A871-71F5CC0A693B}" type="pres">
      <dgm:prSet presAssocID="{6C464F24-D0E9-4147-8124-8F8340A2C2BC}" presName="sibTrans" presStyleLbl="sibTrans2D1" presStyleIdx="1" presStyleCnt="4"/>
      <dgm:spPr/>
      <dgm:t>
        <a:bodyPr/>
        <a:lstStyle/>
        <a:p>
          <a:endParaRPr lang="en-US"/>
        </a:p>
      </dgm:t>
    </dgm:pt>
    <dgm:pt modelId="{113CE691-215A-4744-A189-CA0D806451F1}" type="pres">
      <dgm:prSet presAssocID="{6C464F24-D0E9-4147-8124-8F8340A2C2BC}" presName="connectorText" presStyleLbl="sibTrans2D1" presStyleIdx="1" presStyleCnt="4"/>
      <dgm:spPr/>
      <dgm:t>
        <a:bodyPr/>
        <a:lstStyle/>
        <a:p>
          <a:endParaRPr lang="en-US"/>
        </a:p>
      </dgm:t>
    </dgm:pt>
    <dgm:pt modelId="{BFD13DB9-C823-4D81-B54A-DD0767E1DF6E}" type="pres">
      <dgm:prSet presAssocID="{B6434E3D-9518-4A7C-B39F-19492FB70C49}" presName="node" presStyleLbl="node1" presStyleIdx="2" presStyleCnt="5" custScaleX="217430" custLinFactNeighborX="-3020" custLinFactNeighborY="17149">
        <dgm:presLayoutVars>
          <dgm:bulletEnabled val="1"/>
        </dgm:presLayoutVars>
      </dgm:prSet>
      <dgm:spPr/>
      <dgm:t>
        <a:bodyPr/>
        <a:lstStyle/>
        <a:p>
          <a:endParaRPr lang="en-US"/>
        </a:p>
      </dgm:t>
    </dgm:pt>
    <dgm:pt modelId="{041758D5-0B42-4EDE-957A-BBBF9E98CE8A}" type="pres">
      <dgm:prSet presAssocID="{560D9C05-83FE-4369-8FAE-124F463DCA42}" presName="sibTrans" presStyleLbl="sibTrans2D1" presStyleIdx="2" presStyleCnt="4"/>
      <dgm:spPr/>
      <dgm:t>
        <a:bodyPr/>
        <a:lstStyle/>
        <a:p>
          <a:endParaRPr lang="en-US"/>
        </a:p>
      </dgm:t>
    </dgm:pt>
    <dgm:pt modelId="{7D2F99C9-6777-4684-B591-C03E60071B76}" type="pres">
      <dgm:prSet presAssocID="{560D9C05-83FE-4369-8FAE-124F463DCA42}" presName="connectorText" presStyleLbl="sibTrans2D1" presStyleIdx="2" presStyleCnt="4"/>
      <dgm:spPr/>
      <dgm:t>
        <a:bodyPr/>
        <a:lstStyle/>
        <a:p>
          <a:endParaRPr lang="en-US"/>
        </a:p>
      </dgm:t>
    </dgm:pt>
    <dgm:pt modelId="{20D64E73-DDDF-4406-BF01-F0BDFC6A0D7B}" type="pres">
      <dgm:prSet presAssocID="{A5A6A538-3BDD-4751-9D73-61E284470568}" presName="node" presStyleLbl="node1" presStyleIdx="3" presStyleCnt="5" custScaleX="226987" custLinFactNeighborX="-1389" custLinFactNeighborY="-5875">
        <dgm:presLayoutVars>
          <dgm:bulletEnabled val="1"/>
        </dgm:presLayoutVars>
      </dgm:prSet>
      <dgm:spPr/>
      <dgm:t>
        <a:bodyPr/>
        <a:lstStyle/>
        <a:p>
          <a:endParaRPr lang="en-US"/>
        </a:p>
      </dgm:t>
    </dgm:pt>
    <dgm:pt modelId="{BE54C298-3E5C-4EAA-A735-3925867C91CD}" type="pres">
      <dgm:prSet presAssocID="{CAE6295F-77B6-4654-B781-128658EC469B}" presName="sibTrans" presStyleLbl="sibTrans2D1" presStyleIdx="3" presStyleCnt="4"/>
      <dgm:spPr/>
      <dgm:t>
        <a:bodyPr/>
        <a:lstStyle/>
        <a:p>
          <a:endParaRPr lang="en-US"/>
        </a:p>
      </dgm:t>
    </dgm:pt>
    <dgm:pt modelId="{5E2CEFAC-C8DF-4E7D-B42F-9CB0ED26A811}" type="pres">
      <dgm:prSet presAssocID="{CAE6295F-77B6-4654-B781-128658EC469B}" presName="connectorText" presStyleLbl="sibTrans2D1" presStyleIdx="3" presStyleCnt="4"/>
      <dgm:spPr/>
      <dgm:t>
        <a:bodyPr/>
        <a:lstStyle/>
        <a:p>
          <a:endParaRPr lang="en-US"/>
        </a:p>
      </dgm:t>
    </dgm:pt>
    <dgm:pt modelId="{11D8B44B-24C3-46E3-A2DF-E43080D3BC0B}" type="pres">
      <dgm:prSet presAssocID="{A89C342E-6427-4617-9C0A-F1CE36ECB06F}" presName="node" presStyleLbl="node1" presStyleIdx="4" presStyleCnt="5" custScaleX="250441" custLinFactNeighborX="896" custLinFactNeighborY="-3719">
        <dgm:presLayoutVars>
          <dgm:bulletEnabled val="1"/>
        </dgm:presLayoutVars>
      </dgm:prSet>
      <dgm:spPr/>
      <dgm:t>
        <a:bodyPr/>
        <a:lstStyle/>
        <a:p>
          <a:endParaRPr lang="en-US"/>
        </a:p>
      </dgm:t>
    </dgm:pt>
  </dgm:ptLst>
  <dgm:cxnLst>
    <dgm:cxn modelId="{8B22C401-7F09-45BF-97E3-E61AB7084A9D}" type="presOf" srcId="{B6434E3D-9518-4A7C-B39F-19492FB70C49}" destId="{BFD13DB9-C823-4D81-B54A-DD0767E1DF6E}" srcOrd="0" destOrd="0" presId="urn:microsoft.com/office/officeart/2005/8/layout/process2"/>
    <dgm:cxn modelId="{334846B7-397D-4A70-BAFB-410F5459BF5C}" type="presOf" srcId="{6C464F24-D0E9-4147-8124-8F8340A2C2BC}" destId="{113CE691-215A-4744-A189-CA0D806451F1}" srcOrd="1" destOrd="0" presId="urn:microsoft.com/office/officeart/2005/8/layout/process2"/>
    <dgm:cxn modelId="{F5E7758F-DAD8-4C8B-9438-F5EF3092925D}" srcId="{EDF4A4CD-D4A2-49E6-A211-216C538D417B}" destId="{A89C342E-6427-4617-9C0A-F1CE36ECB06F}" srcOrd="4" destOrd="0" parTransId="{4596C3EA-1488-408A-8343-46423BA3DE0D}" sibTransId="{58D92C6D-9ECB-4945-813D-603F468046F3}"/>
    <dgm:cxn modelId="{3BB34A11-2F8B-41FA-8215-04F685666962}" type="presOf" srcId="{97AA9D38-0D1C-49E4-BB53-CD0019D3770B}" destId="{BDBFFD62-A6A9-45F9-9CFB-280A4CDAB0C2}" srcOrd="0" destOrd="0" presId="urn:microsoft.com/office/officeart/2005/8/layout/process2"/>
    <dgm:cxn modelId="{3F44600B-0169-48AC-903E-E4318DA6C854}" type="presOf" srcId="{EDF4A4CD-D4A2-49E6-A211-216C538D417B}" destId="{28ECC116-F3F3-4A1D-AA07-A872964A4281}" srcOrd="0" destOrd="0" presId="urn:microsoft.com/office/officeart/2005/8/layout/process2"/>
    <dgm:cxn modelId="{419AF4BE-4E56-4E39-A37C-77F6190ABECB}" type="presOf" srcId="{6C464F24-D0E9-4147-8124-8F8340A2C2BC}" destId="{DD494352-9DD1-4606-A871-71F5CC0A693B}" srcOrd="0" destOrd="0" presId="urn:microsoft.com/office/officeart/2005/8/layout/process2"/>
    <dgm:cxn modelId="{BEA4E03A-7746-4D6E-83C2-1A901B4B1C80}" type="presOf" srcId="{81060135-AC7B-4C58-AE03-82AA2AB11ABF}" destId="{4E9B85BC-15EF-4A70-B92D-F33B1DC9E04B}" srcOrd="1" destOrd="0" presId="urn:microsoft.com/office/officeart/2005/8/layout/process2"/>
    <dgm:cxn modelId="{9D95EBFF-6208-4A0B-B586-7A60187F2E39}" type="presOf" srcId="{A5A6A538-3BDD-4751-9D73-61E284470568}" destId="{20D64E73-DDDF-4406-BF01-F0BDFC6A0D7B}" srcOrd="0" destOrd="0" presId="urn:microsoft.com/office/officeart/2005/8/layout/process2"/>
    <dgm:cxn modelId="{D390F21C-42D6-4D95-AF5A-80C908007544}" srcId="{EDF4A4CD-D4A2-49E6-A211-216C538D417B}" destId="{97AA9D38-0D1C-49E4-BB53-CD0019D3770B}" srcOrd="0" destOrd="0" parTransId="{86F49A82-B838-4206-B21B-119C40E917D0}" sibTransId="{81060135-AC7B-4C58-AE03-82AA2AB11ABF}"/>
    <dgm:cxn modelId="{9E3901DF-AA7E-4088-B224-EA0C7FDFFDED}" srcId="{EDF4A4CD-D4A2-49E6-A211-216C538D417B}" destId="{B6434E3D-9518-4A7C-B39F-19492FB70C49}" srcOrd="2" destOrd="0" parTransId="{99925C11-A1ED-4EBA-9B00-3015C7D2C243}" sibTransId="{560D9C05-83FE-4369-8FAE-124F463DCA42}"/>
    <dgm:cxn modelId="{847E435A-33E1-41B4-A412-51FA27AC6B7C}" type="presOf" srcId="{560D9C05-83FE-4369-8FAE-124F463DCA42}" destId="{7D2F99C9-6777-4684-B591-C03E60071B76}" srcOrd="1" destOrd="0" presId="urn:microsoft.com/office/officeart/2005/8/layout/process2"/>
    <dgm:cxn modelId="{7F87E852-32DA-4B50-8E26-17AFC7478544}" type="presOf" srcId="{81060135-AC7B-4C58-AE03-82AA2AB11ABF}" destId="{7A37B0F5-D017-40E9-A31A-C73E15440FDF}" srcOrd="0" destOrd="0" presId="urn:microsoft.com/office/officeart/2005/8/layout/process2"/>
    <dgm:cxn modelId="{430C70EC-5E73-418F-80EF-BB1F70782B4F}" srcId="{EDF4A4CD-D4A2-49E6-A211-216C538D417B}" destId="{94F24C94-EA37-4AF0-AB12-21C58E7B7A6F}" srcOrd="1" destOrd="0" parTransId="{DE279262-4E56-4CBA-B729-3F5472D54935}" sibTransId="{6C464F24-D0E9-4147-8124-8F8340A2C2BC}"/>
    <dgm:cxn modelId="{BE86EA93-9686-4C33-9B67-A78030E72835}" type="presOf" srcId="{CAE6295F-77B6-4654-B781-128658EC469B}" destId="{5E2CEFAC-C8DF-4E7D-B42F-9CB0ED26A811}" srcOrd="1" destOrd="0" presId="urn:microsoft.com/office/officeart/2005/8/layout/process2"/>
    <dgm:cxn modelId="{6A7023E4-BB1B-4990-8B32-B61DC4B928CD}" type="presOf" srcId="{CAE6295F-77B6-4654-B781-128658EC469B}" destId="{BE54C298-3E5C-4EAA-A735-3925867C91CD}" srcOrd="0" destOrd="0" presId="urn:microsoft.com/office/officeart/2005/8/layout/process2"/>
    <dgm:cxn modelId="{51C03AC1-74D3-4295-9283-FC61CF489690}" srcId="{EDF4A4CD-D4A2-49E6-A211-216C538D417B}" destId="{A5A6A538-3BDD-4751-9D73-61E284470568}" srcOrd="3" destOrd="0" parTransId="{E1BD3807-9EAC-4D2B-B7D1-8F592BC13170}" sibTransId="{CAE6295F-77B6-4654-B781-128658EC469B}"/>
    <dgm:cxn modelId="{3F5F1E0B-B4B8-4CD2-8D41-989D163EB55C}" type="presOf" srcId="{94F24C94-EA37-4AF0-AB12-21C58E7B7A6F}" destId="{B178B6A7-13BD-40A3-B068-2A50901F58EF}" srcOrd="0" destOrd="0" presId="urn:microsoft.com/office/officeart/2005/8/layout/process2"/>
    <dgm:cxn modelId="{987C55B8-E763-4ACE-859E-EB22BD080259}" type="presOf" srcId="{A89C342E-6427-4617-9C0A-F1CE36ECB06F}" destId="{11D8B44B-24C3-46E3-A2DF-E43080D3BC0B}" srcOrd="0" destOrd="0" presId="urn:microsoft.com/office/officeart/2005/8/layout/process2"/>
    <dgm:cxn modelId="{AFEC3439-F6A4-42BE-AD52-B2D228E3E96F}" type="presOf" srcId="{560D9C05-83FE-4369-8FAE-124F463DCA42}" destId="{041758D5-0B42-4EDE-957A-BBBF9E98CE8A}" srcOrd="0" destOrd="0" presId="urn:microsoft.com/office/officeart/2005/8/layout/process2"/>
    <dgm:cxn modelId="{4C2FD67D-BC71-41C9-B4E0-9ADC0039F8CE}" type="presParOf" srcId="{28ECC116-F3F3-4A1D-AA07-A872964A4281}" destId="{BDBFFD62-A6A9-45F9-9CFB-280A4CDAB0C2}" srcOrd="0" destOrd="0" presId="urn:microsoft.com/office/officeart/2005/8/layout/process2"/>
    <dgm:cxn modelId="{402AADBB-561D-42FA-AA6E-42F0F933DCF0}" type="presParOf" srcId="{28ECC116-F3F3-4A1D-AA07-A872964A4281}" destId="{7A37B0F5-D017-40E9-A31A-C73E15440FDF}" srcOrd="1" destOrd="0" presId="urn:microsoft.com/office/officeart/2005/8/layout/process2"/>
    <dgm:cxn modelId="{D8388B7D-B070-4CDC-88CF-D60786EE8572}" type="presParOf" srcId="{7A37B0F5-D017-40E9-A31A-C73E15440FDF}" destId="{4E9B85BC-15EF-4A70-B92D-F33B1DC9E04B}" srcOrd="0" destOrd="0" presId="urn:microsoft.com/office/officeart/2005/8/layout/process2"/>
    <dgm:cxn modelId="{6A37942D-563F-4771-B10E-59DBDBACC4AD}" type="presParOf" srcId="{28ECC116-F3F3-4A1D-AA07-A872964A4281}" destId="{B178B6A7-13BD-40A3-B068-2A50901F58EF}" srcOrd="2" destOrd="0" presId="urn:microsoft.com/office/officeart/2005/8/layout/process2"/>
    <dgm:cxn modelId="{37C65EE4-A4ED-4D7C-93CF-F5196E345E2E}" type="presParOf" srcId="{28ECC116-F3F3-4A1D-AA07-A872964A4281}" destId="{DD494352-9DD1-4606-A871-71F5CC0A693B}" srcOrd="3" destOrd="0" presId="urn:microsoft.com/office/officeart/2005/8/layout/process2"/>
    <dgm:cxn modelId="{88E922B8-9A3B-4165-9D78-A47A27E98135}" type="presParOf" srcId="{DD494352-9DD1-4606-A871-71F5CC0A693B}" destId="{113CE691-215A-4744-A189-CA0D806451F1}" srcOrd="0" destOrd="0" presId="urn:microsoft.com/office/officeart/2005/8/layout/process2"/>
    <dgm:cxn modelId="{4B747ADA-2188-471F-B3F3-E91549043AD2}" type="presParOf" srcId="{28ECC116-F3F3-4A1D-AA07-A872964A4281}" destId="{BFD13DB9-C823-4D81-B54A-DD0767E1DF6E}" srcOrd="4" destOrd="0" presId="urn:microsoft.com/office/officeart/2005/8/layout/process2"/>
    <dgm:cxn modelId="{E907293C-6753-49B3-93D6-4F7611DDF50A}" type="presParOf" srcId="{28ECC116-F3F3-4A1D-AA07-A872964A4281}" destId="{041758D5-0B42-4EDE-957A-BBBF9E98CE8A}" srcOrd="5" destOrd="0" presId="urn:microsoft.com/office/officeart/2005/8/layout/process2"/>
    <dgm:cxn modelId="{B16BDFDC-0F7C-4E78-A2F4-EFC9739ED847}" type="presParOf" srcId="{041758D5-0B42-4EDE-957A-BBBF9E98CE8A}" destId="{7D2F99C9-6777-4684-B591-C03E60071B76}" srcOrd="0" destOrd="0" presId="urn:microsoft.com/office/officeart/2005/8/layout/process2"/>
    <dgm:cxn modelId="{1B1A61B7-98D5-4C6A-8E32-124271B66AB8}" type="presParOf" srcId="{28ECC116-F3F3-4A1D-AA07-A872964A4281}" destId="{20D64E73-DDDF-4406-BF01-F0BDFC6A0D7B}" srcOrd="6" destOrd="0" presId="urn:microsoft.com/office/officeart/2005/8/layout/process2"/>
    <dgm:cxn modelId="{48CBE890-C897-4664-8172-78629B593E1B}" type="presParOf" srcId="{28ECC116-F3F3-4A1D-AA07-A872964A4281}" destId="{BE54C298-3E5C-4EAA-A735-3925867C91CD}" srcOrd="7" destOrd="0" presId="urn:microsoft.com/office/officeart/2005/8/layout/process2"/>
    <dgm:cxn modelId="{075898AE-3CFF-46E2-8F73-275A5BB6E47C}" type="presParOf" srcId="{BE54C298-3E5C-4EAA-A735-3925867C91CD}" destId="{5E2CEFAC-C8DF-4E7D-B42F-9CB0ED26A811}" srcOrd="0" destOrd="0" presId="urn:microsoft.com/office/officeart/2005/8/layout/process2"/>
    <dgm:cxn modelId="{B3157604-33B8-4783-AF93-6BD0D363D6A0}" type="presParOf" srcId="{28ECC116-F3F3-4A1D-AA07-A872964A4281}" destId="{11D8B44B-24C3-46E3-A2DF-E43080D3BC0B}" srcOrd="8"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A69A72-A891-46DE-B12E-4343DEB339FC}" type="doc">
      <dgm:prSet loTypeId="urn:microsoft.com/office/officeart/2005/8/layout/vList2" loCatId="list" qsTypeId="urn:microsoft.com/office/officeart/2005/8/quickstyle/simple1" qsCatId="simple" csTypeId="urn:microsoft.com/office/officeart/2005/8/colors/colorful1" csCatId="colorful" phldr="1"/>
      <dgm:spPr>
        <a:scene3d>
          <a:camera prst="orthographicFront"/>
          <a:lightRig rig="contrasting" dir="t"/>
        </a:scene3d>
      </dgm:spPr>
      <dgm:t>
        <a:bodyPr/>
        <a:lstStyle/>
        <a:p>
          <a:endParaRPr lang="en-US"/>
        </a:p>
      </dgm:t>
    </dgm:pt>
    <dgm:pt modelId="{3C59A727-2F3C-4373-B3DC-A81AB1427798}">
      <dgm:prSet custT="1"/>
      <dgm:spPr>
        <a:sp3d>
          <a:bevelT prst="relaxedInset"/>
          <a:bevelB w="101600" prst="riblet"/>
        </a:sp3d>
      </dgm:spPr>
      <dgm:t>
        <a:bodyPr/>
        <a:lstStyle/>
        <a:p>
          <a:pPr rtl="0"/>
          <a:r>
            <a:rPr lang="en-US" sz="1600" b="1" dirty="0" smtClean="0"/>
            <a:t>“Human knowledge is doubling every 10 years. The scientific knowledge produced between 1987 and 1997 is greater than that produced in all mankind’s history”. </a:t>
          </a:r>
        </a:p>
        <a:p>
          <a:pPr rtl="0"/>
          <a:r>
            <a:rPr lang="en-US" sz="1600" b="1" dirty="0" err="1" smtClean="0"/>
            <a:t>Michio</a:t>
          </a:r>
          <a:r>
            <a:rPr lang="en-US" sz="1600" b="1" dirty="0" smtClean="0"/>
            <a:t> </a:t>
          </a:r>
          <a:r>
            <a:rPr lang="en-US" sz="1600" b="1" dirty="0" err="1" smtClean="0"/>
            <a:t>Kaku</a:t>
          </a:r>
          <a:r>
            <a:rPr lang="en-US" sz="1600" b="1" dirty="0" smtClean="0"/>
            <a:t>- renowned theoretical physicist</a:t>
          </a:r>
          <a:endParaRPr lang="en-US" sz="1600" b="1" dirty="0"/>
        </a:p>
      </dgm:t>
    </dgm:pt>
    <dgm:pt modelId="{FA2E927C-A563-4355-98BD-89886D930ECA}" type="parTrans" cxnId="{77EEF9FE-C704-4D20-A9ED-16341DFB14C8}">
      <dgm:prSet/>
      <dgm:spPr/>
      <dgm:t>
        <a:bodyPr/>
        <a:lstStyle/>
        <a:p>
          <a:endParaRPr lang="en-US" sz="1600"/>
        </a:p>
      </dgm:t>
    </dgm:pt>
    <dgm:pt modelId="{269509BB-1C22-45E4-ABC6-6F7EF44D3DC1}" type="sibTrans" cxnId="{77EEF9FE-C704-4D20-A9ED-16341DFB14C8}">
      <dgm:prSet/>
      <dgm:spPr/>
      <dgm:t>
        <a:bodyPr/>
        <a:lstStyle/>
        <a:p>
          <a:endParaRPr lang="en-US" sz="1600"/>
        </a:p>
      </dgm:t>
    </dgm:pt>
    <dgm:pt modelId="{BE3690D6-B38A-42AE-9D74-1B10AC5DCDC8}" type="pres">
      <dgm:prSet presAssocID="{11A69A72-A891-46DE-B12E-4343DEB339FC}" presName="linear" presStyleCnt="0">
        <dgm:presLayoutVars>
          <dgm:animLvl val="lvl"/>
          <dgm:resizeHandles val="exact"/>
        </dgm:presLayoutVars>
      </dgm:prSet>
      <dgm:spPr/>
      <dgm:t>
        <a:bodyPr/>
        <a:lstStyle/>
        <a:p>
          <a:endParaRPr lang="en-US"/>
        </a:p>
      </dgm:t>
    </dgm:pt>
    <dgm:pt modelId="{5F692E38-FE07-4F83-BE8F-C66CDA765FC8}" type="pres">
      <dgm:prSet presAssocID="{3C59A727-2F3C-4373-B3DC-A81AB1427798}" presName="parentText" presStyleLbl="node1" presStyleIdx="0" presStyleCnt="1">
        <dgm:presLayoutVars>
          <dgm:chMax val="0"/>
          <dgm:bulletEnabled val="1"/>
        </dgm:presLayoutVars>
      </dgm:prSet>
      <dgm:spPr/>
      <dgm:t>
        <a:bodyPr/>
        <a:lstStyle/>
        <a:p>
          <a:endParaRPr lang="en-US"/>
        </a:p>
      </dgm:t>
    </dgm:pt>
  </dgm:ptLst>
  <dgm:cxnLst>
    <dgm:cxn modelId="{FFA2F47F-4354-496A-9663-6B90003201B5}" type="presOf" srcId="{3C59A727-2F3C-4373-B3DC-A81AB1427798}" destId="{5F692E38-FE07-4F83-BE8F-C66CDA765FC8}" srcOrd="0" destOrd="0" presId="urn:microsoft.com/office/officeart/2005/8/layout/vList2"/>
    <dgm:cxn modelId="{77EEF9FE-C704-4D20-A9ED-16341DFB14C8}" srcId="{11A69A72-A891-46DE-B12E-4343DEB339FC}" destId="{3C59A727-2F3C-4373-B3DC-A81AB1427798}" srcOrd="0" destOrd="0" parTransId="{FA2E927C-A563-4355-98BD-89886D930ECA}" sibTransId="{269509BB-1C22-45E4-ABC6-6F7EF44D3DC1}"/>
    <dgm:cxn modelId="{9B5D45C7-E578-4EA3-8709-FBC122789889}" type="presOf" srcId="{11A69A72-A891-46DE-B12E-4343DEB339FC}" destId="{BE3690D6-B38A-42AE-9D74-1B10AC5DCDC8}" srcOrd="0" destOrd="0" presId="urn:microsoft.com/office/officeart/2005/8/layout/vList2"/>
    <dgm:cxn modelId="{35D9D1AA-D183-436B-A731-9F418B77D608}" type="presParOf" srcId="{BE3690D6-B38A-42AE-9D74-1B10AC5DCDC8}" destId="{5F692E38-FE07-4F83-BE8F-C66CDA765FC8}"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4E3EE0-23D7-44B8-BE6C-3E8D157C9BCC}" type="doc">
      <dgm:prSet loTypeId="urn:microsoft.com/office/officeart/2005/8/layout/hProcess3" loCatId="process" qsTypeId="urn:microsoft.com/office/officeart/2005/8/quickstyle/simple1" qsCatId="simple" csTypeId="urn:microsoft.com/office/officeart/2005/8/colors/accent1_2" csCatId="accent1" phldr="1"/>
      <dgm:spPr/>
    </dgm:pt>
    <dgm:pt modelId="{BB733DBA-B0B3-4637-B843-CA5C91F9C97F}">
      <dgm:prSet phldrT="[Text]"/>
      <dgm:spPr/>
      <dgm:t>
        <a:bodyPr/>
        <a:lstStyle/>
        <a:p>
          <a:r>
            <a:rPr lang="en-US" dirty="0" smtClean="0"/>
            <a:t>MAPPING</a:t>
          </a:r>
          <a:endParaRPr lang="en-US" dirty="0"/>
        </a:p>
      </dgm:t>
    </dgm:pt>
    <dgm:pt modelId="{3542E4F9-294C-40C2-95B3-62C212F545E5}" type="parTrans" cxnId="{7233CB2D-26C8-4537-8BE5-2D757FD757E0}">
      <dgm:prSet/>
      <dgm:spPr/>
      <dgm:t>
        <a:bodyPr/>
        <a:lstStyle/>
        <a:p>
          <a:endParaRPr lang="en-US"/>
        </a:p>
      </dgm:t>
    </dgm:pt>
    <dgm:pt modelId="{6A8BF1EC-9C17-425A-8398-D65F99EC7CB1}" type="sibTrans" cxnId="{7233CB2D-26C8-4537-8BE5-2D757FD757E0}">
      <dgm:prSet/>
      <dgm:spPr/>
      <dgm:t>
        <a:bodyPr/>
        <a:lstStyle/>
        <a:p>
          <a:endParaRPr lang="en-US"/>
        </a:p>
      </dgm:t>
    </dgm:pt>
    <dgm:pt modelId="{54EFD1E6-8CA2-4953-B93F-09893D438607}" type="pres">
      <dgm:prSet presAssocID="{894E3EE0-23D7-44B8-BE6C-3E8D157C9BCC}" presName="Name0" presStyleCnt="0">
        <dgm:presLayoutVars>
          <dgm:dir/>
          <dgm:animLvl val="lvl"/>
          <dgm:resizeHandles val="exact"/>
        </dgm:presLayoutVars>
      </dgm:prSet>
      <dgm:spPr/>
    </dgm:pt>
    <dgm:pt modelId="{528F6236-FDD2-4A8F-845C-457EEB21527E}" type="pres">
      <dgm:prSet presAssocID="{894E3EE0-23D7-44B8-BE6C-3E8D157C9BCC}" presName="dummy" presStyleCnt="0"/>
      <dgm:spPr/>
    </dgm:pt>
    <dgm:pt modelId="{1E74B7AE-AFB8-489A-97EE-502F06894B68}" type="pres">
      <dgm:prSet presAssocID="{894E3EE0-23D7-44B8-BE6C-3E8D157C9BCC}" presName="linH" presStyleCnt="0"/>
      <dgm:spPr/>
    </dgm:pt>
    <dgm:pt modelId="{65CBB6E8-2DD1-4445-B129-863A9C758244}" type="pres">
      <dgm:prSet presAssocID="{894E3EE0-23D7-44B8-BE6C-3E8D157C9BCC}" presName="padding1" presStyleCnt="0"/>
      <dgm:spPr/>
    </dgm:pt>
    <dgm:pt modelId="{B3126164-571B-4212-8DBC-30CAEA759D8E}" type="pres">
      <dgm:prSet presAssocID="{BB733DBA-B0B3-4637-B843-CA5C91F9C97F}" presName="linV" presStyleCnt="0"/>
      <dgm:spPr/>
    </dgm:pt>
    <dgm:pt modelId="{585C0F21-657E-4A43-9907-5AD99A9C0757}" type="pres">
      <dgm:prSet presAssocID="{BB733DBA-B0B3-4637-B843-CA5C91F9C97F}" presName="spVertical1" presStyleCnt="0"/>
      <dgm:spPr/>
    </dgm:pt>
    <dgm:pt modelId="{EB94100E-4C71-4F6D-B8B8-F65E094623C5}" type="pres">
      <dgm:prSet presAssocID="{BB733DBA-B0B3-4637-B843-CA5C91F9C97F}" presName="parTx" presStyleLbl="revTx" presStyleIdx="0" presStyleCnt="1" custAng="19959021" custLinFactNeighborX="-3608" custLinFactNeighborY="2445">
        <dgm:presLayoutVars>
          <dgm:chMax val="0"/>
          <dgm:chPref val="0"/>
          <dgm:bulletEnabled val="1"/>
        </dgm:presLayoutVars>
      </dgm:prSet>
      <dgm:spPr/>
      <dgm:t>
        <a:bodyPr/>
        <a:lstStyle/>
        <a:p>
          <a:endParaRPr lang="en-US"/>
        </a:p>
      </dgm:t>
    </dgm:pt>
    <dgm:pt modelId="{C7B6AD6F-A8FB-4FC8-AD02-DCD1AAC7C714}" type="pres">
      <dgm:prSet presAssocID="{BB733DBA-B0B3-4637-B843-CA5C91F9C97F}" presName="spVertical2" presStyleCnt="0"/>
      <dgm:spPr/>
    </dgm:pt>
    <dgm:pt modelId="{08D2020D-3FDE-4E3A-B916-1B3366F67C75}" type="pres">
      <dgm:prSet presAssocID="{BB733DBA-B0B3-4637-B843-CA5C91F9C97F}" presName="spVertical3" presStyleCnt="0"/>
      <dgm:spPr/>
    </dgm:pt>
    <dgm:pt modelId="{7F62A4EA-06F0-4078-BCAD-15B45ED7B5BA}" type="pres">
      <dgm:prSet presAssocID="{894E3EE0-23D7-44B8-BE6C-3E8D157C9BCC}" presName="padding2" presStyleCnt="0"/>
      <dgm:spPr/>
    </dgm:pt>
    <dgm:pt modelId="{BD998C79-9511-4C98-901C-48A07F2DEA37}" type="pres">
      <dgm:prSet presAssocID="{894E3EE0-23D7-44B8-BE6C-3E8D157C9BCC}" presName="negArrow" presStyleCnt="0"/>
      <dgm:spPr/>
    </dgm:pt>
    <dgm:pt modelId="{3AF0D227-7CFD-4C4A-8DB7-4F45FE5B5BC4}" type="pres">
      <dgm:prSet presAssocID="{894E3EE0-23D7-44B8-BE6C-3E8D157C9BCC}" presName="backgroundArrow" presStyleLbl="node1" presStyleIdx="0" presStyleCnt="1" custAng="19956480" custScaleY="63043" custLinFactNeighborX="7542" custLinFactNeighborY="14194"/>
      <dgm:spPr>
        <a:solidFill>
          <a:srgbClr val="99FF99"/>
        </a:solidFill>
      </dgm:spPr>
      <dgm:t>
        <a:bodyPr/>
        <a:lstStyle/>
        <a:p>
          <a:endParaRPr lang="en-US"/>
        </a:p>
      </dgm:t>
    </dgm:pt>
  </dgm:ptLst>
  <dgm:cxnLst>
    <dgm:cxn modelId="{7233CB2D-26C8-4537-8BE5-2D757FD757E0}" srcId="{894E3EE0-23D7-44B8-BE6C-3E8D157C9BCC}" destId="{BB733DBA-B0B3-4637-B843-CA5C91F9C97F}" srcOrd="0" destOrd="0" parTransId="{3542E4F9-294C-40C2-95B3-62C212F545E5}" sibTransId="{6A8BF1EC-9C17-425A-8398-D65F99EC7CB1}"/>
    <dgm:cxn modelId="{5642964D-F069-42C5-BC7C-7D0FD1B34526}" type="presOf" srcId="{894E3EE0-23D7-44B8-BE6C-3E8D157C9BCC}" destId="{54EFD1E6-8CA2-4953-B93F-09893D438607}" srcOrd="0" destOrd="0" presId="urn:microsoft.com/office/officeart/2005/8/layout/hProcess3"/>
    <dgm:cxn modelId="{9543BCFF-C08A-4A95-A175-7CD3F3DAB075}" type="presOf" srcId="{BB733DBA-B0B3-4637-B843-CA5C91F9C97F}" destId="{EB94100E-4C71-4F6D-B8B8-F65E094623C5}" srcOrd="0" destOrd="0" presId="urn:microsoft.com/office/officeart/2005/8/layout/hProcess3"/>
    <dgm:cxn modelId="{46819051-EB6B-47C8-9E3A-43C784FF0B1E}" type="presParOf" srcId="{54EFD1E6-8CA2-4953-B93F-09893D438607}" destId="{528F6236-FDD2-4A8F-845C-457EEB21527E}" srcOrd="0" destOrd="0" presId="urn:microsoft.com/office/officeart/2005/8/layout/hProcess3"/>
    <dgm:cxn modelId="{0D8CD290-1D2C-425E-850A-CDEA873F4338}" type="presParOf" srcId="{54EFD1E6-8CA2-4953-B93F-09893D438607}" destId="{1E74B7AE-AFB8-489A-97EE-502F06894B68}" srcOrd="1" destOrd="0" presId="urn:microsoft.com/office/officeart/2005/8/layout/hProcess3"/>
    <dgm:cxn modelId="{F8FFC4F8-EC3C-497F-822A-765E3717379E}" type="presParOf" srcId="{1E74B7AE-AFB8-489A-97EE-502F06894B68}" destId="{65CBB6E8-2DD1-4445-B129-863A9C758244}" srcOrd="0" destOrd="0" presId="urn:microsoft.com/office/officeart/2005/8/layout/hProcess3"/>
    <dgm:cxn modelId="{BD56F1C4-47D2-4E60-BE0F-AB39FF21D951}" type="presParOf" srcId="{1E74B7AE-AFB8-489A-97EE-502F06894B68}" destId="{B3126164-571B-4212-8DBC-30CAEA759D8E}" srcOrd="1" destOrd="0" presId="urn:microsoft.com/office/officeart/2005/8/layout/hProcess3"/>
    <dgm:cxn modelId="{365A9D4D-3DCA-4451-B80A-23B76A28AED6}" type="presParOf" srcId="{B3126164-571B-4212-8DBC-30CAEA759D8E}" destId="{585C0F21-657E-4A43-9907-5AD99A9C0757}" srcOrd="0" destOrd="0" presId="urn:microsoft.com/office/officeart/2005/8/layout/hProcess3"/>
    <dgm:cxn modelId="{05881A8E-6D25-4498-99E8-7FB3EF5951E5}" type="presParOf" srcId="{B3126164-571B-4212-8DBC-30CAEA759D8E}" destId="{EB94100E-4C71-4F6D-B8B8-F65E094623C5}" srcOrd="1" destOrd="0" presId="urn:microsoft.com/office/officeart/2005/8/layout/hProcess3"/>
    <dgm:cxn modelId="{E3677EA9-4F93-47FA-8951-40796CE4FFEB}" type="presParOf" srcId="{B3126164-571B-4212-8DBC-30CAEA759D8E}" destId="{C7B6AD6F-A8FB-4FC8-AD02-DCD1AAC7C714}" srcOrd="2" destOrd="0" presId="urn:microsoft.com/office/officeart/2005/8/layout/hProcess3"/>
    <dgm:cxn modelId="{A9CCEFBD-718A-444B-A7CC-0B4DFC07AECD}" type="presParOf" srcId="{B3126164-571B-4212-8DBC-30CAEA759D8E}" destId="{08D2020D-3FDE-4E3A-B916-1B3366F67C75}" srcOrd="3" destOrd="0" presId="urn:microsoft.com/office/officeart/2005/8/layout/hProcess3"/>
    <dgm:cxn modelId="{47D8D7F0-997B-4356-809E-A8FC891AAB04}" type="presParOf" srcId="{1E74B7AE-AFB8-489A-97EE-502F06894B68}" destId="{7F62A4EA-06F0-4078-BCAD-15B45ED7B5BA}" srcOrd="2" destOrd="0" presId="urn:microsoft.com/office/officeart/2005/8/layout/hProcess3"/>
    <dgm:cxn modelId="{6D71E948-99E2-4F34-A1B3-5009C67BAE82}" type="presParOf" srcId="{1E74B7AE-AFB8-489A-97EE-502F06894B68}" destId="{BD998C79-9511-4C98-901C-48A07F2DEA37}" srcOrd="3" destOrd="0" presId="urn:microsoft.com/office/officeart/2005/8/layout/hProcess3"/>
    <dgm:cxn modelId="{5F366EFB-014E-485A-8A3C-70A24AA50724}" type="presParOf" srcId="{1E74B7AE-AFB8-489A-97EE-502F06894B68}" destId="{3AF0D227-7CFD-4C4A-8DB7-4F45FE5B5BC4}" srcOrd="4" destOrd="0" presId="urn:microsoft.com/office/officeart/2005/8/layout/h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F36CF2-C934-43AE-B03A-A79B68EB3B00}"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66C436DC-125C-4F6B-B293-86DB7C020097}">
      <dgm:prSet phldrT="[Text]" custT="1"/>
      <dgm:spPr>
        <a:solidFill>
          <a:srgbClr val="FFC000"/>
        </a:solidFill>
        <a:scene3d>
          <a:camera prst="orthographicFront"/>
          <a:lightRig rig="threePt" dir="t"/>
        </a:scene3d>
        <a:sp3d>
          <a:bevelB/>
        </a:sp3d>
      </dgm:spPr>
      <dgm:t>
        <a:bodyPr/>
        <a:lstStyle/>
        <a:p>
          <a:endParaRPr lang="en-US" sz="1400" dirty="0" smtClean="0">
            <a:solidFill>
              <a:schemeClr val="tx1"/>
            </a:solidFill>
          </a:endParaRPr>
        </a:p>
        <a:p>
          <a:r>
            <a:rPr lang="en-US" sz="1800" b="1" dirty="0" smtClean="0">
              <a:solidFill>
                <a:schemeClr val="tx1"/>
              </a:solidFill>
            </a:rPr>
            <a:t>CM LEVEL PRECISION/ACCURACY</a:t>
          </a:r>
        </a:p>
        <a:p>
          <a:endParaRPr lang="en-US" sz="1400" dirty="0"/>
        </a:p>
      </dgm:t>
    </dgm:pt>
    <dgm:pt modelId="{DBF4AA2E-42BA-422F-9871-B5BA1DD25159}" type="parTrans" cxnId="{FA8458D7-B446-49A5-9928-F7F8FA60348A}">
      <dgm:prSet/>
      <dgm:spPr/>
      <dgm:t>
        <a:bodyPr/>
        <a:lstStyle/>
        <a:p>
          <a:endParaRPr lang="en-US"/>
        </a:p>
      </dgm:t>
    </dgm:pt>
    <dgm:pt modelId="{A0AAF688-6EC3-4557-A08B-82122A864F5E}" type="sibTrans" cxnId="{FA8458D7-B446-49A5-9928-F7F8FA60348A}">
      <dgm:prSet/>
      <dgm:spPr/>
      <dgm:t>
        <a:bodyPr/>
        <a:lstStyle/>
        <a:p>
          <a:endParaRPr lang="en-US"/>
        </a:p>
      </dgm:t>
    </dgm:pt>
    <dgm:pt modelId="{41634FEE-38A7-4105-B9C4-B8C3B49D2E03}" type="pres">
      <dgm:prSet presAssocID="{40F36CF2-C934-43AE-B03A-A79B68EB3B00}" presName="Name0" presStyleCnt="0">
        <dgm:presLayoutVars>
          <dgm:chPref val="1"/>
          <dgm:dir/>
          <dgm:animOne val="branch"/>
          <dgm:animLvl val="lvl"/>
          <dgm:resizeHandles/>
        </dgm:presLayoutVars>
      </dgm:prSet>
      <dgm:spPr/>
      <dgm:t>
        <a:bodyPr/>
        <a:lstStyle/>
        <a:p>
          <a:endParaRPr lang="en-US"/>
        </a:p>
      </dgm:t>
    </dgm:pt>
    <dgm:pt modelId="{81D4F7EA-F4EB-4353-AE79-063104F2C993}" type="pres">
      <dgm:prSet presAssocID="{66C436DC-125C-4F6B-B293-86DB7C020097}" presName="vertOne" presStyleCnt="0"/>
      <dgm:spPr/>
    </dgm:pt>
    <dgm:pt modelId="{0298CEB3-F5C8-4C83-9149-AB9EFCDC1C15}" type="pres">
      <dgm:prSet presAssocID="{66C436DC-125C-4F6B-B293-86DB7C020097}" presName="txOne" presStyleLbl="node0" presStyleIdx="0" presStyleCnt="1">
        <dgm:presLayoutVars>
          <dgm:chPref val="3"/>
        </dgm:presLayoutVars>
      </dgm:prSet>
      <dgm:spPr/>
      <dgm:t>
        <a:bodyPr/>
        <a:lstStyle/>
        <a:p>
          <a:endParaRPr lang="en-US"/>
        </a:p>
      </dgm:t>
    </dgm:pt>
    <dgm:pt modelId="{A54F4EC2-DFF7-4CEE-B0AB-FA534FE1FFC2}" type="pres">
      <dgm:prSet presAssocID="{66C436DC-125C-4F6B-B293-86DB7C020097}" presName="horzOne" presStyleCnt="0"/>
      <dgm:spPr/>
    </dgm:pt>
  </dgm:ptLst>
  <dgm:cxnLst>
    <dgm:cxn modelId="{FA8458D7-B446-49A5-9928-F7F8FA60348A}" srcId="{40F36CF2-C934-43AE-B03A-A79B68EB3B00}" destId="{66C436DC-125C-4F6B-B293-86DB7C020097}" srcOrd="0" destOrd="0" parTransId="{DBF4AA2E-42BA-422F-9871-B5BA1DD25159}" sibTransId="{A0AAF688-6EC3-4557-A08B-82122A864F5E}"/>
    <dgm:cxn modelId="{F11ED0B5-0CDB-4203-855D-02CEA3EE18DF}" type="presOf" srcId="{66C436DC-125C-4F6B-B293-86DB7C020097}" destId="{0298CEB3-F5C8-4C83-9149-AB9EFCDC1C15}" srcOrd="0" destOrd="0" presId="urn:microsoft.com/office/officeart/2005/8/layout/hierarchy4"/>
    <dgm:cxn modelId="{4B1CBECE-2F74-48FE-8AC8-9F45E9F9FA8B}" type="presOf" srcId="{40F36CF2-C934-43AE-B03A-A79B68EB3B00}" destId="{41634FEE-38A7-4105-B9C4-B8C3B49D2E03}" srcOrd="0" destOrd="0" presId="urn:microsoft.com/office/officeart/2005/8/layout/hierarchy4"/>
    <dgm:cxn modelId="{1CE0DA8C-7798-4FA1-BDF0-EB900A8C2799}" type="presParOf" srcId="{41634FEE-38A7-4105-B9C4-B8C3B49D2E03}" destId="{81D4F7EA-F4EB-4353-AE79-063104F2C993}" srcOrd="0" destOrd="0" presId="urn:microsoft.com/office/officeart/2005/8/layout/hierarchy4"/>
    <dgm:cxn modelId="{46E14CB7-B2D4-49BE-BF8E-E48510BE5BD5}" type="presParOf" srcId="{81D4F7EA-F4EB-4353-AE79-063104F2C993}" destId="{0298CEB3-F5C8-4C83-9149-AB9EFCDC1C15}" srcOrd="0" destOrd="0" presId="urn:microsoft.com/office/officeart/2005/8/layout/hierarchy4"/>
    <dgm:cxn modelId="{56938335-C901-42F5-B865-1917C27559D4}" type="presParOf" srcId="{81D4F7EA-F4EB-4353-AE79-063104F2C993}" destId="{A54F4EC2-DFF7-4CEE-B0AB-FA534FE1FFC2}" srcOrd="1" destOrd="0" presId="urn:microsoft.com/office/officeart/2005/8/layout/hierarchy4"/>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4E3EE0-23D7-44B8-BE6C-3E8D157C9BCC}" type="doc">
      <dgm:prSet loTypeId="urn:microsoft.com/office/officeart/2005/8/layout/hProcess3" loCatId="process" qsTypeId="urn:microsoft.com/office/officeart/2005/8/quickstyle/simple1" qsCatId="simple" csTypeId="urn:microsoft.com/office/officeart/2005/8/colors/accent1_2" csCatId="accent1" phldr="1"/>
      <dgm:spPr/>
    </dgm:pt>
    <dgm:pt modelId="{BB733DBA-B0B3-4637-B843-CA5C91F9C97F}">
      <dgm:prSet phldrT="[Text]"/>
      <dgm:spPr/>
      <dgm:t>
        <a:bodyPr/>
        <a:lstStyle/>
        <a:p>
          <a:r>
            <a:rPr lang="en-US" dirty="0" smtClean="0"/>
            <a:t>REMOTE SENSING</a:t>
          </a:r>
          <a:endParaRPr lang="en-US" dirty="0"/>
        </a:p>
      </dgm:t>
    </dgm:pt>
    <dgm:pt modelId="{3542E4F9-294C-40C2-95B3-62C212F545E5}" type="parTrans" cxnId="{7233CB2D-26C8-4537-8BE5-2D757FD757E0}">
      <dgm:prSet/>
      <dgm:spPr/>
      <dgm:t>
        <a:bodyPr/>
        <a:lstStyle/>
        <a:p>
          <a:endParaRPr lang="en-US"/>
        </a:p>
      </dgm:t>
    </dgm:pt>
    <dgm:pt modelId="{6A8BF1EC-9C17-425A-8398-D65F99EC7CB1}" type="sibTrans" cxnId="{7233CB2D-26C8-4537-8BE5-2D757FD757E0}">
      <dgm:prSet/>
      <dgm:spPr/>
      <dgm:t>
        <a:bodyPr/>
        <a:lstStyle/>
        <a:p>
          <a:endParaRPr lang="en-US"/>
        </a:p>
      </dgm:t>
    </dgm:pt>
    <dgm:pt modelId="{54EFD1E6-8CA2-4953-B93F-09893D438607}" type="pres">
      <dgm:prSet presAssocID="{894E3EE0-23D7-44B8-BE6C-3E8D157C9BCC}" presName="Name0" presStyleCnt="0">
        <dgm:presLayoutVars>
          <dgm:dir/>
          <dgm:animLvl val="lvl"/>
          <dgm:resizeHandles val="exact"/>
        </dgm:presLayoutVars>
      </dgm:prSet>
      <dgm:spPr/>
    </dgm:pt>
    <dgm:pt modelId="{528F6236-FDD2-4A8F-845C-457EEB21527E}" type="pres">
      <dgm:prSet presAssocID="{894E3EE0-23D7-44B8-BE6C-3E8D157C9BCC}" presName="dummy" presStyleCnt="0"/>
      <dgm:spPr/>
    </dgm:pt>
    <dgm:pt modelId="{1E74B7AE-AFB8-489A-97EE-502F06894B68}" type="pres">
      <dgm:prSet presAssocID="{894E3EE0-23D7-44B8-BE6C-3E8D157C9BCC}" presName="linH" presStyleCnt="0"/>
      <dgm:spPr/>
    </dgm:pt>
    <dgm:pt modelId="{65CBB6E8-2DD1-4445-B129-863A9C758244}" type="pres">
      <dgm:prSet presAssocID="{894E3EE0-23D7-44B8-BE6C-3E8D157C9BCC}" presName="padding1" presStyleCnt="0"/>
      <dgm:spPr/>
    </dgm:pt>
    <dgm:pt modelId="{B3126164-571B-4212-8DBC-30CAEA759D8E}" type="pres">
      <dgm:prSet presAssocID="{BB733DBA-B0B3-4637-B843-CA5C91F9C97F}" presName="linV" presStyleCnt="0"/>
      <dgm:spPr/>
    </dgm:pt>
    <dgm:pt modelId="{585C0F21-657E-4A43-9907-5AD99A9C0757}" type="pres">
      <dgm:prSet presAssocID="{BB733DBA-B0B3-4637-B843-CA5C91F9C97F}" presName="spVertical1" presStyleCnt="0"/>
      <dgm:spPr/>
    </dgm:pt>
    <dgm:pt modelId="{EB94100E-4C71-4F6D-B8B8-F65E094623C5}" type="pres">
      <dgm:prSet presAssocID="{BB733DBA-B0B3-4637-B843-CA5C91F9C97F}" presName="parTx" presStyleLbl="revTx" presStyleIdx="0" presStyleCnt="1" custAng="20976249" custLinFactNeighborX="-732" custLinFactNeighborY="71236">
        <dgm:presLayoutVars>
          <dgm:chMax val="0"/>
          <dgm:chPref val="0"/>
          <dgm:bulletEnabled val="1"/>
        </dgm:presLayoutVars>
      </dgm:prSet>
      <dgm:spPr/>
      <dgm:t>
        <a:bodyPr/>
        <a:lstStyle/>
        <a:p>
          <a:endParaRPr lang="en-US"/>
        </a:p>
      </dgm:t>
    </dgm:pt>
    <dgm:pt modelId="{C7B6AD6F-A8FB-4FC8-AD02-DCD1AAC7C714}" type="pres">
      <dgm:prSet presAssocID="{BB733DBA-B0B3-4637-B843-CA5C91F9C97F}" presName="spVertical2" presStyleCnt="0"/>
      <dgm:spPr/>
    </dgm:pt>
    <dgm:pt modelId="{08D2020D-3FDE-4E3A-B916-1B3366F67C75}" type="pres">
      <dgm:prSet presAssocID="{BB733DBA-B0B3-4637-B843-CA5C91F9C97F}" presName="spVertical3" presStyleCnt="0"/>
      <dgm:spPr/>
    </dgm:pt>
    <dgm:pt modelId="{7F62A4EA-06F0-4078-BCAD-15B45ED7B5BA}" type="pres">
      <dgm:prSet presAssocID="{894E3EE0-23D7-44B8-BE6C-3E8D157C9BCC}" presName="padding2" presStyleCnt="0"/>
      <dgm:spPr/>
    </dgm:pt>
    <dgm:pt modelId="{BD998C79-9511-4C98-901C-48A07F2DEA37}" type="pres">
      <dgm:prSet presAssocID="{894E3EE0-23D7-44B8-BE6C-3E8D157C9BCC}" presName="negArrow" presStyleCnt="0"/>
      <dgm:spPr/>
    </dgm:pt>
    <dgm:pt modelId="{3AF0D227-7CFD-4C4A-8DB7-4F45FE5B5BC4}" type="pres">
      <dgm:prSet presAssocID="{894E3EE0-23D7-44B8-BE6C-3E8D157C9BCC}" presName="backgroundArrow" presStyleLbl="node1" presStyleIdx="0" presStyleCnt="1" custAng="20948048" custScaleY="63043" custLinFactNeighborX="16085" custLinFactNeighborY="35576"/>
      <dgm:spPr>
        <a:solidFill>
          <a:srgbClr val="FF9999"/>
        </a:solidFill>
      </dgm:spPr>
      <dgm:t>
        <a:bodyPr/>
        <a:lstStyle/>
        <a:p>
          <a:endParaRPr lang="en-US"/>
        </a:p>
      </dgm:t>
    </dgm:pt>
  </dgm:ptLst>
  <dgm:cxnLst>
    <dgm:cxn modelId="{7233CB2D-26C8-4537-8BE5-2D757FD757E0}" srcId="{894E3EE0-23D7-44B8-BE6C-3E8D157C9BCC}" destId="{BB733DBA-B0B3-4637-B843-CA5C91F9C97F}" srcOrd="0" destOrd="0" parTransId="{3542E4F9-294C-40C2-95B3-62C212F545E5}" sibTransId="{6A8BF1EC-9C17-425A-8398-D65F99EC7CB1}"/>
    <dgm:cxn modelId="{4DB90880-6A43-424E-9A06-49CCB28CDAEE}" type="presOf" srcId="{894E3EE0-23D7-44B8-BE6C-3E8D157C9BCC}" destId="{54EFD1E6-8CA2-4953-B93F-09893D438607}" srcOrd="0" destOrd="0" presId="urn:microsoft.com/office/officeart/2005/8/layout/hProcess3"/>
    <dgm:cxn modelId="{031295E2-FF78-474A-815E-F007F51CDF74}" type="presOf" srcId="{BB733DBA-B0B3-4637-B843-CA5C91F9C97F}" destId="{EB94100E-4C71-4F6D-B8B8-F65E094623C5}" srcOrd="0" destOrd="0" presId="urn:microsoft.com/office/officeart/2005/8/layout/hProcess3"/>
    <dgm:cxn modelId="{4A1004E4-F117-487D-BB2B-94925A688F02}" type="presParOf" srcId="{54EFD1E6-8CA2-4953-B93F-09893D438607}" destId="{528F6236-FDD2-4A8F-845C-457EEB21527E}" srcOrd="0" destOrd="0" presId="urn:microsoft.com/office/officeart/2005/8/layout/hProcess3"/>
    <dgm:cxn modelId="{73710556-514E-4B5B-A1D6-EB7376636CC8}" type="presParOf" srcId="{54EFD1E6-8CA2-4953-B93F-09893D438607}" destId="{1E74B7AE-AFB8-489A-97EE-502F06894B68}" srcOrd="1" destOrd="0" presId="urn:microsoft.com/office/officeart/2005/8/layout/hProcess3"/>
    <dgm:cxn modelId="{1F0281ED-F294-4228-B443-2F9F5E94E322}" type="presParOf" srcId="{1E74B7AE-AFB8-489A-97EE-502F06894B68}" destId="{65CBB6E8-2DD1-4445-B129-863A9C758244}" srcOrd="0" destOrd="0" presId="urn:microsoft.com/office/officeart/2005/8/layout/hProcess3"/>
    <dgm:cxn modelId="{3E4FD971-E2D4-43CE-9F4B-EF40986A9ADB}" type="presParOf" srcId="{1E74B7AE-AFB8-489A-97EE-502F06894B68}" destId="{B3126164-571B-4212-8DBC-30CAEA759D8E}" srcOrd="1" destOrd="0" presId="urn:microsoft.com/office/officeart/2005/8/layout/hProcess3"/>
    <dgm:cxn modelId="{113906E7-F255-419C-BE81-ED87CCD72AB7}" type="presParOf" srcId="{B3126164-571B-4212-8DBC-30CAEA759D8E}" destId="{585C0F21-657E-4A43-9907-5AD99A9C0757}" srcOrd="0" destOrd="0" presId="urn:microsoft.com/office/officeart/2005/8/layout/hProcess3"/>
    <dgm:cxn modelId="{F57D3E86-8C53-4474-893D-1B51B59B4596}" type="presParOf" srcId="{B3126164-571B-4212-8DBC-30CAEA759D8E}" destId="{EB94100E-4C71-4F6D-B8B8-F65E094623C5}" srcOrd="1" destOrd="0" presId="urn:microsoft.com/office/officeart/2005/8/layout/hProcess3"/>
    <dgm:cxn modelId="{35872E19-3EB2-4B1E-AB6D-CEC428E3DCDB}" type="presParOf" srcId="{B3126164-571B-4212-8DBC-30CAEA759D8E}" destId="{C7B6AD6F-A8FB-4FC8-AD02-DCD1AAC7C714}" srcOrd="2" destOrd="0" presId="urn:microsoft.com/office/officeart/2005/8/layout/hProcess3"/>
    <dgm:cxn modelId="{2A665532-07BF-46E4-894D-0B5796E51552}" type="presParOf" srcId="{B3126164-571B-4212-8DBC-30CAEA759D8E}" destId="{08D2020D-3FDE-4E3A-B916-1B3366F67C75}" srcOrd="3" destOrd="0" presId="urn:microsoft.com/office/officeart/2005/8/layout/hProcess3"/>
    <dgm:cxn modelId="{573DFE35-F1C8-4E07-A917-BAE70288C227}" type="presParOf" srcId="{1E74B7AE-AFB8-489A-97EE-502F06894B68}" destId="{7F62A4EA-06F0-4078-BCAD-15B45ED7B5BA}" srcOrd="2" destOrd="0" presId="urn:microsoft.com/office/officeart/2005/8/layout/hProcess3"/>
    <dgm:cxn modelId="{C0F6940E-D45A-4936-A416-DA97F4F55C91}" type="presParOf" srcId="{1E74B7AE-AFB8-489A-97EE-502F06894B68}" destId="{BD998C79-9511-4C98-901C-48A07F2DEA37}" srcOrd="3" destOrd="0" presId="urn:microsoft.com/office/officeart/2005/8/layout/hProcess3"/>
    <dgm:cxn modelId="{A24D9564-0913-4D60-8A6E-0AA36949C98D}" type="presParOf" srcId="{1E74B7AE-AFB8-489A-97EE-502F06894B68}" destId="{3AF0D227-7CFD-4C4A-8DB7-4F45FE5B5BC4}" srcOrd="4" destOrd="0" presId="urn:microsoft.com/office/officeart/2005/8/layout/hProcess3"/>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DBFFD62-A6A9-45F9-9CFB-280A4CDAB0C2}">
      <dsp:nvSpPr>
        <dsp:cNvPr id="0" name=""/>
        <dsp:cNvSpPr/>
      </dsp:nvSpPr>
      <dsp:spPr>
        <a:xfrm>
          <a:off x="0" y="218638"/>
          <a:ext cx="8686791" cy="4837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rPr>
            <a:t>INRODUCTION-CHANGE AS A WAY OF LIFE</a:t>
          </a:r>
          <a:endParaRPr lang="en-US" sz="1800" b="1" kern="1200" dirty="0">
            <a:solidFill>
              <a:schemeClr val="tx1"/>
            </a:solidFill>
          </a:endParaRPr>
        </a:p>
      </dsp:txBody>
      <dsp:txXfrm>
        <a:off x="0" y="218638"/>
        <a:ext cx="8686791" cy="483750"/>
      </dsp:txXfrm>
    </dsp:sp>
    <dsp:sp modelId="{7A37B0F5-D017-40E9-A31A-C73E15440FDF}">
      <dsp:nvSpPr>
        <dsp:cNvPr id="0" name=""/>
        <dsp:cNvSpPr/>
      </dsp:nvSpPr>
      <dsp:spPr>
        <a:xfrm rot="5447380">
          <a:off x="4185228" y="706457"/>
          <a:ext cx="304079" cy="39726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solidFill>
              <a:schemeClr val="tx1"/>
            </a:solidFill>
          </a:endParaRPr>
        </a:p>
      </dsp:txBody>
      <dsp:txXfrm rot="5447380">
        <a:off x="4185228" y="706457"/>
        <a:ext cx="304079" cy="397261"/>
      </dsp:txXfrm>
    </dsp:sp>
    <dsp:sp modelId="{B178B6A7-13BD-40A3-B068-2A50901F58EF}">
      <dsp:nvSpPr>
        <dsp:cNvPr id="0" name=""/>
        <dsp:cNvSpPr/>
      </dsp:nvSpPr>
      <dsp:spPr>
        <a:xfrm>
          <a:off x="658185" y="1107789"/>
          <a:ext cx="7340409" cy="8828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kern="1200" dirty="0" smtClean="0">
              <a:solidFill>
                <a:schemeClr val="tx1"/>
              </a:solidFill>
            </a:rPr>
            <a:t>BACKGROUND- DATUMS, RTN </a:t>
          </a:r>
          <a:r>
            <a:rPr lang="en-US" sz="1800" b="0" kern="1200" dirty="0" err="1" smtClean="0">
              <a:solidFill>
                <a:schemeClr val="tx1"/>
              </a:solidFill>
            </a:rPr>
            <a:t>vs</a:t>
          </a:r>
          <a:r>
            <a:rPr lang="en-US" sz="1800" b="0" kern="1200" dirty="0" smtClean="0">
              <a:solidFill>
                <a:schemeClr val="tx1"/>
              </a:solidFill>
            </a:rPr>
            <a:t> SINGLE BASE</a:t>
          </a:r>
          <a:endParaRPr lang="en-US" sz="1800" b="0" kern="1200" dirty="0">
            <a:solidFill>
              <a:schemeClr val="tx1"/>
            </a:solidFill>
          </a:endParaRPr>
        </a:p>
      </dsp:txBody>
      <dsp:txXfrm>
        <a:off x="658185" y="1107789"/>
        <a:ext cx="7340409" cy="882804"/>
      </dsp:txXfrm>
    </dsp:sp>
    <dsp:sp modelId="{DD494352-9DD1-4606-A871-71F5CC0A693B}">
      <dsp:nvSpPr>
        <dsp:cNvPr id="0" name=""/>
        <dsp:cNvSpPr/>
      </dsp:nvSpPr>
      <dsp:spPr>
        <a:xfrm rot="5550433">
          <a:off x="4174086" y="1961849"/>
          <a:ext cx="255074" cy="397261"/>
        </a:xfrm>
        <a:prstGeom prst="rightArrow">
          <a:avLst>
            <a:gd name="adj1" fmla="val 60000"/>
            <a:gd name="adj2" fmla="val 50000"/>
          </a:avLst>
        </a:prstGeom>
        <a:solidFill>
          <a:schemeClr val="tx1"/>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solidFill>
              <a:schemeClr val="tx1"/>
            </a:solidFill>
          </a:endParaRPr>
        </a:p>
      </dsp:txBody>
      <dsp:txXfrm rot="5550433">
        <a:off x="4174086" y="1961849"/>
        <a:ext cx="255074" cy="397261"/>
      </dsp:txXfrm>
    </dsp:sp>
    <dsp:sp modelId="{BFD13DB9-C823-4D81-B54A-DD0767E1DF6E}">
      <dsp:nvSpPr>
        <dsp:cNvPr id="0" name=""/>
        <dsp:cNvSpPr/>
      </dsp:nvSpPr>
      <dsp:spPr>
        <a:xfrm>
          <a:off x="435895" y="2330367"/>
          <a:ext cx="7677923" cy="8828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chemeClr val="tx1"/>
              </a:solidFill>
            </a:rPr>
            <a:t>HOW RT GNSS POSITIONING (RT) WORKS- BEYOND THE BLACK BOX</a:t>
          </a:r>
          <a:endParaRPr lang="en-US" sz="1800" b="1" kern="1200" dirty="0">
            <a:solidFill>
              <a:schemeClr val="tx1"/>
            </a:solidFill>
          </a:endParaRPr>
        </a:p>
      </dsp:txBody>
      <dsp:txXfrm>
        <a:off x="435895" y="2330367"/>
        <a:ext cx="7677923" cy="882804"/>
      </dsp:txXfrm>
    </dsp:sp>
    <dsp:sp modelId="{041758D5-0B42-4EDE-957A-BBBF9E98CE8A}">
      <dsp:nvSpPr>
        <dsp:cNvPr id="0" name=""/>
        <dsp:cNvSpPr/>
      </dsp:nvSpPr>
      <dsp:spPr>
        <a:xfrm rot="5238172">
          <a:off x="4176097" y="3184426"/>
          <a:ext cx="255112" cy="39726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238172">
        <a:off x="4176097" y="3184426"/>
        <a:ext cx="255112" cy="397261"/>
      </dsp:txXfrm>
    </dsp:sp>
    <dsp:sp modelId="{20D64E73-DDDF-4406-BF01-F0BDFC6A0D7B}">
      <dsp:nvSpPr>
        <dsp:cNvPr id="0" name=""/>
        <dsp:cNvSpPr/>
      </dsp:nvSpPr>
      <dsp:spPr>
        <a:xfrm>
          <a:off x="324750" y="3552944"/>
          <a:ext cx="8015401" cy="8828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kern="1200" dirty="0" smtClean="0">
              <a:solidFill>
                <a:schemeClr val="tx1"/>
              </a:solidFill>
            </a:rPr>
            <a:t>GEOMETRICAL &amp; DISPERSIVE EFFECTS ON THE GNSS SIGNAL</a:t>
          </a:r>
          <a:endParaRPr lang="en-US" sz="1800" b="0" kern="1200" dirty="0">
            <a:solidFill>
              <a:schemeClr val="tx1"/>
            </a:solidFill>
          </a:endParaRPr>
        </a:p>
      </dsp:txBody>
      <dsp:txXfrm>
        <a:off x="324750" y="3552944"/>
        <a:ext cx="8015401" cy="882804"/>
      </dsp:txXfrm>
    </dsp:sp>
    <dsp:sp modelId="{BE54C298-3E5C-4EAA-A735-3925867C91CD}">
      <dsp:nvSpPr>
        <dsp:cNvPr id="0" name=""/>
        <dsp:cNvSpPr/>
      </dsp:nvSpPr>
      <dsp:spPr>
        <a:xfrm rot="5273631">
          <a:off x="4187766" y="4462577"/>
          <a:ext cx="338417" cy="39726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5273631">
        <a:off x="4187766" y="4462577"/>
        <a:ext cx="338417" cy="397261"/>
      </dsp:txXfrm>
    </dsp:sp>
    <dsp:sp modelId="{11D8B44B-24C3-46E3-A2DF-E43080D3BC0B}">
      <dsp:nvSpPr>
        <dsp:cNvPr id="0" name=""/>
        <dsp:cNvSpPr/>
      </dsp:nvSpPr>
      <dsp:spPr>
        <a:xfrm>
          <a:off x="-40306" y="4886667"/>
          <a:ext cx="8843613" cy="8828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kern="1200" dirty="0" smtClean="0">
              <a:solidFill>
                <a:schemeClr val="tx1"/>
              </a:solidFill>
            </a:rPr>
            <a:t>BEST METHODS FOR GNSS REAL TIME POSITIONING- A FIELD GUIDE</a:t>
          </a:r>
          <a:endParaRPr lang="en-US" sz="1800" b="0" kern="1200" dirty="0">
            <a:solidFill>
              <a:schemeClr val="tx1"/>
            </a:solidFill>
          </a:endParaRPr>
        </a:p>
      </dsp:txBody>
      <dsp:txXfrm>
        <a:off x="-40306" y="4886667"/>
        <a:ext cx="8843613" cy="88280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F692E38-FE07-4F83-BE8F-C66CDA765FC8}">
      <dsp:nvSpPr>
        <dsp:cNvPr id="0" name=""/>
        <dsp:cNvSpPr/>
      </dsp:nvSpPr>
      <dsp:spPr>
        <a:xfrm>
          <a:off x="0" y="192674"/>
          <a:ext cx="4038600" cy="22054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contrasting" dir="t"/>
        </a:scene3d>
        <a:sp3d>
          <a:bevelT prst="relaxedInset"/>
          <a:bevelB w="101600" prst="riblet"/>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b="1" kern="1200" dirty="0" smtClean="0"/>
            <a:t>“Human knowledge is doubling every 10 years. The scientific knowledge produced between 1987 and 1997 is greater than that produced in all mankind’s history”. </a:t>
          </a:r>
        </a:p>
        <a:p>
          <a:pPr lvl="0" algn="l" defTabSz="711200" rtl="0">
            <a:lnSpc>
              <a:spcPct val="90000"/>
            </a:lnSpc>
            <a:spcBef>
              <a:spcPct val="0"/>
            </a:spcBef>
            <a:spcAft>
              <a:spcPct val="35000"/>
            </a:spcAft>
          </a:pPr>
          <a:r>
            <a:rPr lang="en-US" sz="1600" b="1" kern="1200" dirty="0" err="1" smtClean="0"/>
            <a:t>Michio</a:t>
          </a:r>
          <a:r>
            <a:rPr lang="en-US" sz="1600" b="1" kern="1200" dirty="0" smtClean="0"/>
            <a:t> </a:t>
          </a:r>
          <a:r>
            <a:rPr lang="en-US" sz="1600" b="1" kern="1200" dirty="0" err="1" smtClean="0"/>
            <a:t>Kaku</a:t>
          </a:r>
          <a:r>
            <a:rPr lang="en-US" sz="1600" b="1" kern="1200" dirty="0" smtClean="0"/>
            <a:t>- renowned theoretical physicist</a:t>
          </a:r>
          <a:endParaRPr lang="en-US" sz="1600" b="1" kern="1200" dirty="0"/>
        </a:p>
      </dsp:txBody>
      <dsp:txXfrm>
        <a:off x="0" y="192674"/>
        <a:ext cx="4038600" cy="220545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AF0D227-7CFD-4C4A-8DB7-4F45FE5B5BC4}">
      <dsp:nvSpPr>
        <dsp:cNvPr id="0" name=""/>
        <dsp:cNvSpPr/>
      </dsp:nvSpPr>
      <dsp:spPr>
        <a:xfrm rot="19956480">
          <a:off x="0" y="306851"/>
          <a:ext cx="3962399" cy="1270946"/>
        </a:xfrm>
        <a:prstGeom prst="rightArrow">
          <a:avLst/>
        </a:prstGeom>
        <a:solidFill>
          <a:srgbClr val="99FF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94100E-4C71-4F6D-B8B8-F65E094623C5}">
      <dsp:nvSpPr>
        <dsp:cNvPr id="0" name=""/>
        <dsp:cNvSpPr/>
      </dsp:nvSpPr>
      <dsp:spPr>
        <a:xfrm rot="19959021">
          <a:off x="202488" y="537022"/>
          <a:ext cx="3246536" cy="100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ctr" anchorCtr="0">
          <a:noAutofit/>
        </a:bodyPr>
        <a:lstStyle/>
        <a:p>
          <a:pPr lvl="0" algn="ctr" defTabSz="1244600">
            <a:lnSpc>
              <a:spcPct val="90000"/>
            </a:lnSpc>
            <a:spcBef>
              <a:spcPct val="0"/>
            </a:spcBef>
            <a:spcAft>
              <a:spcPct val="35000"/>
            </a:spcAft>
          </a:pPr>
          <a:r>
            <a:rPr lang="en-US" sz="2800" kern="1200" dirty="0" smtClean="0"/>
            <a:t>MAPPING</a:t>
          </a:r>
          <a:endParaRPr lang="en-US" sz="2800" kern="1200" dirty="0"/>
        </a:p>
      </dsp:txBody>
      <dsp:txXfrm rot="19959021">
        <a:off x="202488" y="537022"/>
        <a:ext cx="3246536" cy="100800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298CEB3-F5C8-4C83-9149-AB9EFCDC1C15}">
      <dsp:nvSpPr>
        <dsp:cNvPr id="0" name=""/>
        <dsp:cNvSpPr/>
      </dsp:nvSpPr>
      <dsp:spPr>
        <a:xfrm>
          <a:off x="1785" y="0"/>
          <a:ext cx="3654028" cy="914399"/>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a:scene3d>
          <a:camera prst="orthographicFront"/>
          <a:lightRig rig="threePt" dir="t"/>
        </a:scene3d>
        <a:sp3d>
          <a:bevelB/>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sz="1400" kern="1200" dirty="0" smtClean="0">
            <a:solidFill>
              <a:schemeClr val="tx1"/>
            </a:solidFill>
          </a:endParaRPr>
        </a:p>
        <a:p>
          <a:pPr lvl="0" algn="ctr" defTabSz="622300">
            <a:lnSpc>
              <a:spcPct val="90000"/>
            </a:lnSpc>
            <a:spcBef>
              <a:spcPct val="0"/>
            </a:spcBef>
            <a:spcAft>
              <a:spcPct val="35000"/>
            </a:spcAft>
          </a:pPr>
          <a:r>
            <a:rPr lang="en-US" sz="1800" b="1" kern="1200" dirty="0" smtClean="0">
              <a:solidFill>
                <a:schemeClr val="tx1"/>
              </a:solidFill>
            </a:rPr>
            <a:t>CM LEVEL PRECISION/ACCURACY</a:t>
          </a:r>
        </a:p>
        <a:p>
          <a:pPr lvl="0" algn="ctr" defTabSz="622300">
            <a:lnSpc>
              <a:spcPct val="90000"/>
            </a:lnSpc>
            <a:spcBef>
              <a:spcPct val="0"/>
            </a:spcBef>
            <a:spcAft>
              <a:spcPct val="35000"/>
            </a:spcAft>
          </a:pPr>
          <a:endParaRPr lang="en-US" sz="1400" kern="1200" dirty="0"/>
        </a:p>
      </dsp:txBody>
      <dsp:txXfrm>
        <a:off x="1785" y="0"/>
        <a:ext cx="3654028" cy="914399"/>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AF0D227-7CFD-4C4A-8DB7-4F45FE5B5BC4}">
      <dsp:nvSpPr>
        <dsp:cNvPr id="0" name=""/>
        <dsp:cNvSpPr/>
      </dsp:nvSpPr>
      <dsp:spPr>
        <a:xfrm rot="20948048">
          <a:off x="0" y="748297"/>
          <a:ext cx="3886200" cy="1225555"/>
        </a:xfrm>
        <a:prstGeom prst="rightArrow">
          <a:avLst/>
        </a:prstGeom>
        <a:solidFill>
          <a:srgbClr val="FF99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94100E-4C71-4F6D-B8B8-F65E094623C5}">
      <dsp:nvSpPr>
        <dsp:cNvPr id="0" name=""/>
        <dsp:cNvSpPr/>
      </dsp:nvSpPr>
      <dsp:spPr>
        <a:xfrm rot="20976249">
          <a:off x="290169" y="888906"/>
          <a:ext cx="3184103" cy="97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4320" rIns="0" bIns="274320" numCol="1" spcCol="1270" anchor="ctr" anchorCtr="0">
          <a:noAutofit/>
        </a:bodyPr>
        <a:lstStyle/>
        <a:p>
          <a:pPr lvl="0" algn="ctr" defTabSz="1200150">
            <a:lnSpc>
              <a:spcPct val="90000"/>
            </a:lnSpc>
            <a:spcBef>
              <a:spcPct val="0"/>
            </a:spcBef>
            <a:spcAft>
              <a:spcPct val="35000"/>
            </a:spcAft>
          </a:pPr>
          <a:r>
            <a:rPr lang="en-US" sz="2700" kern="1200" dirty="0" smtClean="0"/>
            <a:t>REMOTE SENSING</a:t>
          </a:r>
          <a:endParaRPr lang="en-US" sz="2700" kern="1200" dirty="0"/>
        </a:p>
      </dsp:txBody>
      <dsp:txXfrm rot="20976249">
        <a:off x="290169" y="888906"/>
        <a:ext cx="3184103" cy="9720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s>
</file>

<file path=ppt/drawings/drawing1.xml><?xml version="1.0" encoding="utf-8"?>
<c:userShapes xmlns:c="http://schemas.openxmlformats.org/drawingml/2006/chart">
  <cdr:relSizeAnchor xmlns:cdr="http://schemas.openxmlformats.org/drawingml/2006/chartDrawing">
    <cdr:from>
      <cdr:x>0.78947</cdr:x>
      <cdr:y>0.88732</cdr:y>
    </cdr:from>
    <cdr:to>
      <cdr:x>0.91792</cdr:x>
      <cdr:y>0.96207</cdr:y>
    </cdr:to>
    <cdr:sp macro="" textlink="">
      <cdr:nvSpPr>
        <cdr:cNvPr id="2" name="TextBox 1"/>
        <cdr:cNvSpPr txBox="1"/>
      </cdr:nvSpPr>
      <cdr:spPr>
        <a:xfrm xmlns:a="http://schemas.openxmlformats.org/drawingml/2006/main">
          <a:off x="6858000" y="4800600"/>
          <a:ext cx="1115820" cy="404413"/>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800" b="1" dirty="0">
              <a:solidFill>
                <a:srgbClr val="FF0000"/>
              </a:solidFill>
            </a:rPr>
            <a:t>YEAR</a:t>
          </a:r>
        </a:p>
      </cdr:txBody>
    </cdr:sp>
  </cdr:relSizeAnchor>
  <cdr:relSizeAnchor xmlns:cdr="http://schemas.openxmlformats.org/drawingml/2006/chartDrawing">
    <cdr:from>
      <cdr:x>0.7807</cdr:x>
      <cdr:y>0.11268</cdr:y>
    </cdr:from>
    <cdr:to>
      <cdr:x>1</cdr:x>
      <cdr:y>0.40789</cdr:y>
    </cdr:to>
    <cdr:sp macro="" textlink="">
      <cdr:nvSpPr>
        <cdr:cNvPr id="3" name="TextBox 2"/>
        <cdr:cNvSpPr txBox="1"/>
      </cdr:nvSpPr>
      <cdr:spPr>
        <a:xfrm xmlns:a="http://schemas.openxmlformats.org/drawingml/2006/main">
          <a:off x="6960252" y="626794"/>
          <a:ext cx="1955147" cy="164213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400" b="1" dirty="0">
              <a:latin typeface="Calibri" pitchFamily="34" charset="0"/>
            </a:rPr>
            <a:t>0.5' SAT IMAGERY,</a:t>
          </a:r>
        </a:p>
        <a:p xmlns:a="http://schemas.openxmlformats.org/drawingml/2006/main">
          <a:r>
            <a:rPr lang="en-US" sz="1400" b="1" dirty="0">
              <a:latin typeface="Calibri" pitchFamily="34" charset="0"/>
            </a:rPr>
            <a:t>TERR. LASER SCANNING, 0.10' AERIAL </a:t>
          </a:r>
          <a:r>
            <a:rPr lang="en-US" sz="1400" b="1" dirty="0" smtClean="0">
              <a:latin typeface="Calibri" pitchFamily="34" charset="0"/>
            </a:rPr>
            <a:t>MAPPING, INTERNATIONAL NETWORKS, INDOOR POSITIONING</a:t>
          </a:r>
          <a:endParaRPr lang="en-US" sz="1400" b="1" dirty="0">
            <a:latin typeface="Calibri" pitchFamily="34" charset="0"/>
          </a:endParaRPr>
        </a:p>
      </cdr:txBody>
    </cdr:sp>
  </cdr:relSizeAnchor>
  <cdr:relSizeAnchor xmlns:cdr="http://schemas.openxmlformats.org/drawingml/2006/chartDrawing">
    <cdr:from>
      <cdr:x>0.50877</cdr:x>
      <cdr:y>0.21127</cdr:y>
    </cdr:from>
    <cdr:to>
      <cdr:x>0.73326</cdr:x>
      <cdr:y>0.45572</cdr:y>
    </cdr:to>
    <cdr:sp macro="" textlink="">
      <cdr:nvSpPr>
        <cdr:cNvPr id="4" name="TextBox 1"/>
        <cdr:cNvSpPr txBox="1"/>
      </cdr:nvSpPr>
      <cdr:spPr>
        <a:xfrm xmlns:a="http://schemas.openxmlformats.org/drawingml/2006/main">
          <a:off x="4419600" y="1143000"/>
          <a:ext cx="1950099" cy="13225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a:r>
            <a:rPr lang="en-US" sz="1400" b="1" dirty="0">
              <a:latin typeface="Calibri" pitchFamily="34" charset="0"/>
            </a:rPr>
            <a:t>GNSS- GLONASS, GALILEO, COMPASS/BEIDOU</a:t>
          </a:r>
          <a:r>
            <a:rPr lang="en-US" sz="1400" b="1" dirty="0" smtClean="0">
              <a:latin typeface="Calibri" pitchFamily="34" charset="0"/>
            </a:rPr>
            <a:t>,</a:t>
          </a:r>
          <a:endParaRPr lang="en-US" sz="1400" b="1" dirty="0">
            <a:latin typeface="Calibri" pitchFamily="34" charset="0"/>
          </a:endParaRPr>
        </a:p>
      </cdr:txBody>
    </cdr:sp>
  </cdr:relSizeAnchor>
  <cdr:relSizeAnchor xmlns:cdr="http://schemas.openxmlformats.org/drawingml/2006/chartDrawing">
    <cdr:from>
      <cdr:x>0.64103</cdr:x>
      <cdr:y>0.65753</cdr:y>
    </cdr:from>
    <cdr:to>
      <cdr:x>0.70105</cdr:x>
      <cdr:y>0.72823</cdr:y>
    </cdr:to>
    <cdr:sp macro="" textlink="">
      <cdr:nvSpPr>
        <cdr:cNvPr id="5" name="TextBox 1"/>
        <cdr:cNvSpPr txBox="1"/>
      </cdr:nvSpPr>
      <cdr:spPr>
        <a:xfrm xmlns:a="http://schemas.openxmlformats.org/drawingml/2006/main">
          <a:off x="5715000" y="3657600"/>
          <a:ext cx="535102" cy="39327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b="1" dirty="0"/>
            <a:t>GPS</a:t>
          </a:r>
        </a:p>
      </cdr:txBody>
    </cdr:sp>
  </cdr:relSizeAnchor>
  <cdr:relSizeAnchor xmlns:cdr="http://schemas.openxmlformats.org/drawingml/2006/chartDrawing">
    <cdr:from>
      <cdr:x>0.67521</cdr:x>
      <cdr:y>0.58904</cdr:y>
    </cdr:from>
    <cdr:to>
      <cdr:x>0.73523</cdr:x>
      <cdr:y>0.65975</cdr:y>
    </cdr:to>
    <cdr:sp macro="" textlink="">
      <cdr:nvSpPr>
        <cdr:cNvPr id="6" name="TextBox 1"/>
        <cdr:cNvSpPr txBox="1"/>
      </cdr:nvSpPr>
      <cdr:spPr>
        <a:xfrm xmlns:a="http://schemas.openxmlformats.org/drawingml/2006/main">
          <a:off x="6019800" y="3276600"/>
          <a:ext cx="535102" cy="3933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b="1" dirty="0"/>
            <a:t>RTK</a:t>
          </a:r>
        </a:p>
      </cdr:txBody>
    </cdr:sp>
  </cdr:relSizeAnchor>
  <cdr:relSizeAnchor xmlns:cdr="http://schemas.openxmlformats.org/drawingml/2006/chartDrawing">
    <cdr:from>
      <cdr:x>0.64035</cdr:x>
      <cdr:y>0.49315</cdr:y>
    </cdr:from>
    <cdr:to>
      <cdr:x>0.70398</cdr:x>
      <cdr:y>0.56386</cdr:y>
    </cdr:to>
    <cdr:sp macro="" textlink="">
      <cdr:nvSpPr>
        <cdr:cNvPr id="7" name="TextBox 1"/>
        <cdr:cNvSpPr txBox="1"/>
      </cdr:nvSpPr>
      <cdr:spPr>
        <a:xfrm xmlns:a="http://schemas.openxmlformats.org/drawingml/2006/main">
          <a:off x="5562600" y="2743200"/>
          <a:ext cx="552741" cy="39333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b="1" dirty="0"/>
            <a:t>RTN</a:t>
          </a:r>
        </a:p>
      </cdr:txBody>
    </cdr:sp>
  </cdr:relSizeAnchor>
  <cdr:relSizeAnchor xmlns:cdr="http://schemas.openxmlformats.org/drawingml/2006/chartDrawing">
    <cdr:from>
      <cdr:x>0.61538</cdr:x>
      <cdr:y>0.73973</cdr:y>
    </cdr:from>
    <cdr:to>
      <cdr:x>0.79306</cdr:x>
      <cdr:y>0.8064</cdr:y>
    </cdr:to>
    <cdr:sp macro="" textlink="">
      <cdr:nvSpPr>
        <cdr:cNvPr id="8" name="TextBox 1"/>
        <cdr:cNvSpPr txBox="1"/>
      </cdr:nvSpPr>
      <cdr:spPr>
        <a:xfrm xmlns:a="http://schemas.openxmlformats.org/drawingml/2006/main">
          <a:off x="5486400" y="4114800"/>
          <a:ext cx="1584088" cy="3708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b="1" dirty="0"/>
            <a:t>TOTAL STATION</a:t>
          </a:r>
        </a:p>
      </cdr:txBody>
    </cdr:sp>
  </cdr:relSizeAnchor>
  <cdr:relSizeAnchor xmlns:cdr="http://schemas.openxmlformats.org/drawingml/2006/chartDrawing">
    <cdr:from>
      <cdr:x>0.31092</cdr:x>
      <cdr:y>0.75556</cdr:y>
    </cdr:from>
    <cdr:to>
      <cdr:x>0.44418</cdr:x>
      <cdr:y>0.82626</cdr:y>
    </cdr:to>
    <cdr:sp macro="" textlink="">
      <cdr:nvSpPr>
        <cdr:cNvPr id="9" name="TextBox 1"/>
        <cdr:cNvSpPr txBox="1"/>
      </cdr:nvSpPr>
      <cdr:spPr>
        <a:xfrm xmlns:a="http://schemas.openxmlformats.org/drawingml/2006/main">
          <a:off x="2466975" y="3562350"/>
          <a:ext cx="1057274" cy="3333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b="1"/>
            <a:t>COMPASS</a:t>
          </a:r>
        </a:p>
      </cdr:txBody>
    </cdr:sp>
  </cdr:relSizeAnchor>
  <cdr:relSizeAnchor xmlns:cdr="http://schemas.openxmlformats.org/drawingml/2006/chartDrawing">
    <cdr:from>
      <cdr:x>0.39136</cdr:x>
      <cdr:y>0.73131</cdr:y>
    </cdr:from>
    <cdr:to>
      <cdr:x>0.55102</cdr:x>
      <cdr:y>0.79596</cdr:y>
    </cdr:to>
    <cdr:sp macro="" textlink="">
      <cdr:nvSpPr>
        <cdr:cNvPr id="10" name="TextBox 1"/>
        <cdr:cNvSpPr txBox="1"/>
      </cdr:nvSpPr>
      <cdr:spPr>
        <a:xfrm xmlns:a="http://schemas.openxmlformats.org/drawingml/2006/main">
          <a:off x="3105150" y="3448051"/>
          <a:ext cx="1266824" cy="304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b="1"/>
            <a:t>THEODOLITE</a:t>
          </a:r>
        </a:p>
      </cdr:txBody>
    </cdr:sp>
  </cdr:relSizeAnchor>
  <cdr:relSizeAnchor xmlns:cdr="http://schemas.openxmlformats.org/drawingml/2006/chartDrawing">
    <cdr:from>
      <cdr:x>0.00877</cdr:x>
      <cdr:y>0.76056</cdr:y>
    </cdr:from>
    <cdr:to>
      <cdr:x>0.13158</cdr:x>
      <cdr:y>0.85915</cdr:y>
    </cdr:to>
    <cdr:sp macro="" textlink="">
      <cdr:nvSpPr>
        <cdr:cNvPr id="11" name="TextBox 1"/>
        <cdr:cNvSpPr txBox="1"/>
      </cdr:nvSpPr>
      <cdr:spPr>
        <a:xfrm xmlns:a="http://schemas.openxmlformats.org/drawingml/2006/main">
          <a:off x="76200" y="4114800"/>
          <a:ext cx="1066800" cy="533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Verdana"/>
            </a:defRPr>
          </a:lvl1pPr>
          <a:lvl2pPr marL="457200" indent="0">
            <a:defRPr sz="1100">
              <a:latin typeface="Verdana"/>
            </a:defRPr>
          </a:lvl2pPr>
          <a:lvl3pPr marL="914400" indent="0">
            <a:defRPr sz="1100">
              <a:latin typeface="Verdana"/>
            </a:defRPr>
          </a:lvl3pPr>
          <a:lvl4pPr marL="1371600" indent="0">
            <a:defRPr sz="1100">
              <a:latin typeface="Verdana"/>
            </a:defRPr>
          </a:lvl4pPr>
          <a:lvl5pPr marL="1828800" indent="0">
            <a:defRPr sz="1100">
              <a:latin typeface="Verdana"/>
            </a:defRPr>
          </a:lvl5pPr>
          <a:lvl6pPr marL="2286000" indent="0">
            <a:defRPr sz="1100">
              <a:latin typeface="Verdana"/>
            </a:defRPr>
          </a:lvl6pPr>
          <a:lvl7pPr marL="2743200" indent="0">
            <a:defRPr sz="1100">
              <a:latin typeface="Verdana"/>
            </a:defRPr>
          </a:lvl7pPr>
          <a:lvl8pPr marL="3200400" indent="0">
            <a:defRPr sz="1100">
              <a:latin typeface="Verdana"/>
            </a:defRPr>
          </a:lvl8pPr>
          <a:lvl9pPr marL="3657600" indent="0">
            <a:defRPr sz="1100">
              <a:latin typeface="Verdana"/>
            </a:defRPr>
          </a:lvl9pPr>
        </a:lstStyle>
        <a:p xmlns:a="http://schemas.openxmlformats.org/drawingml/2006/main">
          <a:r>
            <a:rPr lang="en-US" sz="1400" b="1" dirty="0" smtClean="0">
              <a:latin typeface="Calibri" pitchFamily="34" charset="0"/>
            </a:rPr>
            <a:t>STICKS AND STRINGS</a:t>
          </a:r>
        </a:p>
      </cdr:txBody>
    </cdr:sp>
  </cdr:relSizeAnchor>
  <cdr:relSizeAnchor xmlns:cdr="http://schemas.openxmlformats.org/drawingml/2006/chartDrawing">
    <cdr:from>
      <cdr:x>0.59829</cdr:x>
      <cdr:y>0.61644</cdr:y>
    </cdr:from>
    <cdr:to>
      <cdr:x>0.65969</cdr:x>
      <cdr:y>0.65869</cdr:y>
    </cdr:to>
    <cdr:sp macro="" textlink="">
      <cdr:nvSpPr>
        <cdr:cNvPr id="13" name="TextBox 12"/>
        <cdr:cNvSpPr txBox="1"/>
      </cdr:nvSpPr>
      <cdr:spPr>
        <a:xfrm xmlns:a="http://schemas.openxmlformats.org/drawingml/2006/main">
          <a:off x="5334000" y="3429000"/>
          <a:ext cx="547406" cy="23502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100" b="1" dirty="0" smtClean="0"/>
            <a:t>GIS</a:t>
          </a:r>
          <a:endParaRPr lang="en-US" sz="11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9" name="Rectangle 5"/>
          <p:cNvSpPr>
            <a:spLocks noGrp="1" noChangeArrowheads="1"/>
          </p:cNvSpPr>
          <p:nvPr>
            <p:ph type="sldNum" sz="quarter" idx="3"/>
          </p:nvPr>
        </p:nvSpPr>
        <p:spPr bwMode="auto">
          <a:xfrm>
            <a:off x="5265651" y="6659724"/>
            <a:ext cx="4029175" cy="349105"/>
          </a:xfrm>
          <a:prstGeom prst="rect">
            <a:avLst/>
          </a:prstGeom>
          <a:noFill/>
          <a:ln w="9525">
            <a:noFill/>
            <a:miter lim="800000"/>
            <a:headEnd/>
            <a:tailEnd/>
          </a:ln>
          <a:effectLst/>
        </p:spPr>
        <p:txBody>
          <a:bodyPr vert="horz" wrap="square" lIns="92067" tIns="46034" rIns="92067" bIns="46034" numCol="1" anchor="b" anchorCtr="0" compatLnSpc="1">
            <a:prstTxWarp prst="textNoShape">
              <a:avLst/>
            </a:prstTxWarp>
          </a:bodyPr>
          <a:lstStyle>
            <a:lvl1pPr algn="r" defTabSz="920591" eaLnBrk="1" hangingPunct="1">
              <a:defRPr sz="1200" b="0">
                <a:latin typeface="Arial" charset="0"/>
              </a:defRPr>
            </a:lvl1pPr>
          </a:lstStyle>
          <a:p>
            <a:pPr>
              <a:defRPr/>
            </a:pPr>
            <a:fld id="{2687E795-B7B0-43B9-BC5F-975C409D151B}"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1" y="1"/>
            <a:ext cx="4029175" cy="350678"/>
          </a:xfrm>
          <a:prstGeom prst="rect">
            <a:avLst/>
          </a:prstGeom>
          <a:noFill/>
          <a:ln w="9525">
            <a:noFill/>
            <a:miter lim="800000"/>
            <a:headEnd/>
            <a:tailEnd/>
          </a:ln>
          <a:effectLst/>
        </p:spPr>
        <p:txBody>
          <a:bodyPr vert="horz" wrap="square" lIns="92067" tIns="46034" rIns="92067" bIns="46034" numCol="1" anchor="t" anchorCtr="0" compatLnSpc="1">
            <a:prstTxWarp prst="textNoShape">
              <a:avLst/>
            </a:prstTxWarp>
          </a:bodyPr>
          <a:lstStyle>
            <a:lvl1pPr algn="l" defTabSz="920591" eaLnBrk="1" hangingPunct="1">
              <a:defRPr sz="1200" b="0">
                <a:latin typeface="Arial" charset="0"/>
              </a:defRPr>
            </a:lvl1pPr>
          </a:lstStyle>
          <a:p>
            <a:pPr>
              <a:defRPr/>
            </a:pPr>
            <a:endParaRPr lang="en-US"/>
          </a:p>
        </p:txBody>
      </p:sp>
      <p:sp>
        <p:nvSpPr>
          <p:cNvPr id="50179" name="Rectangle 3"/>
          <p:cNvSpPr>
            <a:spLocks noGrp="1" noChangeArrowheads="1"/>
          </p:cNvSpPr>
          <p:nvPr>
            <p:ph type="dt" idx="1"/>
          </p:nvPr>
        </p:nvSpPr>
        <p:spPr bwMode="auto">
          <a:xfrm>
            <a:off x="5265651" y="1"/>
            <a:ext cx="4029175" cy="350678"/>
          </a:xfrm>
          <a:prstGeom prst="rect">
            <a:avLst/>
          </a:prstGeom>
          <a:noFill/>
          <a:ln w="9525">
            <a:noFill/>
            <a:miter lim="800000"/>
            <a:headEnd/>
            <a:tailEnd/>
          </a:ln>
          <a:effectLst/>
        </p:spPr>
        <p:txBody>
          <a:bodyPr vert="horz" wrap="square" lIns="92067" tIns="46034" rIns="92067" bIns="46034" numCol="1" anchor="t" anchorCtr="0" compatLnSpc="1">
            <a:prstTxWarp prst="textNoShape">
              <a:avLst/>
            </a:prstTxWarp>
          </a:bodyPr>
          <a:lstStyle>
            <a:lvl1pPr algn="r" defTabSz="920591" eaLnBrk="1" hangingPunct="1">
              <a:defRPr sz="1200" b="0">
                <a:latin typeface="Arial" charset="0"/>
              </a:defRPr>
            </a:lvl1pPr>
          </a:lstStyle>
          <a:p>
            <a:pPr>
              <a:defRPr/>
            </a:pPr>
            <a:endParaRPr lang="en-US"/>
          </a:p>
        </p:txBody>
      </p:sp>
      <p:sp>
        <p:nvSpPr>
          <p:cNvPr id="137220" name="Rectangle 4"/>
          <p:cNvSpPr>
            <a:spLocks noGrp="1" noRot="1" noChangeAspect="1" noChangeArrowheads="1" noTextEdit="1"/>
          </p:cNvSpPr>
          <p:nvPr>
            <p:ph type="sldImg" idx="2"/>
          </p:nvPr>
        </p:nvSpPr>
        <p:spPr bwMode="auto">
          <a:xfrm>
            <a:off x="2894013" y="525463"/>
            <a:ext cx="3508375" cy="2632075"/>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29326" y="3330647"/>
            <a:ext cx="7437750" cy="3152951"/>
          </a:xfrm>
          <a:prstGeom prst="rect">
            <a:avLst/>
          </a:prstGeom>
          <a:noFill/>
          <a:ln w="9525">
            <a:noFill/>
            <a:miter lim="800000"/>
            <a:headEnd/>
            <a:tailEnd/>
          </a:ln>
          <a:effectLst/>
        </p:spPr>
        <p:txBody>
          <a:bodyPr vert="horz" wrap="square" lIns="92067" tIns="46034" rIns="92067" bIns="4603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0182" name="Rectangle 6"/>
          <p:cNvSpPr>
            <a:spLocks noGrp="1" noChangeArrowheads="1"/>
          </p:cNvSpPr>
          <p:nvPr>
            <p:ph type="ftr" sz="quarter" idx="4"/>
          </p:nvPr>
        </p:nvSpPr>
        <p:spPr bwMode="auto">
          <a:xfrm>
            <a:off x="1" y="6659724"/>
            <a:ext cx="4029175" cy="349105"/>
          </a:xfrm>
          <a:prstGeom prst="rect">
            <a:avLst/>
          </a:prstGeom>
          <a:noFill/>
          <a:ln w="9525">
            <a:noFill/>
            <a:miter lim="800000"/>
            <a:headEnd/>
            <a:tailEnd/>
          </a:ln>
          <a:effectLst/>
        </p:spPr>
        <p:txBody>
          <a:bodyPr vert="horz" wrap="square" lIns="92067" tIns="46034" rIns="92067" bIns="46034" numCol="1" anchor="b" anchorCtr="0" compatLnSpc="1">
            <a:prstTxWarp prst="textNoShape">
              <a:avLst/>
            </a:prstTxWarp>
          </a:bodyPr>
          <a:lstStyle>
            <a:lvl1pPr algn="l" defTabSz="920591" eaLnBrk="1" hangingPunct="1">
              <a:defRPr sz="1200" b="0">
                <a:latin typeface="Arial" charset="0"/>
              </a:defRPr>
            </a:lvl1pPr>
          </a:lstStyle>
          <a:p>
            <a:pPr>
              <a:defRPr/>
            </a:pPr>
            <a:endParaRPr lang="en-US"/>
          </a:p>
        </p:txBody>
      </p:sp>
      <p:sp>
        <p:nvSpPr>
          <p:cNvPr id="50183" name="Rectangle 7"/>
          <p:cNvSpPr>
            <a:spLocks noGrp="1" noChangeArrowheads="1"/>
          </p:cNvSpPr>
          <p:nvPr>
            <p:ph type="sldNum" sz="quarter" idx="5"/>
          </p:nvPr>
        </p:nvSpPr>
        <p:spPr bwMode="auto">
          <a:xfrm>
            <a:off x="5265651" y="6659724"/>
            <a:ext cx="4029175" cy="349105"/>
          </a:xfrm>
          <a:prstGeom prst="rect">
            <a:avLst/>
          </a:prstGeom>
          <a:noFill/>
          <a:ln w="9525">
            <a:noFill/>
            <a:miter lim="800000"/>
            <a:headEnd/>
            <a:tailEnd/>
          </a:ln>
          <a:effectLst/>
        </p:spPr>
        <p:txBody>
          <a:bodyPr vert="horz" wrap="square" lIns="92067" tIns="46034" rIns="92067" bIns="46034" numCol="1" anchor="b" anchorCtr="0" compatLnSpc="1">
            <a:prstTxWarp prst="textNoShape">
              <a:avLst/>
            </a:prstTxWarp>
          </a:bodyPr>
          <a:lstStyle>
            <a:lvl1pPr algn="r" defTabSz="920591" eaLnBrk="1" hangingPunct="1">
              <a:defRPr sz="1200" b="0">
                <a:latin typeface="Arial" charset="0"/>
              </a:defRPr>
            </a:lvl1pPr>
          </a:lstStyle>
          <a:p>
            <a:pPr>
              <a:defRPr/>
            </a:pPr>
            <a:fld id="{19A96647-7B07-4C90-A052-0C280911157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ln>
            <a:miter lim="800000"/>
            <a:headEnd/>
            <a:tailEnd/>
          </a:ln>
        </p:spPr>
        <p:txBody>
          <a:bodyPr/>
          <a:lstStyle/>
          <a:p>
            <a:fld id="{127EB876-7C87-4555-8F0D-B8D23641A67B}" type="slidenum">
              <a:rPr lang="en-US" smtClean="0">
                <a:latin typeface="Calibri" pitchFamily="34" charset="0"/>
              </a:rPr>
              <a:pPr/>
              <a:t>12</a:t>
            </a:fld>
            <a:endParaRPr lang="en-US" smtClean="0">
              <a:latin typeface="Calibri" pitchFamily="34" charset="0"/>
            </a:endParaRPr>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6" name="Rectangle 3"/>
          <p:cNvSpPr>
            <a:spLocks noGrp="1" noChangeArrowheads="1"/>
          </p:cNvSpPr>
          <p:nvPr>
            <p:ph type="body" idx="1"/>
          </p:nvPr>
        </p:nvSpPr>
        <p:spPr bwMode="auto">
          <a:noFill/>
        </p:spPr>
        <p:txBody>
          <a:bodyPr/>
          <a:lstStyle/>
          <a:p>
            <a:pPr eaLnBrk="1" hangingPunct="1"/>
            <a:endParaRPr lang="en-US" smtClean="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9A96647-7B07-4C90-A052-0C280911157E}" type="slidenum">
              <a:rPr lang="en-US" smtClean="0"/>
              <a:pPr>
                <a:defRPr/>
              </a:pPr>
              <a:t>86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r>
              <a:rPr lang="en-US" dirty="0" smtClean="0"/>
              <a:t>NGS will eventually stop making the claim that we “know” the heights of bench marks as the method of providing access to the vertical datum.  What NGS will do is provide the orthometric height to a user on the day of their survey (and with the disclaimer that this height should not be taken as “known” for very long, due to the dynamic nature of the Earth).  If possible, height changes (velocities) will</a:t>
            </a:r>
            <a:r>
              <a:rPr lang="en-US" baseline="0" dirty="0" smtClean="0"/>
              <a:t> be computed and provided to</a:t>
            </a:r>
          </a:p>
          <a:p>
            <a:r>
              <a:rPr lang="en-US" baseline="0" dirty="0" smtClean="0"/>
              <a:t>assist in predicting heights in the future.</a:t>
            </a:r>
          </a:p>
          <a:p>
            <a:endParaRPr lang="en-US" baseline="0" dirty="0" smtClean="0"/>
          </a:p>
          <a:p>
            <a:r>
              <a:rPr lang="en-US" baseline="0" dirty="0" smtClean="0"/>
              <a:t>Updated October 2010.</a:t>
            </a:r>
            <a:endParaRPr lang="en-US" dirty="0" smtClean="0"/>
          </a:p>
        </p:txBody>
      </p:sp>
      <p:sp>
        <p:nvSpPr>
          <p:cNvPr id="69636" name="Slide Number Placeholder 3"/>
          <p:cNvSpPr>
            <a:spLocks noGrp="1"/>
          </p:cNvSpPr>
          <p:nvPr>
            <p:ph type="sldNum" sz="quarter" idx="5"/>
          </p:nvPr>
        </p:nvSpPr>
        <p:spPr>
          <a:noFill/>
        </p:spPr>
        <p:txBody>
          <a:bodyPr/>
          <a:lstStyle/>
          <a:p>
            <a:fld id="{74A1F191-3684-4FCB-9EB5-AD2A6A98B2E0}" type="slidenum">
              <a:rPr lang="en-US" smtClean="0"/>
              <a:pPr/>
              <a:t>14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20FB9B-19B6-4F30-AD0F-993930621700}" type="slidenum">
              <a:rPr lang="en-US"/>
              <a:pPr/>
              <a:t>17</a:t>
            </a:fld>
            <a:endParaRPr lang="en-US"/>
          </a:p>
        </p:txBody>
      </p:sp>
      <p:sp>
        <p:nvSpPr>
          <p:cNvPr id="793602" name="Rectangle 2"/>
          <p:cNvSpPr>
            <a:spLocks noGrp="1" noRot="1" noChangeAspect="1" noChangeArrowheads="1" noTextEdit="1"/>
          </p:cNvSpPr>
          <p:nvPr>
            <p:ph type="sldImg"/>
          </p:nvPr>
        </p:nvSpPr>
        <p:spPr>
          <a:xfrm>
            <a:off x="2900363" y="528638"/>
            <a:ext cx="3500437" cy="2625725"/>
          </a:xfrm>
          <a:ln/>
        </p:spPr>
      </p:sp>
      <p:sp>
        <p:nvSpPr>
          <p:cNvPr id="793603" name="Rectangle 3"/>
          <p:cNvSpPr>
            <a:spLocks noGrp="1" noChangeArrowheads="1"/>
          </p:cNvSpPr>
          <p:nvPr>
            <p:ph type="body" idx="1"/>
          </p:nvPr>
        </p:nvSpPr>
        <p:spPr>
          <a:xfrm>
            <a:off x="1239840" y="3329941"/>
            <a:ext cx="6816726" cy="3154680"/>
          </a:xfrm>
        </p:spPr>
        <p:txBody>
          <a:bodyPr/>
          <a:lstStyle/>
          <a:p>
            <a:r>
              <a:rPr lang="en-US" b="1"/>
              <a:t>GPS Coordinate System</a:t>
            </a:r>
            <a:r>
              <a:rPr lang="en-US"/>
              <a:t> -  works with X, Y, Z coordinate frame based on center of mass Earth-Centered-Earth-Fixed (ECEF) coordinate system; changed into ellipsoidal latitude, longitude, and height through transformation.</a:t>
            </a:r>
          </a:p>
          <a:p>
            <a:endParaRPr lang="en-US"/>
          </a:p>
          <a:p>
            <a:r>
              <a:rPr lang="en-US"/>
              <a:t>Cartesian Coordinate System.</a:t>
            </a:r>
          </a:p>
          <a:p>
            <a:endParaRPr lang="en-US"/>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2DB3698-7C63-422D-977E-C3A0F824A354}" type="slidenum">
              <a:rPr lang="en-US">
                <a:latin typeface="Arial" pitchFamily="34" charset="0"/>
              </a:rPr>
              <a:pPr/>
              <a:t>18</a:t>
            </a:fld>
            <a:endParaRPr lang="en-US">
              <a:latin typeface="Arial" pitchFamily="34" charset="0"/>
            </a:endParaRPr>
          </a:p>
        </p:txBody>
      </p:sp>
      <p:sp>
        <p:nvSpPr>
          <p:cNvPr id="33795" name="Rectangle 2"/>
          <p:cNvSpPr>
            <a:spLocks noGrp="1" noRot="1" noChangeAspect="1" noChangeArrowheads="1" noTextEdit="1"/>
          </p:cNvSpPr>
          <p:nvPr>
            <p:ph type="sldImg"/>
          </p:nvPr>
        </p:nvSpPr>
        <p:spPr bwMode="auto">
          <a:xfrm>
            <a:off x="2898775" y="527050"/>
            <a:ext cx="3505200" cy="2628900"/>
          </a:xfrm>
          <a:noFill/>
          <a:ln>
            <a:solidFill>
              <a:srgbClr val="000000"/>
            </a:solidFill>
            <a:miter lim="800000"/>
            <a:headEnd/>
            <a:tailEnd/>
          </a:ln>
        </p:spPr>
      </p:sp>
      <p:sp>
        <p:nvSpPr>
          <p:cNvPr id="33796" name="Rectangle 3"/>
          <p:cNvSpPr>
            <a:spLocks noGrp="1" noChangeArrowheads="1"/>
          </p:cNvSpPr>
          <p:nvPr>
            <p:ph type="body" idx="1"/>
          </p:nvPr>
        </p:nvSpPr>
        <p:spPr bwMode="auto">
          <a:xfrm>
            <a:off x="1239520" y="3329940"/>
            <a:ext cx="6817360" cy="3154680"/>
          </a:xfrm>
          <a:noFill/>
        </p:spPr>
        <p:txBody>
          <a:bodyPr wrap="square" numCol="1" anchor="t" anchorCtr="0" compatLnSpc="1">
            <a:prstTxWarp prst="textNoShape">
              <a:avLst/>
            </a:prstTxWarp>
          </a:bodyPr>
          <a:lstStyle/>
          <a:p>
            <a:pPr>
              <a:spcBef>
                <a:spcPct val="0"/>
              </a:spcBef>
            </a:pPr>
            <a:r>
              <a:rPr lang="en-US" smtClean="0"/>
              <a:t>Point on the Earth’s surface positionally defined with an X, Y, Z coordinate.</a:t>
            </a:r>
          </a:p>
          <a:p>
            <a:pPr>
              <a:spcBef>
                <a:spcPct val="0"/>
              </a:spcBef>
            </a:pPr>
            <a:endParaRPr lang="en-US" smtClean="0"/>
          </a:p>
          <a:p>
            <a:pPr>
              <a:spcBef>
                <a:spcPct val="0"/>
              </a:spcBef>
            </a:pPr>
            <a:r>
              <a:rPr lang="en-US" smtClean="0"/>
              <a:t>The distance along the Z axis is not a height.</a:t>
            </a:r>
          </a:p>
          <a:p>
            <a:pPr>
              <a:spcBef>
                <a:spcPct val="0"/>
              </a:spcBef>
            </a:pPr>
            <a:endParaRPr lang="en-US" smtClean="0"/>
          </a:p>
          <a:p>
            <a:pPr>
              <a:spcBef>
                <a:spcPct val="0"/>
              </a:spcBef>
            </a:pPr>
            <a:r>
              <a:rPr lang="en-US" smtClean="0"/>
              <a:t>Height information is not apparent in this system.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ACA3889-ACFB-44AD-BFD0-0D605B6B5693}" type="slidenum">
              <a:rPr lang="en-US">
                <a:latin typeface="Arial" pitchFamily="34" charset="0"/>
              </a:rPr>
              <a:pPr/>
              <a:t>19</a:t>
            </a:fld>
            <a:endParaRPr lang="en-US">
              <a:latin typeface="Arial" pitchFamily="34" charset="0"/>
            </a:endParaRPr>
          </a:p>
        </p:txBody>
      </p:sp>
      <p:sp>
        <p:nvSpPr>
          <p:cNvPr id="34819" name="Rectangle 2"/>
          <p:cNvSpPr>
            <a:spLocks noGrp="1" noRot="1" noChangeAspect="1" noChangeArrowheads="1" noTextEdit="1"/>
          </p:cNvSpPr>
          <p:nvPr>
            <p:ph type="sldImg"/>
          </p:nvPr>
        </p:nvSpPr>
        <p:spPr bwMode="auto">
          <a:xfrm>
            <a:off x="2898775" y="528638"/>
            <a:ext cx="3503613" cy="2627312"/>
          </a:xfrm>
          <a:noFill/>
          <a:ln>
            <a:solidFill>
              <a:srgbClr val="000000"/>
            </a:solidFill>
            <a:miter lim="800000"/>
            <a:headEnd/>
            <a:tailEnd/>
          </a:ln>
        </p:spPr>
      </p:sp>
      <p:sp>
        <p:nvSpPr>
          <p:cNvPr id="34820" name="Rectangle 3"/>
          <p:cNvSpPr>
            <a:spLocks noGrp="1" noChangeArrowheads="1"/>
          </p:cNvSpPr>
          <p:nvPr>
            <p:ph type="body" idx="1"/>
          </p:nvPr>
        </p:nvSpPr>
        <p:spPr bwMode="auto">
          <a:xfrm>
            <a:off x="1239520" y="3329940"/>
            <a:ext cx="6817360" cy="3153464"/>
          </a:xfrm>
          <a:noFill/>
        </p:spPr>
        <p:txBody>
          <a:bodyPr wrap="square" numCol="1" anchor="t" anchorCtr="0" compatLnSpc="1">
            <a:prstTxWarp prst="textNoShape">
              <a:avLst/>
            </a:prstTxWarp>
          </a:bodyPr>
          <a:lstStyle/>
          <a:p>
            <a:pPr>
              <a:spcBef>
                <a:spcPct val="0"/>
              </a:spcBef>
            </a:pPr>
            <a:r>
              <a:rPr lang="en-US" smtClean="0"/>
              <a:t>Curvilinear Coordinate System</a:t>
            </a:r>
          </a:p>
          <a:p>
            <a:pPr>
              <a:spcBef>
                <a:spcPct val="0"/>
              </a:spcBef>
            </a:pPr>
            <a:endParaRPr lang="en-US" smtClean="0"/>
          </a:p>
          <a:p>
            <a:pPr>
              <a:spcBef>
                <a:spcPct val="0"/>
              </a:spcBef>
            </a:pPr>
            <a:r>
              <a:rPr lang="en-US" smtClean="0"/>
              <a:t>Same point on Earth’s surface positionally defined by latitude, longitude and ellipsoid height.</a:t>
            </a:r>
          </a:p>
          <a:p>
            <a:pPr>
              <a:spcBef>
                <a:spcPct val="0"/>
              </a:spcBef>
            </a:pPr>
            <a:endParaRPr lang="en-US" smtClean="0"/>
          </a:p>
          <a:p>
            <a:pPr>
              <a:spcBef>
                <a:spcPct val="0"/>
              </a:spcBef>
            </a:pPr>
            <a:r>
              <a:rPr lang="en-US" smtClean="0"/>
              <a:t>Ellipsoid height is the height of the point relative to the reference ellipsoid surface.</a:t>
            </a:r>
          </a:p>
          <a:p>
            <a:pPr>
              <a:spcBef>
                <a:spcPct val="0"/>
              </a:spcBef>
            </a:pPr>
            <a:endParaRPr lang="en-US" smtClean="0"/>
          </a:p>
          <a:p>
            <a:pPr>
              <a:spcBef>
                <a:spcPct val="0"/>
              </a:spcBef>
            </a:pPr>
            <a:r>
              <a:rPr lang="en-US" smtClean="0"/>
              <a:t>Same point can be positionally defined as and X, Y, Z or latitude, longitude, ellipsoid height.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A90EF71-D0B8-475F-9FA0-6B2AB7EEDD44}" type="slidenum">
              <a:rPr lang="en-US"/>
              <a:pPr/>
              <a:t>31</a:t>
            </a:fld>
            <a:endParaRPr lang="en-US"/>
          </a:p>
        </p:txBody>
      </p:sp>
      <p:sp>
        <p:nvSpPr>
          <p:cNvPr id="653314" name="Rectangle 2"/>
          <p:cNvSpPr>
            <a:spLocks noGrp="1" noRot="1" noChangeAspect="1" noChangeArrowheads="1" noTextEdit="1"/>
          </p:cNvSpPr>
          <p:nvPr>
            <p:ph type="sldImg"/>
          </p:nvPr>
        </p:nvSpPr>
        <p:spPr>
          <a:xfrm>
            <a:off x="2887663" y="522288"/>
            <a:ext cx="3489325" cy="2617787"/>
          </a:xfrm>
          <a:ln/>
        </p:spPr>
      </p:sp>
      <p:sp>
        <p:nvSpPr>
          <p:cNvPr id="653315" name="Rectangle 3"/>
          <p:cNvSpPr>
            <a:spLocks noGrp="1" noChangeArrowheads="1"/>
          </p:cNvSpPr>
          <p:nvPr>
            <p:ph type="body" idx="1"/>
          </p:nvPr>
        </p:nvSpPr>
        <p:spPr>
          <a:xfrm>
            <a:off x="1207263" y="3315337"/>
            <a:ext cx="6843294" cy="2575347"/>
          </a:xfrm>
        </p:spPr>
        <p:txBody>
          <a:bodyPr/>
          <a:lstStyle/>
          <a:p>
            <a:r>
              <a:rPr lang="en-US" dirty="0">
                <a:latin typeface="Courier New" pitchFamily="49" charset="0"/>
              </a:rPr>
              <a:t> </a:t>
            </a:r>
            <a:r>
              <a:rPr lang="en-US" sz="1800" dirty="0"/>
              <a:t>NSRS is a consistent national coordinate system that defines </a:t>
            </a:r>
          </a:p>
          <a:p>
            <a:r>
              <a:rPr lang="en-US" sz="1800" dirty="0"/>
              <a:t>latitude, </a:t>
            </a:r>
          </a:p>
          <a:p>
            <a:r>
              <a:rPr lang="en-US" sz="1800" dirty="0"/>
              <a:t>longitude,</a:t>
            </a:r>
          </a:p>
          <a:p>
            <a:r>
              <a:rPr lang="en-US" sz="1800" dirty="0"/>
              <a:t>height, </a:t>
            </a:r>
          </a:p>
          <a:p>
            <a:r>
              <a:rPr lang="en-US" sz="1800" dirty="0"/>
              <a:t>scale, </a:t>
            </a:r>
          </a:p>
          <a:p>
            <a:r>
              <a:rPr lang="en-US" sz="1800" dirty="0"/>
              <a:t>gravity, and </a:t>
            </a:r>
          </a:p>
          <a:p>
            <a:r>
              <a:rPr lang="en-US" sz="1800" dirty="0"/>
              <a:t>orientation </a:t>
            </a:r>
          </a:p>
          <a:p>
            <a:r>
              <a:rPr lang="en-US" sz="1800" dirty="0"/>
              <a:t>throughout the Nation, and how these values change with time.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defTabSz="911232"/>
            <a:fld id="{D69F3B6C-9B87-4F66-A693-0AECA4AE909A}" type="slidenum">
              <a:rPr lang="en-US" smtClean="0">
                <a:latin typeface="Arial" pitchFamily="34" charset="0"/>
              </a:rPr>
              <a:pPr defTabSz="911232"/>
              <a:t>35</a:t>
            </a:fld>
            <a:endParaRPr lang="en-US" dirty="0" smtClean="0">
              <a:latin typeface="Arial" pitchFamily="34" charset="0"/>
            </a:endParaRPr>
          </a:p>
        </p:txBody>
      </p:sp>
      <p:sp>
        <p:nvSpPr>
          <p:cNvPr id="140291" name="Rectangle 2"/>
          <p:cNvSpPr>
            <a:spLocks noGrp="1" noRot="1" noChangeAspect="1" noChangeArrowheads="1" noTextEdit="1"/>
          </p:cNvSpPr>
          <p:nvPr>
            <p:ph type="sldImg"/>
          </p:nvPr>
        </p:nvSpPr>
        <p:spPr>
          <a:xfrm>
            <a:off x="2944813" y="560388"/>
            <a:ext cx="3414712" cy="2560637"/>
          </a:xfrm>
          <a:ln/>
        </p:spPr>
      </p:sp>
      <p:sp>
        <p:nvSpPr>
          <p:cNvPr id="140292" name="Rectangle 3"/>
          <p:cNvSpPr>
            <a:spLocks noGrp="1" noChangeArrowheads="1"/>
          </p:cNvSpPr>
          <p:nvPr>
            <p:ph type="body" idx="1"/>
          </p:nvPr>
        </p:nvSpPr>
        <p:spPr>
          <a:xfrm>
            <a:off x="1241201" y="3330647"/>
            <a:ext cx="6814000" cy="3151378"/>
          </a:xfrm>
          <a:noFill/>
          <a:ln/>
        </p:spPr>
        <p:txBody>
          <a:bodyPr/>
          <a:lstStyle/>
          <a:p>
            <a:pPr eaLnBrk="1" hangingPunct="1"/>
            <a:endParaRPr lang="en-GB"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pPr defTabSz="923822"/>
            <a:fld id="{C61686B7-E007-488E-A20B-4F82F10AA13A}" type="slidenum">
              <a:rPr lang="en-US" smtClean="0">
                <a:latin typeface="Arial" pitchFamily="34" charset="0"/>
              </a:rPr>
              <a:pPr defTabSz="923822"/>
              <a:t>41</a:t>
            </a:fld>
            <a:endParaRPr lang="en-US" dirty="0" smtClean="0">
              <a:latin typeface="Arial" pitchFamily="34" charset="0"/>
            </a:endParaRPr>
          </a:p>
        </p:txBody>
      </p:sp>
      <p:sp>
        <p:nvSpPr>
          <p:cNvPr id="142339" name="Rectangle 2"/>
          <p:cNvSpPr>
            <a:spLocks noGrp="1" noRot="1" noChangeAspect="1" noChangeArrowheads="1" noTextEdit="1"/>
          </p:cNvSpPr>
          <p:nvPr>
            <p:ph type="sldImg"/>
          </p:nvPr>
        </p:nvSpPr>
        <p:spPr>
          <a:xfrm>
            <a:off x="2901950" y="528638"/>
            <a:ext cx="3508375" cy="2630487"/>
          </a:xfrm>
          <a:ln/>
        </p:spPr>
      </p:sp>
      <p:sp>
        <p:nvSpPr>
          <p:cNvPr id="142340" name="Rectangle 3"/>
          <p:cNvSpPr>
            <a:spLocks noGrp="1" noChangeArrowheads="1"/>
          </p:cNvSpPr>
          <p:nvPr>
            <p:ph type="body" idx="1"/>
          </p:nvPr>
        </p:nvSpPr>
        <p:spPr>
          <a:xfrm>
            <a:off x="1239626" y="3330647"/>
            <a:ext cx="6817150" cy="3152951"/>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pPr defTabSz="915953"/>
            <a:fld id="{D6CEB416-0E72-4A9E-80DA-4B9806BD096D}" type="slidenum">
              <a:rPr lang="en-US" smtClean="0">
                <a:latin typeface="Arial" pitchFamily="34" charset="0"/>
              </a:rPr>
              <a:pPr defTabSz="915953"/>
              <a:t>43</a:t>
            </a:fld>
            <a:endParaRPr lang="en-US" dirty="0" smtClean="0">
              <a:latin typeface="Arial" pitchFamily="34" charset="0"/>
            </a:endParaRPr>
          </a:p>
        </p:txBody>
      </p:sp>
      <p:sp>
        <p:nvSpPr>
          <p:cNvPr id="141315" name="Rectangle 2"/>
          <p:cNvSpPr>
            <a:spLocks noGrp="1" noRot="1" noChangeAspect="1" noChangeArrowheads="1" noTextEdit="1"/>
          </p:cNvSpPr>
          <p:nvPr>
            <p:ph type="sldImg"/>
          </p:nvPr>
        </p:nvSpPr>
        <p:spPr>
          <a:xfrm>
            <a:off x="2898775" y="525463"/>
            <a:ext cx="3509963" cy="2632075"/>
          </a:xfrm>
          <a:ln/>
        </p:spPr>
      </p:sp>
      <p:sp>
        <p:nvSpPr>
          <p:cNvPr id="141316" name="Rectangle 3"/>
          <p:cNvSpPr>
            <a:spLocks noGrp="1" noChangeArrowheads="1"/>
          </p:cNvSpPr>
          <p:nvPr>
            <p:ph type="body" idx="1"/>
          </p:nvPr>
        </p:nvSpPr>
        <p:spPr>
          <a:xfrm>
            <a:off x="1241201" y="3330647"/>
            <a:ext cx="6814000" cy="3152951"/>
          </a:xfrm>
          <a:no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5588" cy="6889750"/>
          </a:xfrm>
          <a:prstGeom prst="rect">
            <a:avLst/>
          </a:prstGeom>
          <a:noFill/>
          <a:ln w="9525">
            <a:noFill/>
            <a:miter lim="800000"/>
            <a:headEnd/>
            <a:tailEnd/>
          </a:ln>
        </p:spPr>
      </p:pic>
      <p:sp>
        <p:nvSpPr>
          <p:cNvPr id="5123" name="Rectangle 3"/>
          <p:cNvSpPr>
            <a:spLocks noGrp="1" noChangeArrowheads="1"/>
          </p:cNvSpPr>
          <p:nvPr>
            <p:ph type="ctrTitle"/>
          </p:nvPr>
        </p:nvSpPr>
        <p:spPr>
          <a:xfrm>
            <a:off x="1295400" y="1295400"/>
            <a:ext cx="6553200" cy="1143000"/>
          </a:xfrm>
        </p:spPr>
        <p:txBody>
          <a:bodyPr/>
          <a:lstStyle>
            <a:lvl1pPr>
              <a:defRPr sz="4400">
                <a:solidFill>
                  <a:schemeClr val="bg1"/>
                </a:solidFill>
              </a:defRPr>
            </a:lvl1pPr>
          </a:lstStyle>
          <a:p>
            <a:r>
              <a:rPr lang="en-US"/>
              <a:t>Click to edit Master title style</a:t>
            </a:r>
          </a:p>
        </p:txBody>
      </p:sp>
      <p:sp>
        <p:nvSpPr>
          <p:cNvPr id="5124" name="Rectangle 4"/>
          <p:cNvSpPr>
            <a:spLocks noGrp="1" noChangeArrowheads="1"/>
          </p:cNvSpPr>
          <p:nvPr>
            <p:ph type="subTitle" idx="1"/>
          </p:nvPr>
        </p:nvSpPr>
        <p:spPr>
          <a:xfrm>
            <a:off x="1295400" y="2743200"/>
            <a:ext cx="6553200" cy="2209800"/>
          </a:xfrm>
        </p:spPr>
        <p:txBody>
          <a:bodyPr/>
          <a:lstStyle>
            <a:lvl1pPr marL="0" indent="0" algn="ctr">
              <a:buFontTx/>
              <a:buNone/>
              <a:defRPr sz="2800" b="1"/>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457200"/>
            <a:ext cx="2114550" cy="4495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191250" cy="449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219200" y="1905000"/>
            <a:ext cx="7162800" cy="3048000"/>
          </a:xfrm>
        </p:spPr>
        <p:txBody>
          <a:bodyPr/>
          <a:lstStyle/>
          <a:p>
            <a:pPr lvl="0"/>
            <a:endParaRPr lang="en-US" noProof="0" smtClean="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9" cstate="print"/>
          <a:srcRect/>
          <a:stretch>
            <a:fillRect/>
          </a:stretch>
        </p:blipFill>
        <p:spPr bwMode="auto">
          <a:xfrm>
            <a:off x="0" y="0"/>
            <a:ext cx="9145588" cy="6859588"/>
          </a:xfrm>
          <a:prstGeom prst="rect">
            <a:avLst/>
          </a:prstGeom>
          <a:noFill/>
          <a:ln w="9525">
            <a:noFill/>
            <a:miter lim="800000"/>
            <a:headEnd/>
            <a:tailEnd/>
          </a:ln>
        </p:spPr>
      </p:pic>
      <p:sp>
        <p:nvSpPr>
          <p:cNvPr id="4099" name="Text Box 3"/>
          <p:cNvSpPr txBox="1">
            <a:spLocks noChangeArrowheads="1"/>
          </p:cNvSpPr>
          <p:nvPr/>
        </p:nvSpPr>
        <p:spPr bwMode="auto">
          <a:xfrm>
            <a:off x="868363" y="1736725"/>
            <a:ext cx="184150" cy="457200"/>
          </a:xfrm>
          <a:prstGeom prst="rect">
            <a:avLst/>
          </a:prstGeom>
          <a:noFill/>
          <a:ln w="9525">
            <a:noFill/>
            <a:miter lim="800000"/>
            <a:headEnd/>
            <a:tailEnd/>
          </a:ln>
          <a:effectLst/>
        </p:spPr>
        <p:txBody>
          <a:bodyPr wrap="none">
            <a:spAutoFit/>
          </a:bodyPr>
          <a:lstStyle/>
          <a:p>
            <a:pPr eaLnBrk="0" hangingPunct="0">
              <a:defRPr/>
            </a:pPr>
            <a:endParaRPr lang="en-US" sz="2400" b="0">
              <a:latin typeface="Times" pitchFamily="18" charset="0"/>
            </a:endParaRPr>
          </a:p>
        </p:txBody>
      </p:sp>
      <p:sp>
        <p:nvSpPr>
          <p:cNvPr id="4100" name="Text Box 4"/>
          <p:cNvSpPr txBox="1">
            <a:spLocks noChangeArrowheads="1"/>
          </p:cNvSpPr>
          <p:nvPr/>
        </p:nvSpPr>
        <p:spPr bwMode="auto">
          <a:xfrm>
            <a:off x="2362200" y="1600200"/>
            <a:ext cx="6096000" cy="457200"/>
          </a:xfrm>
          <a:prstGeom prst="rect">
            <a:avLst/>
          </a:prstGeom>
          <a:noFill/>
          <a:ln w="9525">
            <a:noFill/>
            <a:miter lim="800000"/>
            <a:headEnd/>
            <a:tailEnd/>
          </a:ln>
          <a:effectLst/>
        </p:spPr>
        <p:txBody>
          <a:bodyPr>
            <a:spAutoFit/>
          </a:bodyPr>
          <a:lstStyle/>
          <a:p>
            <a:pPr eaLnBrk="0" hangingPunct="0">
              <a:spcBef>
                <a:spcPct val="50000"/>
              </a:spcBef>
              <a:defRPr/>
            </a:pPr>
            <a:endParaRPr lang="en-US" sz="2400" b="0">
              <a:latin typeface="Times" pitchFamily="18" charset="0"/>
            </a:endParaRPr>
          </a:p>
        </p:txBody>
      </p:sp>
      <p:sp>
        <p:nvSpPr>
          <p:cNvPr id="4101" name="Rectangle 5"/>
          <p:cNvSpPr>
            <a:spLocks noGrp="1" noChangeArrowheads="1"/>
          </p:cNvSpPr>
          <p:nvPr>
            <p:ph type="title"/>
          </p:nvPr>
        </p:nvSpPr>
        <p:spPr bwMode="auto">
          <a:xfrm>
            <a:off x="457200" y="457200"/>
            <a:ext cx="8458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2" name="Rectangle 6"/>
          <p:cNvSpPr>
            <a:spLocks noGrp="1" noChangeArrowheads="1"/>
          </p:cNvSpPr>
          <p:nvPr>
            <p:ph type="body" idx="1"/>
          </p:nvPr>
        </p:nvSpPr>
        <p:spPr bwMode="auto">
          <a:xfrm>
            <a:off x="1219200" y="1905000"/>
            <a:ext cx="7162800"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823"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Lst>
  <p:txStyles>
    <p:titleStyle>
      <a:lvl1pPr algn="ctr" rtl="0" eaLnBrk="0" fontAlgn="base" hangingPunct="0">
        <a:spcBef>
          <a:spcPct val="0"/>
        </a:spcBef>
        <a:spcAft>
          <a:spcPct val="0"/>
        </a:spcAft>
        <a:defRPr sz="2400" b="1">
          <a:solidFill>
            <a:schemeClr val="tx1"/>
          </a:solidFill>
          <a:latin typeface="+mj-lt"/>
          <a:ea typeface="+mj-ea"/>
          <a:cs typeface="+mj-cs"/>
        </a:defRPr>
      </a:lvl1pPr>
      <a:lvl2pPr algn="ctr" rtl="0" eaLnBrk="0" fontAlgn="base" hangingPunct="0">
        <a:spcBef>
          <a:spcPct val="0"/>
        </a:spcBef>
        <a:spcAft>
          <a:spcPct val="0"/>
        </a:spcAft>
        <a:defRPr sz="2400" b="1">
          <a:solidFill>
            <a:schemeClr val="tx1"/>
          </a:solidFill>
          <a:latin typeface="Verdana" pitchFamily="34" charset="0"/>
        </a:defRPr>
      </a:lvl2pPr>
      <a:lvl3pPr algn="ctr" rtl="0" eaLnBrk="0" fontAlgn="base" hangingPunct="0">
        <a:spcBef>
          <a:spcPct val="0"/>
        </a:spcBef>
        <a:spcAft>
          <a:spcPct val="0"/>
        </a:spcAft>
        <a:defRPr sz="2400" b="1">
          <a:solidFill>
            <a:schemeClr val="tx1"/>
          </a:solidFill>
          <a:latin typeface="Verdana" pitchFamily="34" charset="0"/>
        </a:defRPr>
      </a:lvl3pPr>
      <a:lvl4pPr algn="ctr" rtl="0" eaLnBrk="0" fontAlgn="base" hangingPunct="0">
        <a:spcBef>
          <a:spcPct val="0"/>
        </a:spcBef>
        <a:spcAft>
          <a:spcPct val="0"/>
        </a:spcAft>
        <a:defRPr sz="2400" b="1">
          <a:solidFill>
            <a:schemeClr val="tx1"/>
          </a:solidFill>
          <a:latin typeface="Verdana" pitchFamily="34" charset="0"/>
        </a:defRPr>
      </a:lvl4pPr>
      <a:lvl5pPr algn="ctr" rtl="0" eaLnBrk="0" fontAlgn="base" hangingPunct="0">
        <a:spcBef>
          <a:spcPct val="0"/>
        </a:spcBef>
        <a:spcAft>
          <a:spcPct val="0"/>
        </a:spcAft>
        <a:defRPr sz="2400" b="1">
          <a:solidFill>
            <a:schemeClr val="tx1"/>
          </a:solidFill>
          <a:latin typeface="Verdana" pitchFamily="34" charset="0"/>
        </a:defRPr>
      </a:lvl5pPr>
      <a:lvl6pPr marL="457200" algn="ctr" rtl="0" fontAlgn="base">
        <a:spcBef>
          <a:spcPct val="0"/>
        </a:spcBef>
        <a:spcAft>
          <a:spcPct val="0"/>
        </a:spcAft>
        <a:defRPr sz="2400" b="1">
          <a:solidFill>
            <a:schemeClr val="tx1"/>
          </a:solidFill>
          <a:latin typeface="Verdana" pitchFamily="34" charset="0"/>
        </a:defRPr>
      </a:lvl6pPr>
      <a:lvl7pPr marL="914400" algn="ctr" rtl="0" fontAlgn="base">
        <a:spcBef>
          <a:spcPct val="0"/>
        </a:spcBef>
        <a:spcAft>
          <a:spcPct val="0"/>
        </a:spcAft>
        <a:defRPr sz="2400" b="1">
          <a:solidFill>
            <a:schemeClr val="tx1"/>
          </a:solidFill>
          <a:latin typeface="Verdana" pitchFamily="34" charset="0"/>
        </a:defRPr>
      </a:lvl7pPr>
      <a:lvl8pPr marL="1371600" algn="ctr" rtl="0" fontAlgn="base">
        <a:spcBef>
          <a:spcPct val="0"/>
        </a:spcBef>
        <a:spcAft>
          <a:spcPct val="0"/>
        </a:spcAft>
        <a:defRPr sz="2400" b="1">
          <a:solidFill>
            <a:schemeClr val="tx1"/>
          </a:solidFill>
          <a:latin typeface="Verdana" pitchFamily="34" charset="0"/>
        </a:defRPr>
      </a:lvl8pPr>
      <a:lvl9pPr marL="1828800" algn="ctr" rtl="0" fontAlgn="base">
        <a:spcBef>
          <a:spcPct val="0"/>
        </a:spcBef>
        <a:spcAft>
          <a:spcPct val="0"/>
        </a:spcAft>
        <a:defRPr sz="2400" b="1">
          <a:solidFill>
            <a:schemeClr val="tx1"/>
          </a:solidFill>
          <a:latin typeface="Verdana"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wmf"/><Relationship Id="rId1" Type="http://schemas.openxmlformats.org/officeDocument/2006/relationships/slideLayout" Target="../slideLayouts/slideLayout1.xml"/><Relationship Id="rId5" Type="http://schemas.openxmlformats.org/officeDocument/2006/relationships/image" Target="../media/image6.tiff"/><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tiff"/><Relationship Id="rId1" Type="http://schemas.openxmlformats.org/officeDocument/2006/relationships/slideLayout" Target="../slideLayouts/slideLayout6.xml"/><Relationship Id="rId4" Type="http://schemas.openxmlformats.org/officeDocument/2006/relationships/image" Target="../media/image38.tiff"/></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 Id="rId5" Type="http://schemas.openxmlformats.org/officeDocument/2006/relationships/image" Target="../media/image42.jpe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6.xml"/><Relationship Id="rId5" Type="http://schemas.openxmlformats.org/officeDocument/2006/relationships/image" Target="../media/image55.jpe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66.wmf"/></Relationships>
</file>

<file path=ppt/slides/_rels/slide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ngs.noaa.gov/PUBS_LIB/NGSRealTimeUserGuidelines.v2.1.pdf" TargetMode="External"/><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wmf"/><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6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90.wmf"/></Relationships>
</file>

<file path=ppt/slides/_rels/slide72.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image" Target="../media/image101.jpeg"/><Relationship Id="rId1" Type="http://schemas.openxmlformats.org/officeDocument/2006/relationships/slideLayout" Target="../slideLayouts/slideLayout13.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png"/></Relationships>
</file>

<file path=ppt/slides/_rels/slide86.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0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hyperlink" Target="http://www.insidegnss.com/" TargetMode="External"/><Relationship Id="rId4" Type="http://schemas.openxmlformats.org/officeDocument/2006/relationships/image" Target="../media/image10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2" Type="http://schemas.openxmlformats.org/officeDocument/2006/relationships/diagramData" Target="../diagrams/data3.xml"/><Relationship Id="rId16" Type="http://schemas.microsoft.com/office/2007/relationships/diagramDrawing" Target="../diagrams/drawing5.xml"/><Relationship Id="rId1" Type="http://schemas.openxmlformats.org/officeDocument/2006/relationships/slideLayout" Target="../slideLayouts/slideLayout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90.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6.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www.catholiccemeteries.org.au/" TargetMode="External"/><Relationship Id="rId2" Type="http://schemas.openxmlformats.org/officeDocument/2006/relationships/image" Target="../media/image118.png"/><Relationship Id="rId1" Type="http://schemas.openxmlformats.org/officeDocument/2006/relationships/slideLayout" Target="../slideLayouts/slideLayout6.xml"/><Relationship Id="rId4" Type="http://schemas.openxmlformats.org/officeDocument/2006/relationships/image" Target="../media/image1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54" name="Rectangle 18"/>
          <p:cNvSpPr>
            <a:spLocks noChangeArrowheads="1"/>
          </p:cNvSpPr>
          <p:nvPr/>
        </p:nvSpPr>
        <p:spPr bwMode="auto">
          <a:xfrm>
            <a:off x="152400" y="762000"/>
            <a:ext cx="5029200" cy="1219200"/>
          </a:xfrm>
          <a:prstGeom prst="rect">
            <a:avLst/>
          </a:prstGeom>
          <a:solidFill>
            <a:srgbClr val="0070C0"/>
          </a:solidFill>
          <a:ln w="28575" algn="ctr">
            <a:solidFill>
              <a:srgbClr val="00FF00"/>
            </a:solidFill>
            <a:miter lim="800000"/>
            <a:headEnd/>
            <a:tailEnd/>
          </a:ln>
          <a:effectLst>
            <a:outerShdw dist="35921" dir="2700000" algn="ctr" rotWithShape="0">
              <a:srgbClr val="808080">
                <a:alpha val="80000"/>
              </a:srgbClr>
            </a:outerShdw>
          </a:effectLst>
        </p:spPr>
        <p:txBody>
          <a:bodyPr wrap="none" anchor="ctr"/>
          <a:lstStyle/>
          <a:p>
            <a:pPr algn="ctr" eaLnBrk="0" hangingPunct="0">
              <a:defRPr/>
            </a:pPr>
            <a:endParaRPr lang="en-US"/>
          </a:p>
        </p:txBody>
      </p:sp>
      <p:sp>
        <p:nvSpPr>
          <p:cNvPr id="6147" name="WordArt 2"/>
          <p:cNvSpPr>
            <a:spLocks noChangeArrowheads="1" noChangeShapeType="1" noTextEdit="1"/>
          </p:cNvSpPr>
          <p:nvPr/>
        </p:nvSpPr>
        <p:spPr bwMode="auto">
          <a:xfrm>
            <a:off x="304800" y="2362200"/>
            <a:ext cx="4953000" cy="1295400"/>
          </a:xfrm>
          <a:prstGeom prst="rect">
            <a:avLst/>
          </a:prstGeom>
        </p:spPr>
        <p:txBody>
          <a:bodyPr wrap="none" fromWordArt="1">
            <a:prstTxWarp prst="textPlain">
              <a:avLst>
                <a:gd name="adj" fmla="val 50000"/>
              </a:avLst>
            </a:prstTxWarp>
          </a:bodyPr>
          <a:lstStyle/>
          <a:p>
            <a:pPr algn="ctr"/>
            <a:r>
              <a:rPr lang="en-US" sz="2000" kern="10" dirty="0">
                <a:ln w="15875">
                  <a:solidFill>
                    <a:srgbClr val="993366"/>
                  </a:solidFill>
                  <a:round/>
                  <a:headEnd/>
                  <a:tailEnd/>
                </a:ln>
                <a:solidFill>
                  <a:schemeClr val="bg1"/>
                </a:solidFill>
                <a:effectLst>
                  <a:outerShdw dist="35921" dir="2700000" algn="ctr" rotWithShape="0">
                    <a:srgbClr val="808080">
                      <a:alpha val="79999"/>
                    </a:srgbClr>
                  </a:outerShdw>
                </a:effectLst>
                <a:latin typeface="Arial Black"/>
              </a:rPr>
              <a:t>REAL TIME GNSS POSITIONING</a:t>
            </a:r>
          </a:p>
          <a:p>
            <a:pPr algn="ctr"/>
            <a:r>
              <a:rPr lang="en-US" sz="2000" kern="10" dirty="0">
                <a:ln w="15875">
                  <a:solidFill>
                    <a:srgbClr val="993366"/>
                  </a:solidFill>
                  <a:round/>
                  <a:headEnd/>
                  <a:tailEnd/>
                </a:ln>
                <a:solidFill>
                  <a:schemeClr val="bg1"/>
                </a:solidFill>
                <a:effectLst>
                  <a:outerShdw dist="35921" dir="2700000" algn="ctr" rotWithShape="0">
                    <a:srgbClr val="808080">
                      <a:alpha val="79999"/>
                    </a:srgbClr>
                  </a:outerShdw>
                </a:effectLst>
                <a:latin typeface="Arial Black"/>
              </a:rPr>
              <a:t> </a:t>
            </a:r>
            <a:r>
              <a:rPr lang="en-US" sz="2000" kern="10" dirty="0" smtClean="0">
                <a:ln w="15875">
                  <a:solidFill>
                    <a:srgbClr val="993366"/>
                  </a:solidFill>
                  <a:round/>
                  <a:headEnd/>
                  <a:tailEnd/>
                </a:ln>
                <a:solidFill>
                  <a:schemeClr val="bg1"/>
                </a:solidFill>
                <a:effectLst>
                  <a:outerShdw dist="35921" dir="2700000" algn="ctr" rotWithShape="0">
                    <a:srgbClr val="808080">
                      <a:alpha val="79999"/>
                    </a:srgbClr>
                  </a:outerShdw>
                </a:effectLst>
                <a:latin typeface="Arial Black"/>
              </a:rPr>
              <a:t>BEST METHODS FOR THE FIELD</a:t>
            </a:r>
            <a:endParaRPr lang="en-US" sz="2000" kern="10" dirty="0">
              <a:ln w="15875">
                <a:solidFill>
                  <a:srgbClr val="993366"/>
                </a:solidFill>
                <a:round/>
                <a:headEnd/>
                <a:tailEnd/>
              </a:ln>
              <a:solidFill>
                <a:schemeClr val="bg1"/>
              </a:solidFill>
              <a:effectLst>
                <a:outerShdw dist="35921" dir="2700000" algn="ctr" rotWithShape="0">
                  <a:srgbClr val="808080">
                    <a:alpha val="79999"/>
                  </a:srgbClr>
                </a:outerShdw>
              </a:effectLst>
              <a:latin typeface="Arial Black"/>
            </a:endParaRPr>
          </a:p>
        </p:txBody>
      </p:sp>
      <p:pic>
        <p:nvPicPr>
          <p:cNvPr id="6148" name="Picture 4"/>
          <p:cNvPicPr>
            <a:picLocks noChangeAspect="1" noChangeArrowheads="1"/>
          </p:cNvPicPr>
          <p:nvPr/>
        </p:nvPicPr>
        <p:blipFill>
          <a:blip r:embed="rId2"/>
          <a:srcRect/>
          <a:stretch>
            <a:fillRect/>
          </a:stretch>
        </p:blipFill>
        <p:spPr bwMode="auto">
          <a:xfrm>
            <a:off x="4572000" y="3429000"/>
            <a:ext cx="0" cy="0"/>
          </a:xfrm>
          <a:prstGeom prst="rect">
            <a:avLst/>
          </a:prstGeom>
          <a:noFill/>
          <a:ln w="9525">
            <a:noFill/>
            <a:miter lim="800000"/>
            <a:headEnd/>
            <a:tailEnd/>
          </a:ln>
        </p:spPr>
      </p:pic>
      <p:pic>
        <p:nvPicPr>
          <p:cNvPr id="6149" name="Picture 5"/>
          <p:cNvPicPr>
            <a:picLocks noChangeAspect="1" noChangeArrowheads="1"/>
          </p:cNvPicPr>
          <p:nvPr/>
        </p:nvPicPr>
        <p:blipFill>
          <a:blip r:embed="rId2"/>
          <a:srcRect/>
          <a:stretch>
            <a:fillRect/>
          </a:stretch>
        </p:blipFill>
        <p:spPr bwMode="auto">
          <a:xfrm>
            <a:off x="4724400" y="3581400"/>
            <a:ext cx="0" cy="0"/>
          </a:xfrm>
          <a:prstGeom prst="rect">
            <a:avLst/>
          </a:prstGeom>
          <a:noFill/>
          <a:ln w="9525">
            <a:noFill/>
            <a:miter lim="800000"/>
            <a:headEnd/>
            <a:tailEnd/>
          </a:ln>
        </p:spPr>
      </p:pic>
      <p:pic>
        <p:nvPicPr>
          <p:cNvPr id="6150" name="Picture 6" descr="NgsLogoA72"/>
          <p:cNvPicPr>
            <a:picLocks noChangeAspect="1" noChangeArrowheads="1"/>
          </p:cNvPicPr>
          <p:nvPr/>
        </p:nvPicPr>
        <p:blipFill>
          <a:blip r:embed="rId3" cstate="print"/>
          <a:srcRect/>
          <a:stretch>
            <a:fillRect/>
          </a:stretch>
        </p:blipFill>
        <p:spPr bwMode="auto">
          <a:xfrm>
            <a:off x="4800600" y="5867400"/>
            <a:ext cx="685800" cy="685800"/>
          </a:xfrm>
          <a:prstGeom prst="rect">
            <a:avLst/>
          </a:prstGeom>
          <a:noFill/>
          <a:ln w="9525">
            <a:noFill/>
            <a:miter lim="800000"/>
            <a:headEnd/>
            <a:tailEnd/>
          </a:ln>
        </p:spPr>
      </p:pic>
      <p:sp>
        <p:nvSpPr>
          <p:cNvPr id="6151" name="WordArt 7"/>
          <p:cNvSpPr>
            <a:spLocks noChangeArrowheads="1" noChangeShapeType="1" noTextEdit="1"/>
          </p:cNvSpPr>
          <p:nvPr/>
        </p:nvSpPr>
        <p:spPr bwMode="auto">
          <a:xfrm>
            <a:off x="533400" y="914400"/>
            <a:ext cx="4495800" cy="990600"/>
          </a:xfrm>
          <a:prstGeom prst="rect">
            <a:avLst/>
          </a:prstGeom>
        </p:spPr>
        <p:txBody>
          <a:bodyPr wrap="none" fromWordArt="1">
            <a:prstTxWarp prst="textPlain">
              <a:avLst>
                <a:gd name="adj" fmla="val 50000"/>
              </a:avLst>
            </a:prstTxWarp>
          </a:bodyPr>
          <a:lstStyle/>
          <a:p>
            <a:pPr algn="ctr"/>
            <a:r>
              <a:rPr lang="en-US" sz="2000" kern="10" dirty="0" smtClean="0">
                <a:ln w="19050">
                  <a:solidFill>
                    <a:srgbClr val="0000FF"/>
                  </a:solidFill>
                  <a:round/>
                  <a:headEnd/>
                  <a:tailEnd/>
                </a:ln>
                <a:solidFill>
                  <a:schemeClr val="bg1"/>
                </a:solidFill>
                <a:latin typeface="Arial Black"/>
              </a:rPr>
              <a:t>NGS</a:t>
            </a:r>
          </a:p>
          <a:p>
            <a:pPr algn="ctr"/>
            <a:r>
              <a:rPr lang="en-US" sz="2000" kern="10" dirty="0" smtClean="0">
                <a:ln w="19050">
                  <a:solidFill>
                    <a:srgbClr val="0000FF"/>
                  </a:solidFill>
                  <a:round/>
                  <a:headEnd/>
                  <a:tailEnd/>
                </a:ln>
                <a:solidFill>
                  <a:schemeClr val="bg1"/>
                </a:solidFill>
                <a:latin typeface="Arial Black"/>
              </a:rPr>
              <a:t>WEBINAR</a:t>
            </a:r>
          </a:p>
          <a:p>
            <a:pPr algn="ctr"/>
            <a:r>
              <a:rPr lang="en-US" sz="2000" kern="10" dirty="0" smtClean="0">
                <a:ln w="19050">
                  <a:solidFill>
                    <a:srgbClr val="0000FF"/>
                  </a:solidFill>
                  <a:round/>
                  <a:headEnd/>
                  <a:tailEnd/>
                </a:ln>
                <a:solidFill>
                  <a:schemeClr val="bg1"/>
                </a:solidFill>
                <a:latin typeface="Arial Black"/>
              </a:rPr>
              <a:t>NOVEMBER 9, 2011</a:t>
            </a:r>
            <a:endParaRPr lang="en-US" sz="2000" kern="10" dirty="0">
              <a:ln w="19050">
                <a:solidFill>
                  <a:srgbClr val="0000FF"/>
                </a:solidFill>
                <a:round/>
                <a:headEnd/>
                <a:tailEnd/>
              </a:ln>
              <a:solidFill>
                <a:schemeClr val="bg1"/>
              </a:solidFill>
              <a:latin typeface="Arial Black"/>
            </a:endParaRPr>
          </a:p>
        </p:txBody>
      </p:sp>
      <p:sp>
        <p:nvSpPr>
          <p:cNvPr id="6152" name="WordArt 13"/>
          <p:cNvSpPr>
            <a:spLocks noChangeArrowheads="1" noChangeShapeType="1" noTextEdit="1"/>
          </p:cNvSpPr>
          <p:nvPr/>
        </p:nvSpPr>
        <p:spPr bwMode="auto">
          <a:xfrm>
            <a:off x="5562600" y="5791200"/>
            <a:ext cx="3352800" cy="722313"/>
          </a:xfrm>
          <a:prstGeom prst="rect">
            <a:avLst/>
          </a:prstGeom>
        </p:spPr>
        <p:txBody>
          <a:bodyPr wrap="none" fromWordArt="1">
            <a:prstTxWarp prst="textPlain">
              <a:avLst>
                <a:gd name="adj" fmla="val 49736"/>
              </a:avLst>
            </a:prstTxWarp>
          </a:bodyPr>
          <a:lstStyle/>
          <a:p>
            <a:pPr algn="ctr"/>
            <a:r>
              <a:rPr lang="en-US" sz="3600" i="1" kern="10">
                <a:ln w="9525">
                  <a:solidFill>
                    <a:srgbClr val="FF0000"/>
                  </a:solidFill>
                  <a:round/>
                  <a:headEnd/>
                  <a:tailEnd/>
                </a:ln>
                <a:solidFill>
                  <a:schemeClr val="bg1"/>
                </a:solidFill>
                <a:latin typeface="Arial"/>
                <a:cs typeface="Arial"/>
              </a:rPr>
              <a:t>Bill Henning</a:t>
            </a:r>
          </a:p>
          <a:p>
            <a:pPr algn="ctr"/>
            <a:r>
              <a:rPr lang="en-US" sz="3600" i="1" kern="10">
                <a:ln w="9525">
                  <a:solidFill>
                    <a:srgbClr val="FF0000"/>
                  </a:solidFill>
                  <a:round/>
                  <a:headEnd/>
                  <a:tailEnd/>
                </a:ln>
                <a:solidFill>
                  <a:schemeClr val="bg1"/>
                </a:solidFill>
                <a:latin typeface="Arial"/>
                <a:cs typeface="Arial"/>
              </a:rPr>
              <a:t> Geodesist, Prof.LS.</a:t>
            </a:r>
          </a:p>
        </p:txBody>
      </p:sp>
      <p:pic>
        <p:nvPicPr>
          <p:cNvPr id="13" name="Picture 12" descr="cover.new.tif"/>
          <p:cNvPicPr>
            <a:picLocks noChangeAspect="1"/>
          </p:cNvPicPr>
          <p:nvPr/>
        </p:nvPicPr>
        <p:blipFill>
          <a:blip r:embed="rId4" cstate="print"/>
          <a:stretch>
            <a:fillRect/>
          </a:stretch>
        </p:blipFill>
        <p:spPr>
          <a:xfrm>
            <a:off x="5562600" y="1143000"/>
            <a:ext cx="3229985" cy="4228051"/>
          </a:xfrm>
          <a:prstGeom prst="rect">
            <a:avLst/>
          </a:prstGeom>
        </p:spPr>
      </p:pic>
      <p:pic>
        <p:nvPicPr>
          <p:cNvPr id="14" name="Picture 13" descr="baserover2.tif"/>
          <p:cNvPicPr>
            <a:picLocks noChangeAspect="1"/>
          </p:cNvPicPr>
          <p:nvPr/>
        </p:nvPicPr>
        <p:blipFill>
          <a:blip r:embed="rId5" cstate="print"/>
          <a:stretch>
            <a:fillRect/>
          </a:stretch>
        </p:blipFill>
        <p:spPr>
          <a:xfrm>
            <a:off x="1447800" y="3886200"/>
            <a:ext cx="2840293" cy="1999695"/>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fcount.tif"/>
          <p:cNvPicPr>
            <a:picLocks noChangeAspect="1"/>
          </p:cNvPicPr>
          <p:nvPr/>
        </p:nvPicPr>
        <p:blipFill>
          <a:blip r:embed="rId2" cstate="print"/>
          <a:stretch>
            <a:fillRect/>
          </a:stretch>
        </p:blipFill>
        <p:spPr>
          <a:xfrm>
            <a:off x="3429000" y="457200"/>
            <a:ext cx="5348111" cy="5775960"/>
          </a:xfrm>
          <a:prstGeom prst="rect">
            <a:avLst/>
          </a:prstGeom>
        </p:spPr>
      </p:pic>
      <p:sp>
        <p:nvSpPr>
          <p:cNvPr id="3" name="TextBox 2"/>
          <p:cNvSpPr txBox="1"/>
          <p:nvPr/>
        </p:nvSpPr>
        <p:spPr>
          <a:xfrm>
            <a:off x="152400" y="1752600"/>
            <a:ext cx="3200400" cy="830997"/>
          </a:xfrm>
          <a:prstGeom prst="rect">
            <a:avLst/>
          </a:prstGeom>
          <a:noFill/>
        </p:spPr>
        <p:txBody>
          <a:bodyPr wrap="square" rtlCol="0">
            <a:spAutoFit/>
          </a:bodyPr>
          <a:lstStyle/>
          <a:p>
            <a:r>
              <a:rPr lang="en-US" sz="2400" dirty="0" smtClean="0">
                <a:solidFill>
                  <a:srgbClr val="0070C0"/>
                </a:solidFill>
              </a:rPr>
              <a:t>GEOSPATIAL PROFESSIONALS</a:t>
            </a:r>
            <a:endParaRPr lang="en-US" sz="2400" dirty="0">
              <a:solidFill>
                <a:srgbClr val="0070C0"/>
              </a:solidFill>
            </a:endParaRPr>
          </a:p>
        </p:txBody>
      </p:sp>
      <p:sp>
        <p:nvSpPr>
          <p:cNvPr id="4" name="Rectangle 3"/>
          <p:cNvSpPr/>
          <p:nvPr/>
        </p:nvSpPr>
        <p:spPr>
          <a:xfrm>
            <a:off x="457200" y="3124200"/>
            <a:ext cx="2893741" cy="523220"/>
          </a:xfrm>
          <a:prstGeom prst="rect">
            <a:avLst/>
          </a:prstGeom>
        </p:spPr>
        <p:txBody>
          <a:bodyPr wrap="none">
            <a:spAutoFit/>
          </a:bodyPr>
          <a:lstStyle/>
          <a:p>
            <a:r>
              <a:rPr lang="es-ES" dirty="0" err="1" smtClean="0"/>
              <a:t>Graphic</a:t>
            </a:r>
            <a:r>
              <a:rPr lang="es-ES" dirty="0" smtClean="0"/>
              <a:t>:</a:t>
            </a:r>
          </a:p>
          <a:p>
            <a:r>
              <a:rPr lang="es-ES" dirty="0" err="1" smtClean="0"/>
              <a:t>Jeffery</a:t>
            </a:r>
            <a:r>
              <a:rPr lang="es-ES" dirty="0" smtClean="0"/>
              <a:t> N. Lucas, PLS, Esq. </a:t>
            </a:r>
            <a:endParaRPr lang="en-US" dirty="0"/>
          </a:p>
        </p:txBody>
      </p:sp>
      <p:sp>
        <p:nvSpPr>
          <p:cNvPr id="5" name="Rectangle 4"/>
          <p:cNvSpPr/>
          <p:nvPr/>
        </p:nvSpPr>
        <p:spPr>
          <a:xfrm>
            <a:off x="457200" y="3581400"/>
            <a:ext cx="2590800" cy="1169551"/>
          </a:xfrm>
          <a:prstGeom prst="rect">
            <a:avLst/>
          </a:prstGeom>
        </p:spPr>
        <p:txBody>
          <a:bodyPr wrap="square">
            <a:spAutoFit/>
          </a:bodyPr>
          <a:lstStyle/>
          <a:p>
            <a:r>
              <a:rPr lang="en-US" dirty="0" smtClean="0"/>
              <a:t>POB Magazine</a:t>
            </a:r>
          </a:p>
          <a:p>
            <a:r>
              <a:rPr lang="en-US" dirty="0" smtClean="0"/>
              <a:t>On-Line Article</a:t>
            </a:r>
          </a:p>
          <a:p>
            <a:r>
              <a:rPr lang="en-US" dirty="0" smtClean="0"/>
              <a:t>September 28, 2011</a:t>
            </a:r>
          </a:p>
          <a:p>
            <a:r>
              <a:rPr lang="en-US" dirty="0" smtClean="0"/>
              <a:t>www.POBonline.com </a:t>
            </a:r>
            <a:br>
              <a:rPr lang="en-US" dirty="0" smtClean="0"/>
            </a:b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219200"/>
            <a:ext cx="8686800" cy="2209800"/>
          </a:xfrm>
        </p:spPr>
        <p:txBody>
          <a:bodyPr/>
          <a:lstStyle/>
          <a:p>
            <a:r>
              <a:rPr lang="en-US" dirty="0" smtClean="0"/>
              <a:t>BETTER ORBITS</a:t>
            </a:r>
          </a:p>
          <a:p>
            <a:r>
              <a:rPr lang="en-US" dirty="0" smtClean="0"/>
              <a:t>MORE TRUE VELOCITIES KNOWN (1200 STATIONS +/- WITH &gt;2.5 YEARS OF DATA-OTHERS MODELED WITH HTDP)</a:t>
            </a:r>
          </a:p>
          <a:p>
            <a:r>
              <a:rPr lang="en-US" dirty="0" smtClean="0">
                <a:solidFill>
                  <a:srgbClr val="FF0000"/>
                </a:solidFill>
              </a:rPr>
              <a:t>ABSOLUTE</a:t>
            </a:r>
            <a:r>
              <a:rPr lang="en-US" dirty="0" smtClean="0"/>
              <a:t> ANTENNA CALIBRATIONS</a:t>
            </a:r>
          </a:p>
          <a:p>
            <a:r>
              <a:rPr lang="en-US" dirty="0" smtClean="0"/>
              <a:t>BROUGHT TO A MORE CURRENT EPOCH (</a:t>
            </a:r>
            <a:r>
              <a:rPr lang="en-US" dirty="0" smtClean="0">
                <a:solidFill>
                  <a:srgbClr val="FF0000"/>
                </a:solidFill>
              </a:rPr>
              <a:t>2002 to 2010</a:t>
            </a:r>
            <a:r>
              <a:rPr lang="en-US" dirty="0" smtClean="0"/>
              <a:t>)</a:t>
            </a:r>
          </a:p>
          <a:p>
            <a:r>
              <a:rPr lang="en-US" dirty="0" smtClean="0"/>
              <a:t>IMPLEMENTED </a:t>
            </a:r>
            <a:r>
              <a:rPr lang="en-US" dirty="0" smtClean="0">
                <a:solidFill>
                  <a:srgbClr val="FF0000"/>
                </a:solidFill>
              </a:rPr>
              <a:t>SEPT 2011</a:t>
            </a:r>
            <a:endParaRPr lang="en-US" dirty="0">
              <a:solidFill>
                <a:srgbClr val="FF0000"/>
              </a:solidFill>
            </a:endParaRPr>
          </a:p>
        </p:txBody>
      </p:sp>
      <p:sp>
        <p:nvSpPr>
          <p:cNvPr id="4" name="Title 3"/>
          <p:cNvSpPr>
            <a:spLocks noGrp="1"/>
          </p:cNvSpPr>
          <p:nvPr>
            <p:ph type="title"/>
          </p:nvPr>
        </p:nvSpPr>
        <p:spPr>
          <a:xfrm>
            <a:off x="457200" y="457200"/>
            <a:ext cx="8458200" cy="762000"/>
          </a:xfrm>
        </p:spPr>
        <p:txBody>
          <a:bodyPr/>
          <a:lstStyle/>
          <a:p>
            <a:r>
              <a:rPr lang="en-US" dirty="0" smtClean="0"/>
              <a:t>MULTI-YEAR CORS SOLUTION (MYCS)</a:t>
            </a:r>
            <a:br>
              <a:rPr lang="en-US" dirty="0" smtClean="0"/>
            </a:br>
            <a:r>
              <a:rPr lang="en-US" dirty="0" smtClean="0"/>
              <a:t>= </a:t>
            </a:r>
            <a:r>
              <a:rPr lang="en-US" sz="2800" dirty="0" smtClean="0">
                <a:solidFill>
                  <a:srgbClr val="FF0000"/>
                </a:solidFill>
              </a:rPr>
              <a:t>NAD 83 (2011)</a:t>
            </a:r>
            <a:r>
              <a:rPr lang="en-US" dirty="0" smtClean="0"/>
              <a:t>:</a:t>
            </a:r>
            <a:endParaRPr lang="en-US" dirty="0"/>
          </a:p>
        </p:txBody>
      </p:sp>
      <p:sp>
        <p:nvSpPr>
          <p:cNvPr id="6" name="Title 3"/>
          <p:cNvSpPr txBox="1">
            <a:spLocks/>
          </p:cNvSpPr>
          <p:nvPr/>
        </p:nvSpPr>
        <p:spPr bwMode="auto">
          <a:xfrm>
            <a:off x="304800" y="3276600"/>
            <a:ext cx="8458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tx1"/>
                </a:solidFill>
                <a:effectLst/>
                <a:uLnTx/>
                <a:uFillTx/>
                <a:latin typeface="+mj-lt"/>
                <a:ea typeface="+mj-ea"/>
                <a:cs typeface="+mj-cs"/>
              </a:rPr>
              <a:t>PASSIVE CONTROL ADJUSTMENT TO MYCS:</a:t>
            </a:r>
            <a:endParaRPr kumimoji="0" lang="en-US" sz="2400" b="1" i="0" u="none" strike="noStrike" kern="0" cap="none" spc="0" normalizeH="0" baseline="0" noProof="0" dirty="0">
              <a:ln>
                <a:noFill/>
              </a:ln>
              <a:solidFill>
                <a:schemeClr val="tx1"/>
              </a:solidFill>
              <a:effectLst/>
              <a:uLnTx/>
              <a:uFillTx/>
              <a:latin typeface="+mj-lt"/>
              <a:ea typeface="+mj-ea"/>
              <a:cs typeface="+mj-cs"/>
            </a:endParaRPr>
          </a:p>
        </p:txBody>
      </p:sp>
      <p:sp>
        <p:nvSpPr>
          <p:cNvPr id="7" name="Content Placeholder 4"/>
          <p:cNvSpPr txBox="1">
            <a:spLocks/>
          </p:cNvSpPr>
          <p:nvPr/>
        </p:nvSpPr>
        <p:spPr bwMode="auto">
          <a:xfrm>
            <a:off x="228600" y="3810000"/>
            <a:ext cx="8686800" cy="2438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ORIGINAL OBSERVATIONS</a:t>
            </a:r>
            <a:r>
              <a:rPr kumimoji="0" lang="en-US" sz="2000" i="0" u="none" strike="noStrike" kern="0" cap="none" spc="0" normalizeH="0" baseline="0" noProof="0" dirty="0" smtClean="0">
                <a:ln>
                  <a:noFill/>
                </a:ln>
                <a:solidFill>
                  <a:srgbClr val="FF0000"/>
                </a:solidFill>
                <a:effectLst/>
                <a:uLnTx/>
                <a:uFillTx/>
                <a:latin typeface="+mn-lt"/>
                <a:ea typeface="+mn-ea"/>
                <a:cs typeface="+mn-cs"/>
              </a:rPr>
              <a:t>!!</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NO VELOCITIES KNOWN (MODELED ONLY)</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NO RIGOROUS ADJUSTMENT</a:t>
            </a:r>
          </a:p>
          <a:p>
            <a:pPr marL="342900" lvl="0" indent="-342900" eaLnBrk="0" hangingPunct="0">
              <a:spcBef>
                <a:spcPct val="20000"/>
              </a:spcBef>
              <a:buFontTx/>
              <a:buChar char="•"/>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5000 GPS PROJECTS SIMULTANEOUSLY VIA “NETSTAT” TO 95% CONFIDENCE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IMPLEMENTED </a:t>
            </a:r>
            <a:r>
              <a:rPr kumimoji="0" lang="en-US" sz="2000" b="0" i="0" u="none" strike="noStrike" kern="0" cap="none" spc="0" normalizeH="0" baseline="0" noProof="0" dirty="0" smtClean="0">
                <a:ln>
                  <a:noFill/>
                </a:ln>
                <a:solidFill>
                  <a:srgbClr val="FF0000"/>
                </a:solidFill>
                <a:effectLst/>
                <a:uLnTx/>
                <a:uFillTx/>
                <a:latin typeface="+mn-lt"/>
                <a:ea typeface="+mn-ea"/>
                <a:cs typeface="+mn-cs"/>
              </a:rPr>
              <a:t>EARLY CALENDAR YEAR 2012+/-</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2000" b="0" kern="0" dirty="0" smtClean="0">
                <a:latin typeface="+mn-lt"/>
              </a:rPr>
              <a:t>WILL HAVE NETWORK </a:t>
            </a:r>
            <a:r>
              <a:rPr lang="en-US" sz="2000" b="0" kern="0" dirty="0" smtClean="0">
                <a:solidFill>
                  <a:srgbClr val="FF0000"/>
                </a:solidFill>
                <a:latin typeface="+mn-lt"/>
              </a:rPr>
              <a:t>&amp; LOCAL</a:t>
            </a:r>
            <a:r>
              <a:rPr lang="en-US" sz="2000" b="0" kern="0" dirty="0" smtClean="0">
                <a:latin typeface="+mn-lt"/>
              </a:rPr>
              <a:t> ACCURACIES</a:t>
            </a: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sp>
        <p:nvSpPr>
          <p:cNvPr id="9" name="Rectangle 8"/>
          <p:cNvSpPr/>
          <p:nvPr/>
        </p:nvSpPr>
        <p:spPr>
          <a:xfrm>
            <a:off x="2971800" y="1219200"/>
            <a:ext cx="6172200" cy="369332"/>
          </a:xfrm>
          <a:prstGeom prst="rect">
            <a:avLst/>
          </a:prstGeom>
          <a:solidFill>
            <a:schemeClr val="bg1"/>
          </a:solidFill>
        </p:spPr>
        <p:txBody>
          <a:bodyPr wrap="square">
            <a:spAutoFit/>
          </a:bodyPr>
          <a:lstStyle/>
          <a:p>
            <a:r>
              <a:rPr lang="en-US" sz="1800" dirty="0" smtClean="0">
                <a:solidFill>
                  <a:srgbClr val="0070C0"/>
                </a:solidFill>
              </a:rPr>
              <a:t>http://geodesy.noaa.gov/CORS/coords.shtml</a:t>
            </a:r>
            <a:endParaRPr lang="en-US" sz="18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1143000"/>
            <a:ext cx="2971800" cy="990600"/>
          </a:xfrm>
        </p:spPr>
        <p:txBody>
          <a:bodyPr/>
          <a:lstStyle/>
          <a:p>
            <a:pPr eaLnBrk="1" hangingPunct="1"/>
            <a:r>
              <a:rPr lang="en-US" sz="3200" dirty="0" smtClean="0">
                <a:solidFill>
                  <a:srgbClr val="0000FF"/>
                </a:solidFill>
                <a:latin typeface="Arial" pitchFamily="34" charset="0"/>
                <a:ea typeface="ＭＳ Ｐゴシック" charset="-128"/>
              </a:rPr>
              <a:t>FOUNDATION </a:t>
            </a:r>
            <a:br>
              <a:rPr lang="en-US" sz="3200" dirty="0" smtClean="0">
                <a:solidFill>
                  <a:srgbClr val="0000FF"/>
                </a:solidFill>
                <a:latin typeface="Arial" pitchFamily="34" charset="0"/>
                <a:ea typeface="ＭＳ Ｐゴシック" charset="-128"/>
              </a:rPr>
            </a:br>
            <a:r>
              <a:rPr lang="en-US" sz="3200" dirty="0" smtClean="0">
                <a:solidFill>
                  <a:srgbClr val="0000FF"/>
                </a:solidFill>
                <a:latin typeface="Arial" pitchFamily="34" charset="0"/>
                <a:ea typeface="ＭＳ Ｐゴシック" charset="-128"/>
              </a:rPr>
              <a:t>CORS</a:t>
            </a:r>
          </a:p>
        </p:txBody>
      </p:sp>
      <p:sp>
        <p:nvSpPr>
          <p:cNvPr id="7171" name="Rectangle 3"/>
          <p:cNvSpPr>
            <a:spLocks noGrp="1" noChangeArrowheads="1"/>
          </p:cNvSpPr>
          <p:nvPr>
            <p:ph type="body" idx="1"/>
          </p:nvPr>
        </p:nvSpPr>
        <p:spPr>
          <a:xfrm>
            <a:off x="0" y="2209800"/>
            <a:ext cx="2971800" cy="1447800"/>
          </a:xfrm>
        </p:spPr>
        <p:txBody>
          <a:bodyPr/>
          <a:lstStyle/>
          <a:p>
            <a:pPr marL="341313" indent="-250825" eaLnBrk="1" hangingPunct="1">
              <a:spcBef>
                <a:spcPct val="0"/>
              </a:spcBef>
              <a:buFont typeface="Arial" pitchFamily="34" charset="0"/>
              <a:buNone/>
            </a:pPr>
            <a:r>
              <a:rPr lang="en-US" dirty="0" smtClean="0">
                <a:latin typeface="Arial" pitchFamily="34" charset="0"/>
                <a:ea typeface="ＭＳ Ｐゴシック" charset="-128"/>
              </a:rPr>
              <a:t>FEDERALLY OWNED/OPERATED BASE NETWORK  = ULTIMATE TRUTH </a:t>
            </a:r>
          </a:p>
        </p:txBody>
      </p:sp>
      <p:sp>
        <p:nvSpPr>
          <p:cNvPr id="7172" name="TextBox 5"/>
          <p:cNvSpPr txBox="1">
            <a:spLocks noChangeArrowheads="1"/>
          </p:cNvSpPr>
          <p:nvPr/>
        </p:nvSpPr>
        <p:spPr bwMode="auto">
          <a:xfrm>
            <a:off x="0" y="3962400"/>
            <a:ext cx="3048000" cy="1977464"/>
          </a:xfrm>
          <a:prstGeom prst="rect">
            <a:avLst/>
          </a:prstGeom>
          <a:noFill/>
          <a:ln w="9525">
            <a:noFill/>
            <a:miter lim="800000"/>
            <a:headEnd/>
            <a:tailEnd/>
          </a:ln>
        </p:spPr>
        <p:txBody>
          <a:bodyPr>
            <a:spAutoFit/>
          </a:bodyPr>
          <a:lstStyle/>
          <a:p>
            <a:pPr marL="341313" indent="-250825">
              <a:spcAft>
                <a:spcPts val="300"/>
              </a:spcAft>
              <a:buFont typeface="Arial" pitchFamily="34" charset="0"/>
              <a:buChar char="•"/>
            </a:pPr>
            <a:r>
              <a:rPr lang="en-US" sz="2000" dirty="0"/>
              <a:t>Link to ITRF at sites co-located with VLBI, SLR, DORIS, then </a:t>
            </a:r>
            <a:r>
              <a:rPr lang="en-US" sz="2000" dirty="0" smtClean="0"/>
              <a:t>fill geographic </a:t>
            </a:r>
            <a:r>
              <a:rPr lang="en-US" sz="2000" dirty="0"/>
              <a:t>gaps</a:t>
            </a:r>
          </a:p>
          <a:p>
            <a:pPr marL="341313" indent="-250825">
              <a:spcAft>
                <a:spcPts val="300"/>
              </a:spcAft>
            </a:pPr>
            <a:endParaRPr lang="en-US" sz="2000" dirty="0"/>
          </a:p>
        </p:txBody>
      </p:sp>
      <p:sp>
        <p:nvSpPr>
          <p:cNvPr id="7173" name="TextBox 6"/>
          <p:cNvSpPr txBox="1">
            <a:spLocks noChangeArrowheads="1"/>
          </p:cNvSpPr>
          <p:nvPr/>
        </p:nvSpPr>
        <p:spPr bwMode="auto">
          <a:xfrm>
            <a:off x="3048000" y="5638800"/>
            <a:ext cx="5715000" cy="461665"/>
          </a:xfrm>
          <a:prstGeom prst="rect">
            <a:avLst/>
          </a:prstGeom>
          <a:solidFill>
            <a:schemeClr val="bg1"/>
          </a:solidFill>
          <a:ln w="9525">
            <a:noFill/>
            <a:miter lim="800000"/>
            <a:headEnd/>
            <a:tailEnd/>
          </a:ln>
        </p:spPr>
        <p:txBody>
          <a:bodyPr wrap="square">
            <a:spAutoFit/>
          </a:bodyPr>
          <a:lstStyle/>
          <a:p>
            <a:r>
              <a:rPr lang="en-US" sz="2400" dirty="0"/>
              <a:t>Possible </a:t>
            </a:r>
            <a:r>
              <a:rPr lang="en-US" sz="2400" dirty="0" smtClean="0"/>
              <a:t>sites = </a:t>
            </a:r>
            <a:r>
              <a:rPr lang="en-US" sz="2400" dirty="0" smtClean="0">
                <a:solidFill>
                  <a:srgbClr val="FF00FF"/>
                </a:solidFill>
              </a:rPr>
              <a:t>magenta </a:t>
            </a:r>
            <a:r>
              <a:rPr lang="en-US" sz="2400" dirty="0">
                <a:solidFill>
                  <a:srgbClr val="FF00FF"/>
                </a:solidFill>
              </a:rPr>
              <a:t>ovals</a:t>
            </a:r>
          </a:p>
        </p:txBody>
      </p:sp>
      <p:pic>
        <p:nvPicPr>
          <p:cNvPr id="7174" name="Picture 7" descr="foundmapfin.jpg"/>
          <p:cNvPicPr>
            <a:picLocks noChangeAspect="1"/>
          </p:cNvPicPr>
          <p:nvPr/>
        </p:nvPicPr>
        <p:blipFill>
          <a:blip r:embed="rId3" cstate="print"/>
          <a:srcRect/>
          <a:stretch>
            <a:fillRect/>
          </a:stretch>
        </p:blipFill>
        <p:spPr bwMode="auto">
          <a:xfrm>
            <a:off x="3048000" y="1066800"/>
            <a:ext cx="5868988" cy="4572000"/>
          </a:xfrm>
          <a:prstGeom prst="rect">
            <a:avLst/>
          </a:prstGeom>
          <a:noFill/>
          <a:ln w="9525">
            <a:noFill/>
            <a:miter lim="800000"/>
            <a:headEnd/>
            <a:tailEnd/>
          </a:ln>
        </p:spPr>
      </p:pic>
      <p:sp>
        <p:nvSpPr>
          <p:cNvPr id="7" name="Rectangle 6"/>
          <p:cNvSpPr/>
          <p:nvPr/>
        </p:nvSpPr>
        <p:spPr>
          <a:xfrm>
            <a:off x="1447800" y="457200"/>
            <a:ext cx="6568337" cy="523220"/>
          </a:xfrm>
          <a:prstGeom prst="rect">
            <a:avLst/>
          </a:prstGeom>
          <a:solidFill>
            <a:schemeClr val="bg1"/>
          </a:solidFill>
        </p:spPr>
        <p:txBody>
          <a:bodyPr wrap="none">
            <a:spAutoFit/>
          </a:bodyPr>
          <a:lstStyle/>
          <a:p>
            <a:r>
              <a:rPr lang="en-US" sz="2800" dirty="0" smtClean="0">
                <a:latin typeface="Arial" pitchFamily="34" charset="0"/>
                <a:ea typeface="ＭＳ Ｐゴシック" charset="-128"/>
              </a:rPr>
              <a:t>NEW GEOMETRICAL DATUM 2022 +/-</a:t>
            </a:r>
            <a:endParaRPr lang="en-US" sz="2800"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74638"/>
            <a:ext cx="8763000" cy="715962"/>
          </a:xfrm>
        </p:spPr>
        <p:txBody>
          <a:bodyPr/>
          <a:lstStyle/>
          <a:p>
            <a:r>
              <a:rPr lang="en-US" sz="2800" b="1" dirty="0" smtClean="0">
                <a:solidFill>
                  <a:srgbClr val="0070C0"/>
                </a:solidFill>
              </a:rPr>
              <a:t>NEW NATIONAL VERTICAL DATUM 2022?</a:t>
            </a:r>
            <a:endParaRPr lang="en-US" sz="2800" b="1" dirty="0">
              <a:solidFill>
                <a:srgbClr val="0070C0"/>
              </a:solidFill>
            </a:endParaRPr>
          </a:p>
        </p:txBody>
      </p:sp>
      <p:sp>
        <p:nvSpPr>
          <p:cNvPr id="4" name="TextBox 3"/>
          <p:cNvSpPr txBox="1"/>
          <p:nvPr/>
        </p:nvSpPr>
        <p:spPr>
          <a:xfrm>
            <a:off x="533400" y="1066800"/>
            <a:ext cx="8305800" cy="5262979"/>
          </a:xfrm>
          <a:prstGeom prst="rect">
            <a:avLst/>
          </a:prstGeom>
          <a:noFill/>
        </p:spPr>
        <p:txBody>
          <a:bodyPr wrap="square" rtlCol="0">
            <a:spAutoFit/>
          </a:bodyPr>
          <a:lstStyle/>
          <a:p>
            <a:pPr algn="l">
              <a:buFont typeface="Arial" pitchFamily="34" charset="0"/>
              <a:buChar char="•"/>
            </a:pPr>
            <a:r>
              <a:rPr lang="en-US" sz="2400" b="0" dirty="0" smtClean="0"/>
              <a:t>A PURELY GRAVIMETRIC SURFACE</a:t>
            </a:r>
          </a:p>
          <a:p>
            <a:pPr algn="l"/>
            <a:endParaRPr lang="en-US" sz="2400" b="0" dirty="0" smtClean="0"/>
          </a:p>
          <a:p>
            <a:pPr algn="l">
              <a:buFont typeface="Arial" pitchFamily="34" charset="0"/>
              <a:buChar char="•"/>
            </a:pPr>
            <a:r>
              <a:rPr lang="en-US" sz="2400" b="0" dirty="0" smtClean="0"/>
              <a:t>BASED ON A HIGH RESOLUTION, </a:t>
            </a:r>
            <a:r>
              <a:rPr lang="en-US" sz="2400" b="0" dirty="0" smtClean="0">
                <a:solidFill>
                  <a:srgbClr val="FF0000"/>
                </a:solidFill>
              </a:rPr>
              <a:t>1 CM GEOID</a:t>
            </a:r>
            <a:r>
              <a:rPr lang="en-US" sz="2400" b="0" dirty="0" smtClean="0"/>
              <a:t> FROM GRAV-D PROGRAM</a:t>
            </a:r>
            <a:br>
              <a:rPr lang="en-US" sz="2400" b="0" dirty="0" smtClean="0"/>
            </a:br>
            <a:endParaRPr lang="en-US" sz="2400" b="0" dirty="0" smtClean="0"/>
          </a:p>
          <a:p>
            <a:pPr algn="l">
              <a:buFont typeface="Arial" pitchFamily="34" charset="0"/>
              <a:buChar char="•"/>
            </a:pPr>
            <a:r>
              <a:rPr lang="en-US" sz="2400" b="0" dirty="0" smtClean="0"/>
              <a:t> </a:t>
            </a:r>
            <a:r>
              <a:rPr lang="en-US" sz="2400" b="0" dirty="0" smtClean="0">
                <a:solidFill>
                  <a:srgbClr val="FF0000"/>
                </a:solidFill>
              </a:rPr>
              <a:t>ACCURATE TO 2 CM</a:t>
            </a:r>
            <a:r>
              <a:rPr lang="en-US" sz="2400" b="0" dirty="0" smtClean="0"/>
              <a:t> (ALLOWING FOR GNSS ERROR) </a:t>
            </a:r>
            <a:br>
              <a:rPr lang="en-US" sz="2400" b="0" dirty="0" smtClean="0"/>
            </a:br>
            <a:endParaRPr lang="en-US" sz="2400" b="0" dirty="0" smtClean="0"/>
          </a:p>
          <a:p>
            <a:pPr algn="l">
              <a:buFont typeface="Arial" pitchFamily="34" charset="0"/>
              <a:buChar char="•"/>
            </a:pPr>
            <a:r>
              <a:rPr lang="en-US" sz="2400" b="0" dirty="0" smtClean="0"/>
              <a:t> ACCESSABILITY: BROUGHT TO A PROJECT SITE VIA </a:t>
            </a:r>
            <a:r>
              <a:rPr lang="en-US" sz="2400" b="0" dirty="0" smtClean="0">
                <a:solidFill>
                  <a:srgbClr val="FF0000"/>
                </a:solidFill>
              </a:rPr>
              <a:t>ACTIVE REFERENCE STATIONS</a:t>
            </a:r>
            <a:r>
              <a:rPr lang="en-US" sz="2400" b="0" dirty="0" smtClean="0"/>
              <a:t> (NATIONAL CORS), DENSIFIED TO PROJECT ACCURACY NEEDS. (ALTERNATIVE: USE BMs PREVIOUSLY TIED TO THE DATUM-CAVEAT EMPTOR)</a:t>
            </a:r>
            <a:br>
              <a:rPr lang="en-US" sz="2400" b="0" dirty="0" smtClean="0"/>
            </a:br>
            <a:endParaRPr lang="en-US" sz="2400" b="0" dirty="0" smtClean="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228600" y="990600"/>
            <a:ext cx="8382000" cy="5257800"/>
          </a:xfrm>
        </p:spPr>
        <p:txBody>
          <a:bodyPr/>
          <a:lstStyle/>
          <a:p>
            <a:r>
              <a:rPr lang="en-US" sz="2400" b="1" dirty="0" smtClean="0"/>
              <a:t>SECONDARY ACCESS</a:t>
            </a:r>
            <a:r>
              <a:rPr lang="en-US" sz="2400" dirty="0" smtClean="0"/>
              <a:t> (USE AT YOUR OWN RISK)</a:t>
            </a:r>
          </a:p>
          <a:p>
            <a:pPr lvl="1"/>
            <a:r>
              <a:rPr lang="en-US" sz="2400" dirty="0" smtClean="0"/>
              <a:t>PASSIVE MARKS THAT HAVE BEEN TIED TO THE NEW VERTICAL DATUM</a:t>
            </a:r>
          </a:p>
          <a:p>
            <a:pPr lvl="1"/>
            <a:r>
              <a:rPr lang="en-US" sz="2400" dirty="0" smtClean="0"/>
              <a:t>NGS WILL PROVIDE A “DATA SHARING” SERVICE FOR THESE POINTS, BUT THEIR ACCURACY (DUE TO EITHER THE QUALITY OF THE SURVEY OR THE AGE OF THE DATA) WILL NOT BE A RESPONSIBILITY OF NGS</a:t>
            </a:r>
          </a:p>
          <a:p>
            <a:pPr lvl="1"/>
            <a:r>
              <a:rPr lang="en-US" sz="2400" dirty="0" smtClean="0"/>
              <a:t>A CONVERSION WILL BE PROVIDED BETWEEN NAVD 88 AND THE NEW DATUM WHERE RECENT GNSS ELLIPSOID HEIGHTS EXIST TO PROVIDE MODERN HEIGHTS IN THE NEW DATUM</a:t>
            </a:r>
          </a:p>
          <a:p>
            <a:pPr lvl="1"/>
            <a:endParaRPr lang="en-US" sz="2400" dirty="0" smtClean="0"/>
          </a:p>
          <a:p>
            <a:pPr lvl="1"/>
            <a:endParaRPr lang="en-US" sz="2400" dirty="0" smtClean="0"/>
          </a:p>
          <a:p>
            <a:pPr lvl="1"/>
            <a:endParaRPr lang="en-US" sz="2400" dirty="0" smtClean="0"/>
          </a:p>
          <a:p>
            <a:endParaRPr lang="en-US" sz="2400" dirty="0" smtClean="0"/>
          </a:p>
          <a:p>
            <a:pPr>
              <a:buFontTx/>
              <a:buNone/>
            </a:pPr>
            <a:endParaRPr lang="en-US" sz="2400" dirty="0" smtClean="0"/>
          </a:p>
          <a:p>
            <a:pPr lvl="1"/>
            <a:endParaRPr lang="en-US" sz="2400" dirty="0" smtClean="0"/>
          </a:p>
          <a:p>
            <a:pPr lvl="1"/>
            <a:endParaRPr lang="en-US" sz="2400" dirty="0" smtClean="0"/>
          </a:p>
          <a:p>
            <a:endParaRPr lang="en-US" sz="2400" dirty="0" smtClean="0"/>
          </a:p>
          <a:p>
            <a:endParaRPr lang="en-US" sz="2400" dirty="0" smtClean="0"/>
          </a:p>
        </p:txBody>
      </p:sp>
      <p:sp>
        <p:nvSpPr>
          <p:cNvPr id="8" name="Title 1"/>
          <p:cNvSpPr txBox="1">
            <a:spLocks/>
          </p:cNvSpPr>
          <p:nvPr/>
        </p:nvSpPr>
        <p:spPr bwMode="auto">
          <a:xfrm>
            <a:off x="304800" y="457200"/>
            <a:ext cx="8839200" cy="533400"/>
          </a:xfrm>
          <a:prstGeom prst="rect">
            <a:avLst/>
          </a:prstGeom>
          <a:noFill/>
          <a:ln w="9525">
            <a:noFill/>
            <a:miter lim="800000"/>
            <a:headEnd/>
            <a:tailEnd/>
          </a:ln>
        </p:spPr>
        <p:txBody>
          <a:bodyPr anchor="ctr"/>
          <a:lstStyle/>
          <a:p>
            <a:pPr algn="ctr">
              <a:defRPr/>
            </a:pPr>
            <a:r>
              <a:rPr lang="en-US" sz="2800" kern="0" dirty="0" smtClean="0">
                <a:solidFill>
                  <a:srgbClr val="0070C0"/>
                </a:solidFill>
                <a:latin typeface="+mj-lt"/>
                <a:cs typeface="Times New Roman" pitchFamily="18" charset="0"/>
              </a:rPr>
              <a:t>WHAT ABOUT THE PASSIVE MARKS? </a:t>
            </a:r>
            <a:endParaRPr lang="en-US" sz="2800" kern="0" dirty="0">
              <a:solidFill>
                <a:srgbClr val="0070C0"/>
              </a:solidFill>
              <a:latin typeface="+mj-lt"/>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Freeform 82"/>
          <p:cNvSpPr/>
          <p:nvPr/>
        </p:nvSpPr>
        <p:spPr bwMode="auto">
          <a:xfrm>
            <a:off x="2934148" y="2775005"/>
            <a:ext cx="1012703" cy="954157"/>
          </a:xfrm>
          <a:custGeom>
            <a:avLst/>
            <a:gdLst>
              <a:gd name="connsiteX0" fmla="*/ 635988 w 1012703"/>
              <a:gd name="connsiteY0" fmla="*/ 0 h 954157"/>
              <a:gd name="connsiteX1" fmla="*/ 635988 w 1012703"/>
              <a:gd name="connsiteY1" fmla="*/ 0 h 954157"/>
              <a:gd name="connsiteX2" fmla="*/ 572377 w 1012703"/>
              <a:gd name="connsiteY2" fmla="*/ 79513 h 954157"/>
              <a:gd name="connsiteX3" fmla="*/ 548523 w 1012703"/>
              <a:gd name="connsiteY3" fmla="*/ 95416 h 954157"/>
              <a:gd name="connsiteX4" fmla="*/ 500815 w 1012703"/>
              <a:gd name="connsiteY4" fmla="*/ 143124 h 954157"/>
              <a:gd name="connsiteX5" fmla="*/ 476962 w 1012703"/>
              <a:gd name="connsiteY5" fmla="*/ 159026 h 954157"/>
              <a:gd name="connsiteX6" fmla="*/ 357692 w 1012703"/>
              <a:gd name="connsiteY6" fmla="*/ 166978 h 954157"/>
              <a:gd name="connsiteX7" fmla="*/ 150958 w 1012703"/>
              <a:gd name="connsiteY7" fmla="*/ 151075 h 954157"/>
              <a:gd name="connsiteX8" fmla="*/ 87348 w 1012703"/>
              <a:gd name="connsiteY8" fmla="*/ 159026 h 954157"/>
              <a:gd name="connsiteX9" fmla="*/ 47591 w 1012703"/>
              <a:gd name="connsiteY9" fmla="*/ 206734 h 954157"/>
              <a:gd name="connsiteX10" fmla="*/ 31689 w 1012703"/>
              <a:gd name="connsiteY10" fmla="*/ 254442 h 954157"/>
              <a:gd name="connsiteX11" fmla="*/ 23737 w 1012703"/>
              <a:gd name="connsiteY11" fmla="*/ 278296 h 954157"/>
              <a:gd name="connsiteX12" fmla="*/ 15786 w 1012703"/>
              <a:gd name="connsiteY12" fmla="*/ 333955 h 954157"/>
              <a:gd name="connsiteX13" fmla="*/ 15786 w 1012703"/>
              <a:gd name="connsiteY13" fmla="*/ 469127 h 954157"/>
              <a:gd name="connsiteX14" fmla="*/ 31689 w 1012703"/>
              <a:gd name="connsiteY14" fmla="*/ 492981 h 954157"/>
              <a:gd name="connsiteX15" fmla="*/ 55542 w 1012703"/>
              <a:gd name="connsiteY15" fmla="*/ 516835 h 954157"/>
              <a:gd name="connsiteX16" fmla="*/ 111202 w 1012703"/>
              <a:gd name="connsiteY16" fmla="*/ 532738 h 954157"/>
              <a:gd name="connsiteX17" fmla="*/ 135055 w 1012703"/>
              <a:gd name="connsiteY17" fmla="*/ 548640 h 954157"/>
              <a:gd name="connsiteX18" fmla="*/ 190715 w 1012703"/>
              <a:gd name="connsiteY18" fmla="*/ 556592 h 954157"/>
              <a:gd name="connsiteX19" fmla="*/ 238422 w 1012703"/>
              <a:gd name="connsiteY19" fmla="*/ 620202 h 954157"/>
              <a:gd name="connsiteX20" fmla="*/ 262276 w 1012703"/>
              <a:gd name="connsiteY20" fmla="*/ 723569 h 954157"/>
              <a:gd name="connsiteX21" fmla="*/ 270228 w 1012703"/>
              <a:gd name="connsiteY21" fmla="*/ 834887 h 954157"/>
              <a:gd name="connsiteX22" fmla="*/ 278179 w 1012703"/>
              <a:gd name="connsiteY22" fmla="*/ 858741 h 954157"/>
              <a:gd name="connsiteX23" fmla="*/ 286130 w 1012703"/>
              <a:gd name="connsiteY23" fmla="*/ 898498 h 954157"/>
              <a:gd name="connsiteX24" fmla="*/ 373595 w 1012703"/>
              <a:gd name="connsiteY24" fmla="*/ 946205 h 954157"/>
              <a:gd name="connsiteX25" fmla="*/ 421302 w 1012703"/>
              <a:gd name="connsiteY25" fmla="*/ 954157 h 954157"/>
              <a:gd name="connsiteX26" fmla="*/ 453108 w 1012703"/>
              <a:gd name="connsiteY26" fmla="*/ 938254 h 954157"/>
              <a:gd name="connsiteX27" fmla="*/ 516718 w 1012703"/>
              <a:gd name="connsiteY27" fmla="*/ 922352 h 954157"/>
              <a:gd name="connsiteX28" fmla="*/ 572377 w 1012703"/>
              <a:gd name="connsiteY28" fmla="*/ 906449 h 954157"/>
              <a:gd name="connsiteX29" fmla="*/ 604182 w 1012703"/>
              <a:gd name="connsiteY29" fmla="*/ 882595 h 954157"/>
              <a:gd name="connsiteX30" fmla="*/ 635988 w 1012703"/>
              <a:gd name="connsiteY30" fmla="*/ 866692 h 954157"/>
              <a:gd name="connsiteX31" fmla="*/ 651890 w 1012703"/>
              <a:gd name="connsiteY31" fmla="*/ 842838 h 954157"/>
              <a:gd name="connsiteX32" fmla="*/ 651890 w 1012703"/>
              <a:gd name="connsiteY32" fmla="*/ 739472 h 954157"/>
              <a:gd name="connsiteX33" fmla="*/ 635988 w 1012703"/>
              <a:gd name="connsiteY33" fmla="*/ 707666 h 954157"/>
              <a:gd name="connsiteX34" fmla="*/ 643939 w 1012703"/>
              <a:gd name="connsiteY34" fmla="*/ 628153 h 954157"/>
              <a:gd name="connsiteX35" fmla="*/ 675744 w 1012703"/>
              <a:gd name="connsiteY35" fmla="*/ 612251 h 954157"/>
              <a:gd name="connsiteX36" fmla="*/ 723452 w 1012703"/>
              <a:gd name="connsiteY36" fmla="*/ 596348 h 954157"/>
              <a:gd name="connsiteX37" fmla="*/ 755257 w 1012703"/>
              <a:gd name="connsiteY37" fmla="*/ 580445 h 954157"/>
              <a:gd name="connsiteX38" fmla="*/ 810916 w 1012703"/>
              <a:gd name="connsiteY38" fmla="*/ 572494 h 954157"/>
              <a:gd name="connsiteX39" fmla="*/ 969942 w 1012703"/>
              <a:gd name="connsiteY39" fmla="*/ 564543 h 954157"/>
              <a:gd name="connsiteX40" fmla="*/ 1001748 w 1012703"/>
              <a:gd name="connsiteY40" fmla="*/ 524786 h 954157"/>
              <a:gd name="connsiteX41" fmla="*/ 1009699 w 1012703"/>
              <a:gd name="connsiteY41" fmla="*/ 453225 h 954157"/>
              <a:gd name="connsiteX42" fmla="*/ 985845 w 1012703"/>
              <a:gd name="connsiteY42" fmla="*/ 326004 h 954157"/>
              <a:gd name="connsiteX43" fmla="*/ 961991 w 1012703"/>
              <a:gd name="connsiteY43" fmla="*/ 310101 h 954157"/>
              <a:gd name="connsiteX44" fmla="*/ 938137 w 1012703"/>
              <a:gd name="connsiteY44" fmla="*/ 270345 h 954157"/>
              <a:gd name="connsiteX45" fmla="*/ 922235 w 1012703"/>
              <a:gd name="connsiteY45" fmla="*/ 238539 h 954157"/>
              <a:gd name="connsiteX46" fmla="*/ 898381 w 1012703"/>
              <a:gd name="connsiteY46" fmla="*/ 206734 h 954157"/>
              <a:gd name="connsiteX47" fmla="*/ 866575 w 1012703"/>
              <a:gd name="connsiteY47" fmla="*/ 127221 h 954157"/>
              <a:gd name="connsiteX48" fmla="*/ 842722 w 1012703"/>
              <a:gd name="connsiteY48" fmla="*/ 95416 h 954157"/>
              <a:gd name="connsiteX49" fmla="*/ 795014 w 1012703"/>
              <a:gd name="connsiteY49" fmla="*/ 23854 h 954157"/>
              <a:gd name="connsiteX50" fmla="*/ 747306 w 1012703"/>
              <a:gd name="connsiteY50" fmla="*/ 7952 h 954157"/>
              <a:gd name="connsiteX51" fmla="*/ 723452 w 1012703"/>
              <a:gd name="connsiteY51" fmla="*/ 0 h 954157"/>
              <a:gd name="connsiteX52" fmla="*/ 635988 w 1012703"/>
              <a:gd name="connsiteY52" fmla="*/ 0 h 95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12703" h="954157">
                <a:moveTo>
                  <a:pt x="635988" y="0"/>
                </a:moveTo>
                <a:lnTo>
                  <a:pt x="635988" y="0"/>
                </a:lnTo>
                <a:cubicBezTo>
                  <a:pt x="613535" y="31434"/>
                  <a:pt x="600595" y="55998"/>
                  <a:pt x="572377" y="79513"/>
                </a:cubicBezTo>
                <a:cubicBezTo>
                  <a:pt x="565036" y="85631"/>
                  <a:pt x="555666" y="89067"/>
                  <a:pt x="548523" y="95416"/>
                </a:cubicBezTo>
                <a:cubicBezTo>
                  <a:pt x="531714" y="110357"/>
                  <a:pt x="519528" y="130649"/>
                  <a:pt x="500815" y="143124"/>
                </a:cubicBezTo>
                <a:cubicBezTo>
                  <a:pt x="492864" y="148425"/>
                  <a:pt x="486388" y="157455"/>
                  <a:pt x="476962" y="159026"/>
                </a:cubicBezTo>
                <a:cubicBezTo>
                  <a:pt x="437659" y="165577"/>
                  <a:pt x="397449" y="164327"/>
                  <a:pt x="357692" y="166978"/>
                </a:cubicBezTo>
                <a:cubicBezTo>
                  <a:pt x="288781" y="161677"/>
                  <a:pt x="220043" y="153107"/>
                  <a:pt x="150958" y="151075"/>
                </a:cubicBezTo>
                <a:cubicBezTo>
                  <a:pt x="129599" y="150447"/>
                  <a:pt x="107430" y="151724"/>
                  <a:pt x="87348" y="159026"/>
                </a:cubicBezTo>
                <a:cubicBezTo>
                  <a:pt x="73879" y="163924"/>
                  <a:pt x="55163" y="195376"/>
                  <a:pt x="47591" y="206734"/>
                </a:cubicBezTo>
                <a:lnTo>
                  <a:pt x="31689" y="254442"/>
                </a:lnTo>
                <a:lnTo>
                  <a:pt x="23737" y="278296"/>
                </a:lnTo>
                <a:cubicBezTo>
                  <a:pt x="21087" y="296849"/>
                  <a:pt x="18636" y="315432"/>
                  <a:pt x="15786" y="333955"/>
                </a:cubicBezTo>
                <a:cubicBezTo>
                  <a:pt x="6533" y="394099"/>
                  <a:pt x="0" y="395460"/>
                  <a:pt x="15786" y="469127"/>
                </a:cubicBezTo>
                <a:cubicBezTo>
                  <a:pt x="17788" y="478471"/>
                  <a:pt x="25571" y="485640"/>
                  <a:pt x="31689" y="492981"/>
                </a:cubicBezTo>
                <a:cubicBezTo>
                  <a:pt x="38888" y="501619"/>
                  <a:pt x="46186" y="510598"/>
                  <a:pt x="55542" y="516835"/>
                </a:cubicBezTo>
                <a:cubicBezTo>
                  <a:pt x="62384" y="521396"/>
                  <a:pt x="106964" y="531679"/>
                  <a:pt x="111202" y="532738"/>
                </a:cubicBezTo>
                <a:cubicBezTo>
                  <a:pt x="119153" y="538039"/>
                  <a:pt x="125902" y="545894"/>
                  <a:pt x="135055" y="548640"/>
                </a:cubicBezTo>
                <a:cubicBezTo>
                  <a:pt x="153006" y="554025"/>
                  <a:pt x="174262" y="547618"/>
                  <a:pt x="190715" y="556592"/>
                </a:cubicBezTo>
                <a:cubicBezTo>
                  <a:pt x="200611" y="561990"/>
                  <a:pt x="228805" y="605776"/>
                  <a:pt x="238422" y="620202"/>
                </a:cubicBezTo>
                <a:cubicBezTo>
                  <a:pt x="257603" y="696923"/>
                  <a:pt x="250039" y="662380"/>
                  <a:pt x="262276" y="723569"/>
                </a:cubicBezTo>
                <a:cubicBezTo>
                  <a:pt x="264927" y="760675"/>
                  <a:pt x="265881" y="797941"/>
                  <a:pt x="270228" y="834887"/>
                </a:cubicBezTo>
                <a:cubicBezTo>
                  <a:pt x="271207" y="843211"/>
                  <a:pt x="276146" y="850610"/>
                  <a:pt x="278179" y="858741"/>
                </a:cubicBezTo>
                <a:cubicBezTo>
                  <a:pt x="281457" y="871852"/>
                  <a:pt x="277833" y="887830"/>
                  <a:pt x="286130" y="898498"/>
                </a:cubicBezTo>
                <a:cubicBezTo>
                  <a:pt x="299628" y="915853"/>
                  <a:pt x="350509" y="939909"/>
                  <a:pt x="373595" y="946205"/>
                </a:cubicBezTo>
                <a:cubicBezTo>
                  <a:pt x="389149" y="950447"/>
                  <a:pt x="405400" y="951506"/>
                  <a:pt x="421302" y="954157"/>
                </a:cubicBezTo>
                <a:cubicBezTo>
                  <a:pt x="431904" y="948856"/>
                  <a:pt x="441863" y="942002"/>
                  <a:pt x="453108" y="938254"/>
                </a:cubicBezTo>
                <a:cubicBezTo>
                  <a:pt x="473842" y="931343"/>
                  <a:pt x="495984" y="929264"/>
                  <a:pt x="516718" y="922352"/>
                </a:cubicBezTo>
                <a:cubicBezTo>
                  <a:pt x="550939" y="910944"/>
                  <a:pt x="532441" y="916433"/>
                  <a:pt x="572377" y="906449"/>
                </a:cubicBezTo>
                <a:cubicBezTo>
                  <a:pt x="582979" y="898498"/>
                  <a:pt x="592944" y="889619"/>
                  <a:pt x="604182" y="882595"/>
                </a:cubicBezTo>
                <a:cubicBezTo>
                  <a:pt x="614234" y="876313"/>
                  <a:pt x="626882" y="874280"/>
                  <a:pt x="635988" y="866692"/>
                </a:cubicBezTo>
                <a:cubicBezTo>
                  <a:pt x="643329" y="860574"/>
                  <a:pt x="646589" y="850789"/>
                  <a:pt x="651890" y="842838"/>
                </a:cubicBezTo>
                <a:cubicBezTo>
                  <a:pt x="663328" y="797088"/>
                  <a:pt x="666177" y="801383"/>
                  <a:pt x="651890" y="739472"/>
                </a:cubicBezTo>
                <a:cubicBezTo>
                  <a:pt x="649225" y="727922"/>
                  <a:pt x="641289" y="718268"/>
                  <a:pt x="635988" y="707666"/>
                </a:cubicBezTo>
                <a:cubicBezTo>
                  <a:pt x="638638" y="681162"/>
                  <a:pt x="633694" y="652741"/>
                  <a:pt x="643939" y="628153"/>
                </a:cubicBezTo>
                <a:cubicBezTo>
                  <a:pt x="648498" y="617212"/>
                  <a:pt x="664739" y="616653"/>
                  <a:pt x="675744" y="612251"/>
                </a:cubicBezTo>
                <a:cubicBezTo>
                  <a:pt x="691308" y="606025"/>
                  <a:pt x="707888" y="602574"/>
                  <a:pt x="723452" y="596348"/>
                </a:cubicBezTo>
                <a:cubicBezTo>
                  <a:pt x="734457" y="591946"/>
                  <a:pt x="743822" y="583564"/>
                  <a:pt x="755257" y="580445"/>
                </a:cubicBezTo>
                <a:cubicBezTo>
                  <a:pt x="773338" y="575514"/>
                  <a:pt x="792226" y="573878"/>
                  <a:pt x="810916" y="572494"/>
                </a:cubicBezTo>
                <a:cubicBezTo>
                  <a:pt x="863846" y="568573"/>
                  <a:pt x="916933" y="567193"/>
                  <a:pt x="969942" y="564543"/>
                </a:cubicBezTo>
                <a:cubicBezTo>
                  <a:pt x="980544" y="551291"/>
                  <a:pt x="996040" y="540769"/>
                  <a:pt x="1001748" y="524786"/>
                </a:cubicBezTo>
                <a:cubicBezTo>
                  <a:pt x="1009820" y="502184"/>
                  <a:pt x="1009699" y="477225"/>
                  <a:pt x="1009699" y="453225"/>
                </a:cubicBezTo>
                <a:cubicBezTo>
                  <a:pt x="1009699" y="421717"/>
                  <a:pt x="1012703" y="358233"/>
                  <a:pt x="985845" y="326004"/>
                </a:cubicBezTo>
                <a:cubicBezTo>
                  <a:pt x="979727" y="318663"/>
                  <a:pt x="969942" y="315402"/>
                  <a:pt x="961991" y="310101"/>
                </a:cubicBezTo>
                <a:cubicBezTo>
                  <a:pt x="954040" y="296849"/>
                  <a:pt x="945642" y="283855"/>
                  <a:pt x="938137" y="270345"/>
                </a:cubicBezTo>
                <a:cubicBezTo>
                  <a:pt x="932381" y="259983"/>
                  <a:pt x="928517" y="248591"/>
                  <a:pt x="922235" y="238539"/>
                </a:cubicBezTo>
                <a:cubicBezTo>
                  <a:pt x="915211" y="227301"/>
                  <a:pt x="906332" y="217336"/>
                  <a:pt x="898381" y="206734"/>
                </a:cubicBezTo>
                <a:cubicBezTo>
                  <a:pt x="888183" y="176142"/>
                  <a:pt x="883290" y="153965"/>
                  <a:pt x="866575" y="127221"/>
                </a:cubicBezTo>
                <a:cubicBezTo>
                  <a:pt x="859552" y="115983"/>
                  <a:pt x="850673" y="106018"/>
                  <a:pt x="842722" y="95416"/>
                </a:cubicBezTo>
                <a:cubicBezTo>
                  <a:pt x="828348" y="52295"/>
                  <a:pt x="835707" y="44200"/>
                  <a:pt x="795014" y="23854"/>
                </a:cubicBezTo>
                <a:cubicBezTo>
                  <a:pt x="780021" y="16358"/>
                  <a:pt x="763209" y="13253"/>
                  <a:pt x="747306" y="7952"/>
                </a:cubicBezTo>
                <a:lnTo>
                  <a:pt x="723452" y="0"/>
                </a:lnTo>
                <a:cubicBezTo>
                  <a:pt x="641302" y="8216"/>
                  <a:pt x="650565" y="0"/>
                  <a:pt x="635988" y="0"/>
                </a:cubicBezTo>
                <a:close/>
              </a:path>
            </a:pathLst>
          </a:custGeom>
          <a:blipFill dpi="0" rotWithShape="1">
            <a:blip r:embed="rId2" cstate="print">
              <a:alphaModFix amt="63000"/>
            </a:blip>
            <a:srcRect/>
            <a:tile tx="0" ty="0" sx="100000" sy="100000" flip="none" algn="tl"/>
          </a:blipFill>
          <a:ln w="15875" cap="flat" cmpd="sng" algn="ctr">
            <a:solidFill>
              <a:srgbClr val="9933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29" name="TextBox 28"/>
          <p:cNvSpPr txBox="1"/>
          <p:nvPr/>
        </p:nvSpPr>
        <p:spPr>
          <a:xfrm>
            <a:off x="304800" y="1143000"/>
            <a:ext cx="1905000" cy="1384995"/>
          </a:xfrm>
          <a:prstGeom prst="rect">
            <a:avLst/>
          </a:prstGeom>
          <a:noFill/>
        </p:spPr>
        <p:txBody>
          <a:bodyPr wrap="square" rtlCol="0">
            <a:spAutoFit/>
          </a:bodyPr>
          <a:lstStyle/>
          <a:p>
            <a:r>
              <a:rPr lang="en-US" dirty="0" smtClean="0">
                <a:solidFill>
                  <a:srgbClr val="0070C0"/>
                </a:solidFill>
              </a:rPr>
              <a:t>RTN ALIGNED TO CORS AT 1 CM IN EACH COMPONENT (X,Y,Z) &amp; 2 CM ORTHOMETRIC</a:t>
            </a:r>
            <a:endParaRPr lang="en-US" dirty="0">
              <a:solidFill>
                <a:srgbClr val="0070C0"/>
              </a:solidFill>
            </a:endParaRPr>
          </a:p>
        </p:txBody>
      </p:sp>
      <p:sp>
        <p:nvSpPr>
          <p:cNvPr id="2" name="Title 1"/>
          <p:cNvSpPr>
            <a:spLocks noGrp="1"/>
          </p:cNvSpPr>
          <p:nvPr>
            <p:ph type="title"/>
          </p:nvPr>
        </p:nvSpPr>
        <p:spPr>
          <a:xfrm>
            <a:off x="152400" y="457200"/>
            <a:ext cx="8991600" cy="533400"/>
          </a:xfrm>
        </p:spPr>
        <p:txBody>
          <a:bodyPr/>
          <a:lstStyle/>
          <a:p>
            <a:r>
              <a:rPr lang="en-US" sz="2400" dirty="0" smtClean="0">
                <a:solidFill>
                  <a:srgbClr val="0070C0"/>
                </a:solidFill>
              </a:rPr>
              <a:t>2022 NEW PROJECT CONTROL – ACCESS TO NSRS</a:t>
            </a:r>
            <a:endParaRPr lang="en-US" sz="2400" dirty="0">
              <a:solidFill>
                <a:srgbClr val="0070C0"/>
              </a:solidFill>
            </a:endParaRPr>
          </a:p>
        </p:txBody>
      </p:sp>
      <p:sp>
        <p:nvSpPr>
          <p:cNvPr id="3" name="Isosceles Triangle 2"/>
          <p:cNvSpPr/>
          <p:nvPr/>
        </p:nvSpPr>
        <p:spPr bwMode="auto">
          <a:xfrm>
            <a:off x="6172200" y="2133600"/>
            <a:ext cx="222504" cy="228600"/>
          </a:xfrm>
          <a:prstGeom prst="triangle">
            <a:avLst/>
          </a:prstGeom>
          <a:solidFill>
            <a:srgbClr val="FF0000"/>
          </a:solidFill>
          <a:ln w="158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4" name="Flowchart: Or 3"/>
          <p:cNvSpPr/>
          <p:nvPr/>
        </p:nvSpPr>
        <p:spPr bwMode="auto">
          <a:xfrm>
            <a:off x="3200400" y="990600"/>
            <a:ext cx="304800" cy="304800"/>
          </a:xfrm>
          <a:prstGeom prst="flowChartOr">
            <a:avLst/>
          </a:prstGeom>
          <a:solidFill>
            <a:srgbClr val="00B0F0"/>
          </a:solid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5" name="Flowchart: Or 4"/>
          <p:cNvSpPr/>
          <p:nvPr/>
        </p:nvSpPr>
        <p:spPr bwMode="auto">
          <a:xfrm>
            <a:off x="8534400" y="2514600"/>
            <a:ext cx="304800" cy="304800"/>
          </a:xfrm>
          <a:prstGeom prst="flowChartOr">
            <a:avLst/>
          </a:prstGeom>
          <a:solidFill>
            <a:srgbClr val="00B0F0"/>
          </a:solid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6" name="Flowchart: Or 5"/>
          <p:cNvSpPr/>
          <p:nvPr/>
        </p:nvSpPr>
        <p:spPr bwMode="auto">
          <a:xfrm>
            <a:off x="914400" y="5867400"/>
            <a:ext cx="304800" cy="304800"/>
          </a:xfrm>
          <a:prstGeom prst="flowChartOr">
            <a:avLst/>
          </a:prstGeom>
          <a:solidFill>
            <a:srgbClr val="00B0F0"/>
          </a:solid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7" name="Flowchart: Or 6"/>
          <p:cNvSpPr/>
          <p:nvPr/>
        </p:nvSpPr>
        <p:spPr bwMode="auto">
          <a:xfrm>
            <a:off x="6781800" y="5562600"/>
            <a:ext cx="304800" cy="304800"/>
          </a:xfrm>
          <a:prstGeom prst="flowChartOr">
            <a:avLst/>
          </a:prstGeom>
          <a:solidFill>
            <a:srgbClr val="00B0F0"/>
          </a:solid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8" name="Flowchart: Or 7"/>
          <p:cNvSpPr/>
          <p:nvPr/>
        </p:nvSpPr>
        <p:spPr bwMode="auto">
          <a:xfrm>
            <a:off x="7315200" y="1219200"/>
            <a:ext cx="304800" cy="304800"/>
          </a:xfrm>
          <a:prstGeom prst="flowChartOr">
            <a:avLst/>
          </a:prstGeom>
          <a:solidFill>
            <a:srgbClr val="00B0F0"/>
          </a:solid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9" name="Isosceles Triangle 8"/>
          <p:cNvSpPr/>
          <p:nvPr/>
        </p:nvSpPr>
        <p:spPr bwMode="auto">
          <a:xfrm>
            <a:off x="7010400" y="4343400"/>
            <a:ext cx="222504" cy="228600"/>
          </a:xfrm>
          <a:prstGeom prst="triangle">
            <a:avLst/>
          </a:prstGeom>
          <a:solidFill>
            <a:srgbClr val="FF0000"/>
          </a:solidFill>
          <a:ln w="158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0" name="Isosceles Triangle 9"/>
          <p:cNvSpPr/>
          <p:nvPr/>
        </p:nvSpPr>
        <p:spPr bwMode="auto">
          <a:xfrm>
            <a:off x="1905000" y="1676400"/>
            <a:ext cx="222504" cy="228600"/>
          </a:xfrm>
          <a:prstGeom prst="triangle">
            <a:avLst/>
          </a:prstGeom>
          <a:solidFill>
            <a:srgbClr val="FF0000"/>
          </a:solidFill>
          <a:ln w="158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1" name="Isosceles Triangle 10"/>
          <p:cNvSpPr/>
          <p:nvPr/>
        </p:nvSpPr>
        <p:spPr bwMode="auto">
          <a:xfrm>
            <a:off x="2057400" y="5410200"/>
            <a:ext cx="222504" cy="228600"/>
          </a:xfrm>
          <a:prstGeom prst="triangle">
            <a:avLst/>
          </a:prstGeom>
          <a:solidFill>
            <a:srgbClr val="FF0000"/>
          </a:solidFill>
          <a:ln w="158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2" name="Isosceles Triangle 11"/>
          <p:cNvSpPr/>
          <p:nvPr/>
        </p:nvSpPr>
        <p:spPr bwMode="auto">
          <a:xfrm>
            <a:off x="8534400" y="1143000"/>
            <a:ext cx="222504" cy="228600"/>
          </a:xfrm>
          <a:prstGeom prst="triangle">
            <a:avLst/>
          </a:prstGeom>
          <a:solidFill>
            <a:srgbClr val="FF0000"/>
          </a:solidFill>
          <a:ln w="158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3" name="Frame 12"/>
          <p:cNvSpPr/>
          <p:nvPr/>
        </p:nvSpPr>
        <p:spPr bwMode="auto">
          <a:xfrm>
            <a:off x="4419600" y="3962400"/>
            <a:ext cx="152400" cy="152400"/>
          </a:xfrm>
          <a:prstGeom prst="frame">
            <a:avLst/>
          </a:prstGeom>
          <a:solidFill>
            <a:srgbClr val="00B05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4" name="Frame 13"/>
          <p:cNvSpPr/>
          <p:nvPr/>
        </p:nvSpPr>
        <p:spPr bwMode="auto">
          <a:xfrm>
            <a:off x="3810000" y="4648200"/>
            <a:ext cx="152400" cy="152400"/>
          </a:xfrm>
          <a:prstGeom prst="frame">
            <a:avLst/>
          </a:prstGeom>
          <a:solidFill>
            <a:srgbClr val="00B05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5" name="Frame 14"/>
          <p:cNvSpPr/>
          <p:nvPr/>
        </p:nvSpPr>
        <p:spPr bwMode="auto">
          <a:xfrm>
            <a:off x="3048000" y="2057400"/>
            <a:ext cx="152400" cy="152400"/>
          </a:xfrm>
          <a:prstGeom prst="frame">
            <a:avLst/>
          </a:prstGeom>
          <a:solidFill>
            <a:srgbClr val="00B05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6" name="Frame 15"/>
          <p:cNvSpPr/>
          <p:nvPr/>
        </p:nvSpPr>
        <p:spPr bwMode="auto">
          <a:xfrm>
            <a:off x="4572000" y="2819400"/>
            <a:ext cx="152400" cy="152400"/>
          </a:xfrm>
          <a:prstGeom prst="frame">
            <a:avLst/>
          </a:prstGeom>
          <a:solidFill>
            <a:srgbClr val="00B05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9" name="Frame 18"/>
          <p:cNvSpPr/>
          <p:nvPr/>
        </p:nvSpPr>
        <p:spPr bwMode="auto">
          <a:xfrm>
            <a:off x="3124200" y="2514600"/>
            <a:ext cx="152400" cy="152400"/>
          </a:xfrm>
          <a:prstGeom prst="frame">
            <a:avLst/>
          </a:prstGeom>
          <a:solidFill>
            <a:srgbClr val="FF0000"/>
          </a:solid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20" name="Frame 19"/>
          <p:cNvSpPr/>
          <p:nvPr/>
        </p:nvSpPr>
        <p:spPr bwMode="auto">
          <a:xfrm>
            <a:off x="4038600" y="3810000"/>
            <a:ext cx="152400" cy="152400"/>
          </a:xfrm>
          <a:prstGeom prst="frame">
            <a:avLst/>
          </a:prstGeom>
          <a:solidFill>
            <a:srgbClr val="FF0000"/>
          </a:solid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21" name="Frame 20"/>
          <p:cNvSpPr/>
          <p:nvPr/>
        </p:nvSpPr>
        <p:spPr bwMode="auto">
          <a:xfrm>
            <a:off x="3200400" y="3886200"/>
            <a:ext cx="152400" cy="152400"/>
          </a:xfrm>
          <a:prstGeom prst="frame">
            <a:avLst/>
          </a:prstGeom>
          <a:solidFill>
            <a:srgbClr val="FF0000"/>
          </a:solid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22" name="Frame 21"/>
          <p:cNvSpPr/>
          <p:nvPr/>
        </p:nvSpPr>
        <p:spPr bwMode="auto">
          <a:xfrm>
            <a:off x="2209800" y="3810000"/>
            <a:ext cx="152400" cy="152400"/>
          </a:xfrm>
          <a:prstGeom prst="frame">
            <a:avLst/>
          </a:prstGeom>
          <a:solidFill>
            <a:srgbClr val="00B05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23" name="Isosceles Triangle 22"/>
          <p:cNvSpPr/>
          <p:nvPr/>
        </p:nvSpPr>
        <p:spPr bwMode="auto">
          <a:xfrm>
            <a:off x="3276600" y="3352800"/>
            <a:ext cx="222504" cy="228600"/>
          </a:xfrm>
          <a:prstGeom prst="triangle">
            <a:avLst/>
          </a:prstGeom>
          <a:solidFill>
            <a:srgbClr val="00FF00"/>
          </a:solidFill>
          <a:ln w="15875" cap="flat" cmpd="sng" algn="ctr">
            <a:solidFill>
              <a:srgbClr val="9933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24" name="Isosceles Triangle 23"/>
          <p:cNvSpPr/>
          <p:nvPr/>
        </p:nvSpPr>
        <p:spPr bwMode="auto">
          <a:xfrm>
            <a:off x="3657600" y="3048000"/>
            <a:ext cx="222504" cy="228600"/>
          </a:xfrm>
          <a:prstGeom prst="triangle">
            <a:avLst/>
          </a:prstGeom>
          <a:solidFill>
            <a:srgbClr val="00FF00"/>
          </a:solidFill>
          <a:ln w="15875" cap="flat" cmpd="sng" algn="ctr">
            <a:solidFill>
              <a:srgbClr val="9933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25" name="Isosceles Triangle 24"/>
          <p:cNvSpPr/>
          <p:nvPr/>
        </p:nvSpPr>
        <p:spPr bwMode="auto">
          <a:xfrm>
            <a:off x="3581400" y="2819400"/>
            <a:ext cx="222504" cy="228600"/>
          </a:xfrm>
          <a:prstGeom prst="triangle">
            <a:avLst/>
          </a:prstGeom>
          <a:solidFill>
            <a:srgbClr val="00FF00"/>
          </a:solidFill>
          <a:ln w="15875" cap="flat" cmpd="sng" algn="ctr">
            <a:solidFill>
              <a:srgbClr val="9933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26" name="Isosceles Triangle 25"/>
          <p:cNvSpPr/>
          <p:nvPr/>
        </p:nvSpPr>
        <p:spPr bwMode="auto">
          <a:xfrm>
            <a:off x="2971800" y="2971800"/>
            <a:ext cx="222504" cy="228600"/>
          </a:xfrm>
          <a:prstGeom prst="triangle">
            <a:avLst/>
          </a:prstGeom>
          <a:solidFill>
            <a:srgbClr val="00FF00"/>
          </a:solidFill>
          <a:ln w="15875" cap="flat" cmpd="sng" algn="ctr">
            <a:solidFill>
              <a:srgbClr val="9933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27" name="Isosceles Triangle 26"/>
          <p:cNvSpPr/>
          <p:nvPr/>
        </p:nvSpPr>
        <p:spPr bwMode="auto">
          <a:xfrm>
            <a:off x="3200400" y="3048000"/>
            <a:ext cx="222504" cy="228600"/>
          </a:xfrm>
          <a:prstGeom prst="triangle">
            <a:avLst/>
          </a:prstGeom>
          <a:solidFill>
            <a:srgbClr val="00FF00"/>
          </a:solidFill>
          <a:ln w="15875" cap="flat" cmpd="sng" algn="ctr">
            <a:solidFill>
              <a:srgbClr val="9933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28" name="TextBox 27"/>
          <p:cNvSpPr txBox="1"/>
          <p:nvPr/>
        </p:nvSpPr>
        <p:spPr>
          <a:xfrm>
            <a:off x="4495800" y="5181600"/>
            <a:ext cx="2286000" cy="954107"/>
          </a:xfrm>
          <a:prstGeom prst="rect">
            <a:avLst/>
          </a:prstGeom>
          <a:noFill/>
        </p:spPr>
        <p:txBody>
          <a:bodyPr wrap="square" rtlCol="0">
            <a:spAutoFit/>
          </a:bodyPr>
          <a:lstStyle/>
          <a:p>
            <a:pPr algn="r"/>
            <a:r>
              <a:rPr lang="en-US" dirty="0" smtClean="0">
                <a:solidFill>
                  <a:srgbClr val="0070C0"/>
                </a:solidFill>
              </a:rPr>
              <a:t>NATIONAL CORS = GEOMETRICAL &amp; GEOPOTENTIAL TRUTH</a:t>
            </a:r>
            <a:endParaRPr lang="en-US" dirty="0">
              <a:solidFill>
                <a:srgbClr val="0070C0"/>
              </a:solidFill>
            </a:endParaRPr>
          </a:p>
        </p:txBody>
      </p:sp>
      <p:sp>
        <p:nvSpPr>
          <p:cNvPr id="31" name="TextBox 30"/>
          <p:cNvSpPr txBox="1"/>
          <p:nvPr/>
        </p:nvSpPr>
        <p:spPr>
          <a:xfrm>
            <a:off x="4572000" y="3276600"/>
            <a:ext cx="2514600" cy="954107"/>
          </a:xfrm>
          <a:prstGeom prst="rect">
            <a:avLst/>
          </a:prstGeom>
          <a:noFill/>
        </p:spPr>
        <p:txBody>
          <a:bodyPr wrap="square" rtlCol="0">
            <a:spAutoFit/>
          </a:bodyPr>
          <a:lstStyle/>
          <a:p>
            <a:r>
              <a:rPr lang="en-US" dirty="0" smtClean="0">
                <a:solidFill>
                  <a:srgbClr val="0070C0"/>
                </a:solidFill>
              </a:rPr>
              <a:t>EXISTING PASSIVE MARKS- HORIZONTAL WITH OR WITHOUT VERTICAL</a:t>
            </a:r>
            <a:endParaRPr lang="en-US" dirty="0">
              <a:solidFill>
                <a:srgbClr val="0070C0"/>
              </a:solidFill>
            </a:endParaRPr>
          </a:p>
        </p:txBody>
      </p:sp>
      <p:sp>
        <p:nvSpPr>
          <p:cNvPr id="32" name="TextBox 31"/>
          <p:cNvSpPr txBox="1"/>
          <p:nvPr/>
        </p:nvSpPr>
        <p:spPr>
          <a:xfrm>
            <a:off x="2286000" y="3962400"/>
            <a:ext cx="1676400" cy="738664"/>
          </a:xfrm>
          <a:prstGeom prst="rect">
            <a:avLst/>
          </a:prstGeom>
          <a:noFill/>
        </p:spPr>
        <p:txBody>
          <a:bodyPr wrap="square" rtlCol="0">
            <a:spAutoFit/>
          </a:bodyPr>
          <a:lstStyle/>
          <a:p>
            <a:pPr algn="ctr"/>
            <a:r>
              <a:rPr lang="en-US" dirty="0" smtClean="0">
                <a:solidFill>
                  <a:srgbClr val="0070C0"/>
                </a:solidFill>
              </a:rPr>
              <a:t>EXISTING PASSIVE BENCH MARKS</a:t>
            </a:r>
            <a:endParaRPr lang="en-US" dirty="0">
              <a:solidFill>
                <a:srgbClr val="0070C0"/>
              </a:solidFill>
            </a:endParaRPr>
          </a:p>
        </p:txBody>
      </p:sp>
      <p:sp>
        <p:nvSpPr>
          <p:cNvPr id="33" name="Frame 32"/>
          <p:cNvSpPr/>
          <p:nvPr/>
        </p:nvSpPr>
        <p:spPr bwMode="auto">
          <a:xfrm>
            <a:off x="4724400" y="2590800"/>
            <a:ext cx="152400" cy="152400"/>
          </a:xfrm>
          <a:prstGeom prst="frame">
            <a:avLst/>
          </a:prstGeom>
          <a:solidFill>
            <a:srgbClr val="FF0000"/>
          </a:solid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cxnSp>
        <p:nvCxnSpPr>
          <p:cNvPr id="35" name="Straight Connector 34"/>
          <p:cNvCxnSpPr>
            <a:stCxn id="4" idx="6"/>
            <a:endCxn id="8" idx="6"/>
          </p:cNvCxnSpPr>
          <p:nvPr/>
        </p:nvCxnSpPr>
        <p:spPr bwMode="auto">
          <a:xfrm>
            <a:off x="3505200" y="1143000"/>
            <a:ext cx="4114800" cy="228600"/>
          </a:xfrm>
          <a:prstGeom prst="line">
            <a:avLst/>
          </a:prstGeom>
          <a:solidFill>
            <a:schemeClr val="bg1"/>
          </a:solidFill>
          <a:ln w="15875" cap="flat" cmpd="sng" algn="ct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tileRect/>
            </a:gradFill>
            <a:prstDash val="sysDash"/>
            <a:round/>
            <a:headEnd type="none" w="med" len="med"/>
            <a:tailEnd type="none" w="med" len="med"/>
          </a:ln>
          <a:effectLst>
            <a:outerShdw dist="35921" dir="2700000" algn="ctr" rotWithShape="0">
              <a:srgbClr val="808080">
                <a:alpha val="80000"/>
              </a:srgbClr>
            </a:outerShdw>
          </a:effectLst>
        </p:spPr>
      </p:cxnSp>
      <p:cxnSp>
        <p:nvCxnSpPr>
          <p:cNvPr id="39" name="Straight Connector 38"/>
          <p:cNvCxnSpPr/>
          <p:nvPr/>
        </p:nvCxnSpPr>
        <p:spPr bwMode="auto">
          <a:xfrm rot="16200000" flipH="1">
            <a:off x="7429500" y="1409700"/>
            <a:ext cx="1295400" cy="1219200"/>
          </a:xfrm>
          <a:prstGeom prst="line">
            <a:avLst/>
          </a:prstGeom>
          <a:solidFill>
            <a:schemeClr val="bg1"/>
          </a:solidFill>
          <a:ln w="15875" cap="flat" cmpd="sng" algn="ct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tileRect/>
            </a:gradFill>
            <a:prstDash val="sysDash"/>
            <a:round/>
            <a:headEnd type="none" w="med" len="med"/>
            <a:tailEnd type="none" w="med" len="med"/>
          </a:ln>
          <a:effectLst>
            <a:outerShdw dist="35921" dir="2700000" algn="ctr" rotWithShape="0">
              <a:srgbClr val="808080">
                <a:alpha val="80000"/>
              </a:srgbClr>
            </a:outerShdw>
          </a:effectLst>
        </p:spPr>
      </p:cxnSp>
      <p:cxnSp>
        <p:nvCxnSpPr>
          <p:cNvPr id="41" name="Straight Connector 40"/>
          <p:cNvCxnSpPr/>
          <p:nvPr/>
        </p:nvCxnSpPr>
        <p:spPr bwMode="auto">
          <a:xfrm rot="5400000">
            <a:off x="6286500" y="3314700"/>
            <a:ext cx="3048000" cy="1752600"/>
          </a:xfrm>
          <a:prstGeom prst="line">
            <a:avLst/>
          </a:prstGeom>
          <a:solidFill>
            <a:schemeClr val="bg1"/>
          </a:solidFill>
          <a:ln w="15875" cap="flat" cmpd="sng" algn="ct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tileRect/>
            </a:gradFill>
            <a:prstDash val="sysDash"/>
            <a:round/>
            <a:headEnd type="none" w="med" len="med"/>
            <a:tailEnd type="none" w="med" len="med"/>
          </a:ln>
          <a:effectLst>
            <a:outerShdw dist="35921" dir="2700000" algn="ctr" rotWithShape="0">
              <a:srgbClr val="808080">
                <a:alpha val="80000"/>
              </a:srgbClr>
            </a:outerShdw>
          </a:effectLst>
        </p:spPr>
      </p:cxnSp>
      <p:cxnSp>
        <p:nvCxnSpPr>
          <p:cNvPr id="43" name="Straight Connector 42"/>
          <p:cNvCxnSpPr>
            <a:stCxn id="4" idx="4"/>
          </p:cNvCxnSpPr>
          <p:nvPr/>
        </p:nvCxnSpPr>
        <p:spPr bwMode="auto">
          <a:xfrm rot="5400000">
            <a:off x="-152400" y="2514600"/>
            <a:ext cx="4724400" cy="2286000"/>
          </a:xfrm>
          <a:prstGeom prst="line">
            <a:avLst/>
          </a:prstGeom>
          <a:solidFill>
            <a:schemeClr val="bg1"/>
          </a:solidFill>
          <a:ln w="15875" cap="flat" cmpd="sng" algn="ct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tileRect/>
            </a:gradFill>
            <a:prstDash val="sysDash"/>
            <a:round/>
            <a:headEnd type="none" w="med" len="med"/>
            <a:tailEnd type="none" w="med" len="med"/>
          </a:ln>
          <a:effectLst>
            <a:outerShdw dist="35921" dir="2700000" algn="ctr" rotWithShape="0">
              <a:srgbClr val="808080">
                <a:alpha val="80000"/>
              </a:srgbClr>
            </a:outerShdw>
          </a:effectLst>
        </p:spPr>
      </p:cxnSp>
      <p:cxnSp>
        <p:nvCxnSpPr>
          <p:cNvPr id="45" name="Straight Connector 44"/>
          <p:cNvCxnSpPr>
            <a:stCxn id="6" idx="4"/>
            <a:endCxn id="7" idx="3"/>
          </p:cNvCxnSpPr>
          <p:nvPr/>
        </p:nvCxnSpPr>
        <p:spPr bwMode="auto">
          <a:xfrm rot="5400000" flipH="1" flipV="1">
            <a:off x="3771899" y="3117663"/>
            <a:ext cx="349437" cy="5759637"/>
          </a:xfrm>
          <a:prstGeom prst="line">
            <a:avLst/>
          </a:prstGeom>
          <a:solidFill>
            <a:schemeClr val="bg1"/>
          </a:solidFill>
          <a:ln w="15875" cap="flat" cmpd="sng" algn="ct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tileRect/>
            </a:gradFill>
            <a:prstDash val="sysDash"/>
            <a:round/>
            <a:headEnd type="none" w="med" len="med"/>
            <a:tailEnd type="none" w="med" len="med"/>
          </a:ln>
          <a:effectLst>
            <a:outerShdw dist="35921" dir="2700000" algn="ctr" rotWithShape="0">
              <a:srgbClr val="808080">
                <a:alpha val="80000"/>
              </a:srgbClr>
            </a:outerShdw>
          </a:effectLst>
        </p:spPr>
      </p:cxnSp>
      <p:cxnSp>
        <p:nvCxnSpPr>
          <p:cNvPr id="47" name="Straight Connector 46"/>
          <p:cNvCxnSpPr>
            <a:endCxn id="3" idx="5"/>
          </p:cNvCxnSpPr>
          <p:nvPr/>
        </p:nvCxnSpPr>
        <p:spPr bwMode="auto">
          <a:xfrm>
            <a:off x="2057400" y="1905000"/>
            <a:ext cx="4281678" cy="342900"/>
          </a:xfrm>
          <a:prstGeom prst="line">
            <a:avLst/>
          </a:prstGeom>
          <a:solidFill>
            <a:schemeClr val="bg1"/>
          </a:solidFill>
          <a:ln w="15875" cap="rnd" cmpd="sng" algn="ctr">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a:gradFill>
            <a:prstDash val="sysDot"/>
            <a:round/>
            <a:headEnd type="none" w="med" len="med"/>
            <a:tailEnd type="none" w="med" len="med"/>
          </a:ln>
          <a:effectLst>
            <a:outerShdw dist="35921" dir="2700000" algn="ctr" rotWithShape="0">
              <a:srgbClr val="808080">
                <a:alpha val="80000"/>
              </a:srgbClr>
            </a:outerShdw>
          </a:effectLst>
        </p:spPr>
      </p:cxnSp>
      <p:cxnSp>
        <p:nvCxnSpPr>
          <p:cNvPr id="49" name="Straight Connector 48"/>
          <p:cNvCxnSpPr>
            <a:stCxn id="3" idx="1"/>
            <a:endCxn id="9" idx="3"/>
          </p:cNvCxnSpPr>
          <p:nvPr/>
        </p:nvCxnSpPr>
        <p:spPr bwMode="auto">
          <a:xfrm rot="10800000" flipH="1" flipV="1">
            <a:off x="6227826" y="2247900"/>
            <a:ext cx="893826" cy="2324100"/>
          </a:xfrm>
          <a:prstGeom prst="line">
            <a:avLst/>
          </a:prstGeom>
          <a:solidFill>
            <a:schemeClr val="bg1"/>
          </a:solidFill>
          <a:ln w="15875" cap="rnd" cmpd="sng" algn="ctr">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a:gradFill>
            <a:prstDash val="sysDot"/>
            <a:round/>
            <a:headEnd type="none" w="med" len="med"/>
            <a:tailEnd type="none" w="med" len="med"/>
          </a:ln>
          <a:effectLst>
            <a:outerShdw dist="35921" dir="2700000" algn="ctr" rotWithShape="0">
              <a:srgbClr val="808080">
                <a:alpha val="80000"/>
              </a:srgbClr>
            </a:outerShdw>
          </a:effectLst>
        </p:spPr>
      </p:cxnSp>
      <p:cxnSp>
        <p:nvCxnSpPr>
          <p:cNvPr id="51" name="Straight Connector 50"/>
          <p:cNvCxnSpPr>
            <a:stCxn id="9" idx="1"/>
            <a:endCxn id="11" idx="5"/>
          </p:cNvCxnSpPr>
          <p:nvPr/>
        </p:nvCxnSpPr>
        <p:spPr bwMode="auto">
          <a:xfrm rot="10800000" flipV="1">
            <a:off x="2224278" y="4457700"/>
            <a:ext cx="4841748" cy="1066800"/>
          </a:xfrm>
          <a:prstGeom prst="line">
            <a:avLst/>
          </a:prstGeom>
          <a:solidFill>
            <a:schemeClr val="bg1"/>
          </a:solidFill>
          <a:ln w="15875" cap="rnd" cmpd="sng" algn="ctr">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a:gradFill>
            <a:prstDash val="sysDot"/>
            <a:round/>
            <a:headEnd type="none" w="med" len="med"/>
            <a:tailEnd type="none" w="med" len="med"/>
          </a:ln>
          <a:effectLst>
            <a:outerShdw dist="35921" dir="2700000" algn="ctr" rotWithShape="0">
              <a:srgbClr val="808080">
                <a:alpha val="80000"/>
              </a:srgbClr>
            </a:outerShdw>
          </a:effectLst>
        </p:spPr>
      </p:cxnSp>
      <p:cxnSp>
        <p:nvCxnSpPr>
          <p:cNvPr id="53" name="Straight Connector 52"/>
          <p:cNvCxnSpPr>
            <a:stCxn id="11" idx="5"/>
          </p:cNvCxnSpPr>
          <p:nvPr/>
        </p:nvCxnSpPr>
        <p:spPr bwMode="auto">
          <a:xfrm flipH="1" flipV="1">
            <a:off x="1981200" y="1905000"/>
            <a:ext cx="243078" cy="3619500"/>
          </a:xfrm>
          <a:prstGeom prst="line">
            <a:avLst/>
          </a:prstGeom>
          <a:solidFill>
            <a:schemeClr val="bg1"/>
          </a:solidFill>
          <a:ln w="15875" cap="rnd" cmpd="sng" algn="ctr">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a:gradFill>
            <a:prstDash val="sysDot"/>
            <a:round/>
            <a:headEnd type="none" w="med" len="med"/>
            <a:tailEnd type="none" w="med" len="med"/>
          </a:ln>
          <a:effectLst>
            <a:outerShdw dist="35921" dir="2700000" algn="ctr" rotWithShape="0">
              <a:srgbClr val="808080">
                <a:alpha val="80000"/>
              </a:srgbClr>
            </a:outerShdw>
          </a:effectLst>
        </p:spPr>
      </p:cxnSp>
      <p:cxnSp>
        <p:nvCxnSpPr>
          <p:cNvPr id="55" name="Straight Arrow Connector 54"/>
          <p:cNvCxnSpPr/>
          <p:nvPr/>
        </p:nvCxnSpPr>
        <p:spPr bwMode="auto">
          <a:xfrm rot="16200000" flipH="1">
            <a:off x="3886200" y="1676400"/>
            <a:ext cx="152400" cy="1524000"/>
          </a:xfrm>
          <a:prstGeom prst="straightConnector1">
            <a:avLst/>
          </a:prstGeom>
          <a:solidFill>
            <a:schemeClr val="bg1"/>
          </a:solidFill>
          <a:ln w="25400" cap="rnd" cmpd="sng" algn="ctr">
            <a:solidFill>
              <a:schemeClr val="tx1"/>
            </a:solidFill>
            <a:prstDash val="sysDot"/>
            <a:round/>
            <a:headEnd type="arrow"/>
            <a:tailEnd type="arrow"/>
          </a:ln>
          <a:effectLst/>
        </p:spPr>
      </p:cxnSp>
      <p:sp>
        <p:nvSpPr>
          <p:cNvPr id="57" name="TextBox 56"/>
          <p:cNvSpPr txBox="1"/>
          <p:nvPr/>
        </p:nvSpPr>
        <p:spPr>
          <a:xfrm rot="363857">
            <a:off x="3595099" y="2104839"/>
            <a:ext cx="914400" cy="307777"/>
          </a:xfrm>
          <a:prstGeom prst="rect">
            <a:avLst/>
          </a:prstGeom>
          <a:noFill/>
        </p:spPr>
        <p:txBody>
          <a:bodyPr wrap="square" rtlCol="0">
            <a:spAutoFit/>
          </a:bodyPr>
          <a:lstStyle/>
          <a:p>
            <a:r>
              <a:rPr lang="en-US" dirty="0" smtClean="0">
                <a:solidFill>
                  <a:srgbClr val="0070C0"/>
                </a:solidFill>
              </a:rPr>
              <a:t>20 KM</a:t>
            </a:r>
            <a:endParaRPr lang="en-US" dirty="0">
              <a:solidFill>
                <a:srgbClr val="0070C0"/>
              </a:solidFill>
            </a:endParaRPr>
          </a:p>
        </p:txBody>
      </p:sp>
      <p:sp>
        <p:nvSpPr>
          <p:cNvPr id="58" name="TextBox 57"/>
          <p:cNvSpPr txBox="1"/>
          <p:nvPr/>
        </p:nvSpPr>
        <p:spPr>
          <a:xfrm rot="155850">
            <a:off x="4046756" y="1295085"/>
            <a:ext cx="2895496" cy="307777"/>
          </a:xfrm>
          <a:prstGeom prst="rect">
            <a:avLst/>
          </a:prstGeom>
          <a:noFill/>
        </p:spPr>
        <p:txBody>
          <a:bodyPr wrap="square" rtlCol="0">
            <a:spAutoFit/>
          </a:bodyPr>
          <a:lstStyle/>
          <a:p>
            <a:r>
              <a:rPr lang="en-US" dirty="0" smtClean="0">
                <a:solidFill>
                  <a:srgbClr val="0070C0"/>
                </a:solidFill>
              </a:rPr>
              <a:t>100 KM (NOT TO SCALE)</a:t>
            </a:r>
            <a:endParaRPr lang="en-US" dirty="0">
              <a:solidFill>
                <a:srgbClr val="0070C0"/>
              </a:solidFill>
            </a:endParaRPr>
          </a:p>
        </p:txBody>
      </p:sp>
      <p:sp>
        <p:nvSpPr>
          <p:cNvPr id="59" name="TextBox 58"/>
          <p:cNvSpPr txBox="1"/>
          <p:nvPr/>
        </p:nvSpPr>
        <p:spPr>
          <a:xfrm rot="20905162">
            <a:off x="3430421" y="4707099"/>
            <a:ext cx="2895496" cy="307777"/>
          </a:xfrm>
          <a:prstGeom prst="rect">
            <a:avLst/>
          </a:prstGeom>
          <a:noFill/>
        </p:spPr>
        <p:txBody>
          <a:bodyPr wrap="square" rtlCol="0">
            <a:spAutoFit/>
          </a:bodyPr>
          <a:lstStyle/>
          <a:p>
            <a:r>
              <a:rPr lang="en-US" dirty="0" smtClean="0">
                <a:solidFill>
                  <a:srgbClr val="0070C0"/>
                </a:solidFill>
              </a:rPr>
              <a:t>70 KM (NOT TO SCALE)</a:t>
            </a:r>
            <a:endParaRPr lang="en-US" dirty="0">
              <a:solidFill>
                <a:srgbClr val="0070C0"/>
              </a:solidFill>
            </a:endParaRPr>
          </a:p>
        </p:txBody>
      </p:sp>
      <p:cxnSp>
        <p:nvCxnSpPr>
          <p:cNvPr id="76" name="Straight Arrow Connector 75"/>
          <p:cNvCxnSpPr>
            <a:stCxn id="19" idx="3"/>
            <a:endCxn id="33" idx="1"/>
          </p:cNvCxnSpPr>
          <p:nvPr/>
        </p:nvCxnSpPr>
        <p:spPr bwMode="auto">
          <a:xfrm>
            <a:off x="3276600" y="2590800"/>
            <a:ext cx="1447800" cy="76200"/>
          </a:xfrm>
          <a:prstGeom prst="straightConnector1">
            <a:avLst/>
          </a:prstGeom>
          <a:solidFill>
            <a:schemeClr val="bg1"/>
          </a:solidFill>
          <a:ln w="25400" cap="flat" cmpd="sng" algn="ctr">
            <a:solidFill>
              <a:srgbClr val="FF0000"/>
            </a:solidFill>
            <a:prstDash val="solid"/>
            <a:round/>
            <a:headEnd type="arrow"/>
            <a:tailEnd type="arrow"/>
          </a:ln>
          <a:effectLst/>
        </p:spPr>
      </p:cxnSp>
      <p:cxnSp>
        <p:nvCxnSpPr>
          <p:cNvPr id="78" name="Straight Arrow Connector 77"/>
          <p:cNvCxnSpPr>
            <a:stCxn id="33" idx="1"/>
            <a:endCxn id="20" idx="0"/>
          </p:cNvCxnSpPr>
          <p:nvPr/>
        </p:nvCxnSpPr>
        <p:spPr bwMode="auto">
          <a:xfrm rot="10800000" flipV="1">
            <a:off x="4114800" y="2667000"/>
            <a:ext cx="609600" cy="1143000"/>
          </a:xfrm>
          <a:prstGeom prst="straightConnector1">
            <a:avLst/>
          </a:prstGeom>
          <a:solidFill>
            <a:schemeClr val="bg1"/>
          </a:solidFill>
          <a:ln w="25400" cap="flat" cmpd="sng" algn="ctr">
            <a:solidFill>
              <a:srgbClr val="FF0000"/>
            </a:solidFill>
            <a:prstDash val="solid"/>
            <a:round/>
            <a:headEnd type="arrow"/>
            <a:tailEnd type="arrow"/>
          </a:ln>
          <a:effectLst/>
        </p:spPr>
      </p:cxnSp>
      <p:cxnSp>
        <p:nvCxnSpPr>
          <p:cNvPr id="80" name="Straight Arrow Connector 79"/>
          <p:cNvCxnSpPr>
            <a:stCxn id="20" idx="1"/>
            <a:endCxn id="21" idx="3"/>
          </p:cNvCxnSpPr>
          <p:nvPr/>
        </p:nvCxnSpPr>
        <p:spPr bwMode="auto">
          <a:xfrm rot="10800000" flipV="1">
            <a:off x="3352800" y="3886200"/>
            <a:ext cx="685800" cy="76200"/>
          </a:xfrm>
          <a:prstGeom prst="straightConnector1">
            <a:avLst/>
          </a:prstGeom>
          <a:solidFill>
            <a:schemeClr val="bg1"/>
          </a:solidFill>
          <a:ln w="25400" cap="flat" cmpd="sng" algn="ctr">
            <a:solidFill>
              <a:srgbClr val="FF0000"/>
            </a:solidFill>
            <a:prstDash val="solid"/>
            <a:round/>
            <a:headEnd type="arrow"/>
            <a:tailEnd type="arrow"/>
          </a:ln>
          <a:effectLst/>
        </p:spPr>
      </p:cxnSp>
      <p:cxnSp>
        <p:nvCxnSpPr>
          <p:cNvPr id="82" name="Straight Arrow Connector 81"/>
          <p:cNvCxnSpPr>
            <a:stCxn id="21" idx="0"/>
            <a:endCxn id="19" idx="2"/>
          </p:cNvCxnSpPr>
          <p:nvPr/>
        </p:nvCxnSpPr>
        <p:spPr bwMode="auto">
          <a:xfrm rot="16200000" flipV="1">
            <a:off x="2628900" y="3238500"/>
            <a:ext cx="1219200" cy="76200"/>
          </a:xfrm>
          <a:prstGeom prst="straightConnector1">
            <a:avLst/>
          </a:prstGeom>
          <a:solidFill>
            <a:schemeClr val="bg1"/>
          </a:solidFill>
          <a:ln w="25400" cap="flat" cmpd="sng" algn="ctr">
            <a:solidFill>
              <a:srgbClr val="FF0000"/>
            </a:solidFill>
            <a:prstDash val="solid"/>
            <a:round/>
            <a:headEnd type="arrow"/>
            <a:tailEnd type="arrow"/>
          </a:ln>
          <a:effectLst/>
        </p:spPr>
      </p:cxnSp>
      <p:sp>
        <p:nvSpPr>
          <p:cNvPr id="30" name="TextBox 29"/>
          <p:cNvSpPr txBox="1"/>
          <p:nvPr/>
        </p:nvSpPr>
        <p:spPr>
          <a:xfrm>
            <a:off x="855023" y="2819400"/>
            <a:ext cx="2116777" cy="646331"/>
          </a:xfrm>
          <a:prstGeom prst="rect">
            <a:avLst/>
          </a:prstGeom>
          <a:noFill/>
        </p:spPr>
        <p:txBody>
          <a:bodyPr wrap="square" rtlCol="0">
            <a:spAutoFit/>
          </a:bodyPr>
          <a:lstStyle/>
          <a:p>
            <a:pPr algn="r"/>
            <a:r>
              <a:rPr lang="en-US" dirty="0" smtClean="0">
                <a:solidFill>
                  <a:srgbClr val="FF0000"/>
                </a:solidFill>
              </a:rPr>
              <a:t>NEW PROJECT CONTROL</a:t>
            </a:r>
            <a:endParaRPr lang="en-US"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20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20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20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20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2000"/>
                                        <p:tgtEl>
                                          <p:spTgt spid="82"/>
                                        </p:tgtEl>
                                      </p:cBhvr>
                                    </p:animEffect>
                                  </p:childTnLst>
                                </p:cTn>
                              </p:par>
                              <p:par>
                                <p:cTn id="25" presetID="10"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2000"/>
                                        <p:tgtEl>
                                          <p:spTgt spid="80"/>
                                        </p:tgtEl>
                                      </p:cBhvr>
                                    </p:animEffect>
                                  </p:childTnLst>
                                </p:cTn>
                              </p:par>
                              <p:par>
                                <p:cTn id="28" presetID="10" presetClass="entr" presetSubtype="0" fill="hold" nodeType="with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fade">
                                      <p:cBhvr>
                                        <p:cTn id="30" dur="2000"/>
                                        <p:tgtEl>
                                          <p:spTgt spid="78"/>
                                        </p:tgtEl>
                                      </p:cBhvr>
                                    </p:animEffect>
                                  </p:childTnLst>
                                </p:cTn>
                              </p:par>
                              <p:par>
                                <p:cTn id="31" presetID="10" presetClass="entr" presetSubtype="0" fill="hold" nodeType="withEffect">
                                  <p:stCondLst>
                                    <p:cond delay="0"/>
                                  </p:stCondLst>
                                  <p:childTnLst>
                                    <p:set>
                                      <p:cBhvr>
                                        <p:cTn id="32" dur="1" fill="hold">
                                          <p:stCondLst>
                                            <p:cond delay="0"/>
                                          </p:stCondLst>
                                        </p:cTn>
                                        <p:tgtEl>
                                          <p:spTgt spid="76"/>
                                        </p:tgtEl>
                                        <p:attrNameLst>
                                          <p:attrName>style.visibility</p:attrName>
                                        </p:attrNameLst>
                                      </p:cBhvr>
                                      <p:to>
                                        <p:strVal val="visible"/>
                                      </p:to>
                                    </p:set>
                                    <p:animEffect transition="in" filter="fade">
                                      <p:cBhvr>
                                        <p:cTn id="33" dur="2000"/>
                                        <p:tgtEl>
                                          <p:spTgt spid="7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000"/>
                                        <p:tgtEl>
                                          <p:spTgt spid="4"/>
                                        </p:tgtEl>
                                      </p:cBhvr>
                                    </p:animEffect>
                                  </p:childTnLst>
                                </p:cTn>
                              </p:par>
                              <p:par>
                                <p:cTn id="39" presetID="10"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2000"/>
                                        <p:tgtEl>
                                          <p:spTgt spid="3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2000"/>
                                        <p:tgtEl>
                                          <p:spTgt spid="8"/>
                                        </p:tgtEl>
                                      </p:cBhvr>
                                    </p:animEffect>
                                  </p:childTnLst>
                                </p:cTn>
                              </p:par>
                              <p:par>
                                <p:cTn id="45" presetID="10"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2000"/>
                                        <p:tgtEl>
                                          <p:spTgt spid="3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2000"/>
                                        <p:tgtEl>
                                          <p:spTgt spid="5"/>
                                        </p:tgtEl>
                                      </p:cBhvr>
                                    </p:animEffect>
                                  </p:childTnLst>
                                </p:cTn>
                              </p:par>
                              <p:par>
                                <p:cTn id="51" presetID="10"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2000"/>
                                        <p:tgtEl>
                                          <p:spTgt spid="4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2000"/>
                                        <p:tgtEl>
                                          <p:spTgt spid="7"/>
                                        </p:tgtEl>
                                      </p:cBhvr>
                                    </p:animEffect>
                                  </p:childTnLst>
                                </p:cTn>
                              </p:par>
                              <p:par>
                                <p:cTn id="57" presetID="10" presetClass="entr" presetSubtype="0"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2000"/>
                                        <p:tgtEl>
                                          <p:spTgt spid="4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2000"/>
                                        <p:tgtEl>
                                          <p:spTgt spid="6"/>
                                        </p:tgtEl>
                                      </p:cBhvr>
                                    </p:animEffect>
                                  </p:childTnLst>
                                </p:cTn>
                              </p:par>
                              <p:par>
                                <p:cTn id="63" presetID="10"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2000"/>
                                        <p:tgtEl>
                                          <p:spTgt spid="4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2000"/>
                                        <p:tgtEl>
                                          <p:spTgt spid="2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2000"/>
                                        <p:tgtEl>
                                          <p:spTgt spid="5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1000"/>
                                        <p:tgtEl>
                                          <p:spTgt spid="1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fade">
                                      <p:cBhvr>
                                        <p:cTn id="79" dur="1000"/>
                                        <p:tgtEl>
                                          <p:spTgt spid="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1000"/>
                                        <p:tgtEl>
                                          <p:spTgt spid="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fade">
                                      <p:cBhvr>
                                        <p:cTn id="85" dur="1000"/>
                                        <p:tgtEl>
                                          <p:spTgt spid="11"/>
                                        </p:tgtEl>
                                      </p:cBhvr>
                                    </p:animEffect>
                                  </p:childTnLst>
                                </p:cTn>
                              </p:par>
                              <p:par>
                                <p:cTn id="86" presetID="10" presetClass="entr" presetSubtype="0" fill="hold" nodeType="with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fade">
                                      <p:cBhvr>
                                        <p:cTn id="88" dur="1000"/>
                                        <p:tgtEl>
                                          <p:spTgt spid="47"/>
                                        </p:tgtEl>
                                      </p:cBhvr>
                                    </p:animEffect>
                                  </p:childTnLst>
                                </p:cTn>
                              </p:par>
                              <p:par>
                                <p:cTn id="89" presetID="10" presetClass="entr" presetSubtype="0" fill="hold" nodeType="with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fade">
                                      <p:cBhvr>
                                        <p:cTn id="91" dur="1000"/>
                                        <p:tgtEl>
                                          <p:spTgt spid="53"/>
                                        </p:tgtEl>
                                      </p:cBhvr>
                                    </p:animEffect>
                                  </p:childTnLst>
                                </p:cTn>
                              </p:par>
                              <p:par>
                                <p:cTn id="92" presetID="10" presetClass="entr" presetSubtype="0" fill="hold" nodeType="with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fade">
                                      <p:cBhvr>
                                        <p:cTn id="94" dur="1000"/>
                                        <p:tgtEl>
                                          <p:spTgt spid="51"/>
                                        </p:tgtEl>
                                      </p:cBhvr>
                                    </p:animEffect>
                                  </p:childTnLst>
                                </p:cTn>
                              </p:par>
                              <p:par>
                                <p:cTn id="95" presetID="10" presetClass="entr" presetSubtype="0" fill="hold" nodeType="with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fade">
                                      <p:cBhvr>
                                        <p:cTn id="97" dur="1000"/>
                                        <p:tgtEl>
                                          <p:spTgt spid="4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59"/>
                                        </p:tgtEl>
                                        <p:attrNameLst>
                                          <p:attrName>style.visibility</p:attrName>
                                        </p:attrNameLst>
                                      </p:cBhvr>
                                      <p:to>
                                        <p:strVal val="visible"/>
                                      </p:to>
                                    </p:set>
                                    <p:animEffect transition="in" filter="fade">
                                      <p:cBhvr>
                                        <p:cTn id="100" dur="1000"/>
                                        <p:tgtEl>
                                          <p:spTgt spid="59"/>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fade">
                                      <p:cBhvr>
                                        <p:cTn id="103" dur="1000"/>
                                        <p:tgtEl>
                                          <p:spTgt spid="1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9"/>
                                        </p:tgtEl>
                                        <p:attrNameLst>
                                          <p:attrName>style.visibility</p:attrName>
                                        </p:attrNameLst>
                                      </p:cBhvr>
                                      <p:to>
                                        <p:strVal val="visible"/>
                                      </p:to>
                                    </p:set>
                                    <p:animEffect transition="in" filter="fade">
                                      <p:cBhvr>
                                        <p:cTn id="10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9" grpId="0" animBg="1"/>
      <p:bldP spid="20" grpId="0" animBg="1"/>
      <p:bldP spid="21" grpId="0" animBg="1"/>
      <p:bldP spid="28" grpId="0"/>
      <p:bldP spid="32" grpId="0"/>
      <p:bldP spid="33" grpId="0" animBg="1"/>
      <p:bldP spid="58" grpId="0"/>
      <p:bldP spid="5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609600"/>
            <a:ext cx="9144000" cy="1600200"/>
          </a:xfrm>
        </p:spPr>
        <p:txBody>
          <a:bodyPr/>
          <a:lstStyle/>
          <a:p>
            <a:r>
              <a:rPr lang="en-US" sz="3200" dirty="0" smtClean="0">
                <a:solidFill>
                  <a:srgbClr val="0070C0"/>
                </a:solidFill>
              </a:rPr>
              <a:t>NECESSARY BACKGROUND </a:t>
            </a:r>
            <a:br>
              <a:rPr lang="en-US" sz="3200" dirty="0" smtClean="0">
                <a:solidFill>
                  <a:srgbClr val="0070C0"/>
                </a:solidFill>
              </a:rPr>
            </a:br>
            <a:r>
              <a:rPr lang="en-US" sz="3200" dirty="0" smtClean="0">
                <a:solidFill>
                  <a:srgbClr val="0070C0"/>
                </a:solidFill>
              </a:rPr>
              <a:t/>
            </a:r>
            <a:br>
              <a:rPr lang="en-US" sz="3200" dirty="0" smtClean="0">
                <a:solidFill>
                  <a:srgbClr val="0070C0"/>
                </a:solidFill>
              </a:rPr>
            </a:br>
            <a:r>
              <a:rPr lang="en-US" sz="2800" dirty="0" smtClean="0">
                <a:solidFill>
                  <a:srgbClr val="0070C0"/>
                </a:solidFill>
              </a:rPr>
              <a:t>(BUT KNOWLEDGE DOES ≠ WISDOM)</a:t>
            </a:r>
            <a:endParaRPr lang="en-US" sz="2800" dirty="0">
              <a:solidFill>
                <a:srgbClr val="0070C0"/>
              </a:solidFill>
            </a:endParaRPr>
          </a:p>
        </p:txBody>
      </p:sp>
      <p:pic>
        <p:nvPicPr>
          <p:cNvPr id="1079308" name="Picture 12" descr="C:\Documents and Settings\William.Henning\Local Settings\Temporary Internet Files\Content.IE5\6O7GU0CI\MC900299133[1].wmf"/>
          <p:cNvPicPr>
            <a:picLocks noChangeAspect="1" noChangeArrowheads="1"/>
          </p:cNvPicPr>
          <p:nvPr/>
        </p:nvPicPr>
        <p:blipFill>
          <a:blip r:embed="rId2" cstate="print"/>
          <a:srcRect/>
          <a:stretch>
            <a:fillRect/>
          </a:stretch>
        </p:blipFill>
        <p:spPr bwMode="auto">
          <a:xfrm>
            <a:off x="4876800" y="2895600"/>
            <a:ext cx="1286561" cy="1810512"/>
          </a:xfrm>
          <a:prstGeom prst="rect">
            <a:avLst/>
          </a:prstGeom>
          <a:noFill/>
        </p:spPr>
      </p:pic>
      <p:pic>
        <p:nvPicPr>
          <p:cNvPr id="1079309" name="Picture 13" descr="C:\Documents and Settings\William.Henning\Local Settings\Temporary Internet Files\Content.IE5\3VS51X4K\MC900233456[1].wmf"/>
          <p:cNvPicPr>
            <a:picLocks noChangeAspect="1" noChangeArrowheads="1"/>
          </p:cNvPicPr>
          <p:nvPr/>
        </p:nvPicPr>
        <p:blipFill>
          <a:blip r:embed="rId3" cstate="print"/>
          <a:srcRect/>
          <a:stretch>
            <a:fillRect/>
          </a:stretch>
        </p:blipFill>
        <p:spPr bwMode="auto">
          <a:xfrm>
            <a:off x="2286000" y="2819400"/>
            <a:ext cx="1889156" cy="2278455"/>
          </a:xfrm>
          <a:prstGeom prst="rect">
            <a:avLst/>
          </a:prstGeom>
          <a:noFill/>
        </p:spPr>
      </p:pic>
      <p:sp>
        <p:nvSpPr>
          <p:cNvPr id="6" name="TextBox 5"/>
          <p:cNvSpPr txBox="1"/>
          <p:nvPr/>
        </p:nvSpPr>
        <p:spPr>
          <a:xfrm>
            <a:off x="990600" y="5334000"/>
            <a:ext cx="7696200" cy="400110"/>
          </a:xfrm>
          <a:prstGeom prst="rect">
            <a:avLst/>
          </a:prstGeom>
          <a:noFill/>
        </p:spPr>
        <p:txBody>
          <a:bodyPr wrap="square" rtlCol="0">
            <a:spAutoFit/>
          </a:bodyPr>
          <a:lstStyle/>
          <a:p>
            <a:pPr algn="ctr"/>
            <a:r>
              <a:rPr lang="en-US" sz="2000" dirty="0" smtClean="0"/>
              <a:t>KNOW YOUR DATUM/ADJUSTMENT/EPOCH</a:t>
            </a:r>
            <a:endParaRPr lang="en-U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 Box 24"/>
          <p:cNvSpPr txBox="1">
            <a:spLocks noChangeArrowheads="1"/>
          </p:cNvSpPr>
          <p:nvPr/>
        </p:nvSpPr>
        <p:spPr bwMode="auto">
          <a:xfrm>
            <a:off x="2071688" y="1563688"/>
            <a:ext cx="287258" cy="461665"/>
          </a:xfrm>
          <a:prstGeom prst="rect">
            <a:avLst/>
          </a:prstGeom>
          <a:noFill/>
          <a:ln w="9525">
            <a:noFill/>
            <a:miter lim="800000"/>
            <a:headEnd/>
            <a:tailEnd/>
          </a:ln>
          <a:effectLst/>
        </p:spPr>
        <p:txBody>
          <a:bodyPr wrap="none">
            <a:spAutoFit/>
          </a:bodyPr>
          <a:lstStyle/>
          <a:p>
            <a:pPr algn="l"/>
            <a:r>
              <a:rPr lang="en-US" sz="2400" dirty="0" smtClean="0">
                <a:latin typeface="Times New Roman" pitchFamily="18" charset="0"/>
              </a:rPr>
              <a:t>-</a:t>
            </a:r>
            <a:endParaRPr lang="en-US" sz="2400" dirty="0">
              <a:latin typeface="Times New Roman" pitchFamily="18" charset="0"/>
            </a:endParaRPr>
          </a:p>
        </p:txBody>
      </p:sp>
      <p:sp>
        <p:nvSpPr>
          <p:cNvPr id="62" name="Rectangle 32"/>
          <p:cNvSpPr>
            <a:spLocks noChangeArrowheads="1"/>
          </p:cNvSpPr>
          <p:nvPr/>
        </p:nvSpPr>
        <p:spPr bwMode="auto">
          <a:xfrm>
            <a:off x="6324600" y="457200"/>
            <a:ext cx="2819400" cy="2438400"/>
          </a:xfrm>
          <a:prstGeom prst="rect">
            <a:avLst/>
          </a:prstGeom>
          <a:noFill/>
          <a:ln w="9525">
            <a:noFill/>
            <a:miter lim="800000"/>
            <a:headEnd/>
            <a:tailEnd/>
          </a:ln>
          <a:effectLst/>
        </p:spPr>
        <p:txBody>
          <a:bodyPr anchor="ctr"/>
          <a:lstStyle/>
          <a:p>
            <a:pPr algn="l" eaLnBrk="1" hangingPunct="1"/>
            <a:r>
              <a:rPr lang="en-US" sz="2400" dirty="0" smtClean="0">
                <a:solidFill>
                  <a:schemeClr val="accent2"/>
                </a:solidFill>
              </a:rPr>
              <a:t>DATUM=</a:t>
            </a:r>
          </a:p>
          <a:p>
            <a:pPr algn="l" eaLnBrk="1" hangingPunct="1">
              <a:buFont typeface="Arial" pitchFamily="34" charset="0"/>
              <a:buChar char="•"/>
            </a:pPr>
            <a:r>
              <a:rPr lang="en-US" sz="2400" i="1" u="sng" dirty="0" smtClean="0">
                <a:solidFill>
                  <a:schemeClr val="accent2"/>
                </a:solidFill>
              </a:rPr>
              <a:t>SURFACE</a:t>
            </a:r>
          </a:p>
          <a:p>
            <a:pPr algn="l" eaLnBrk="1" hangingPunct="1">
              <a:buFont typeface="Arial" pitchFamily="34" charset="0"/>
              <a:buChar char="•"/>
            </a:pPr>
            <a:r>
              <a:rPr lang="en-US" sz="2400" dirty="0" smtClean="0">
                <a:solidFill>
                  <a:schemeClr val="accent2"/>
                </a:solidFill>
              </a:rPr>
              <a:t>ORIENTATION</a:t>
            </a:r>
          </a:p>
          <a:p>
            <a:pPr algn="l" eaLnBrk="1" hangingPunct="1">
              <a:buFont typeface="Arial" pitchFamily="34" charset="0"/>
              <a:buChar char="•"/>
            </a:pPr>
            <a:r>
              <a:rPr lang="en-US" sz="2400" dirty="0" smtClean="0">
                <a:solidFill>
                  <a:schemeClr val="accent2"/>
                </a:solidFill>
              </a:rPr>
              <a:t>SCALE</a:t>
            </a:r>
          </a:p>
          <a:p>
            <a:pPr>
              <a:buFont typeface="Arial" pitchFamily="34" charset="0"/>
              <a:buChar char="•"/>
            </a:pPr>
            <a:r>
              <a:rPr lang="en-US" sz="2400" dirty="0" smtClean="0">
                <a:solidFill>
                  <a:schemeClr val="accent2"/>
                </a:solidFill>
              </a:rPr>
              <a:t>ORIGIN</a:t>
            </a:r>
          </a:p>
          <a:p>
            <a:pPr algn="l" eaLnBrk="1" hangingPunct="1"/>
            <a:r>
              <a:rPr lang="en-US" sz="2400" dirty="0" smtClean="0">
                <a:solidFill>
                  <a:schemeClr val="accent2"/>
                </a:solidFill>
              </a:rPr>
              <a:t>+ GRAVITY</a:t>
            </a:r>
            <a:endParaRPr lang="en-US" sz="2400" dirty="0">
              <a:solidFill>
                <a:schemeClr val="accent2"/>
              </a:solidFill>
            </a:endParaRPr>
          </a:p>
        </p:txBody>
      </p:sp>
      <p:grpSp>
        <p:nvGrpSpPr>
          <p:cNvPr id="2" name="Group 2"/>
          <p:cNvGrpSpPr>
            <a:grpSpLocks/>
          </p:cNvGrpSpPr>
          <p:nvPr/>
        </p:nvGrpSpPr>
        <p:grpSpPr bwMode="auto">
          <a:xfrm rot="5281201">
            <a:off x="941387" y="596901"/>
            <a:ext cx="5318125" cy="5397500"/>
            <a:chOff x="1248" y="904"/>
            <a:chExt cx="2420" cy="2738"/>
          </a:xfrm>
        </p:grpSpPr>
        <p:sp>
          <p:nvSpPr>
            <p:cNvPr id="64" name="Arc 3"/>
            <p:cNvSpPr>
              <a:spLocks/>
            </p:cNvSpPr>
            <p:nvPr/>
          </p:nvSpPr>
          <p:spPr bwMode="auto">
            <a:xfrm flipH="1">
              <a:off x="1248" y="904"/>
              <a:ext cx="1208" cy="13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a:effectLst/>
          </p:spPr>
          <p:txBody>
            <a:bodyPr wrap="none" anchor="ctr"/>
            <a:lstStyle/>
            <a:p>
              <a:endParaRPr lang="en-US"/>
            </a:p>
          </p:txBody>
        </p:sp>
        <p:sp>
          <p:nvSpPr>
            <p:cNvPr id="65" name="Arc 4"/>
            <p:cNvSpPr>
              <a:spLocks/>
            </p:cNvSpPr>
            <p:nvPr/>
          </p:nvSpPr>
          <p:spPr bwMode="auto">
            <a:xfrm>
              <a:off x="2460" y="906"/>
              <a:ext cx="1208" cy="13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a:effectLst/>
          </p:spPr>
          <p:txBody>
            <a:bodyPr wrap="none" anchor="ctr"/>
            <a:lstStyle/>
            <a:p>
              <a:endParaRPr lang="en-US"/>
            </a:p>
          </p:txBody>
        </p:sp>
        <p:sp>
          <p:nvSpPr>
            <p:cNvPr id="66" name="Arc 5"/>
            <p:cNvSpPr>
              <a:spLocks/>
            </p:cNvSpPr>
            <p:nvPr/>
          </p:nvSpPr>
          <p:spPr bwMode="auto">
            <a:xfrm flipH="1" flipV="1">
              <a:off x="1248" y="2266"/>
              <a:ext cx="1208" cy="13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a:effectLst/>
          </p:spPr>
          <p:txBody>
            <a:bodyPr wrap="none" anchor="ctr"/>
            <a:lstStyle/>
            <a:p>
              <a:endParaRPr lang="en-US"/>
            </a:p>
          </p:txBody>
        </p:sp>
        <p:sp>
          <p:nvSpPr>
            <p:cNvPr id="67" name="Arc 6"/>
            <p:cNvSpPr>
              <a:spLocks/>
            </p:cNvSpPr>
            <p:nvPr/>
          </p:nvSpPr>
          <p:spPr bwMode="auto">
            <a:xfrm flipV="1">
              <a:off x="2460" y="2264"/>
              <a:ext cx="1208" cy="13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a:effectLst/>
          </p:spPr>
          <p:txBody>
            <a:bodyPr wrap="none" anchor="ctr"/>
            <a:lstStyle/>
            <a:p>
              <a:endParaRPr lang="en-US"/>
            </a:p>
          </p:txBody>
        </p:sp>
      </p:grpSp>
      <p:sp>
        <p:nvSpPr>
          <p:cNvPr id="68" name="Arc 7"/>
          <p:cNvSpPr>
            <a:spLocks/>
          </p:cNvSpPr>
          <p:nvPr/>
        </p:nvSpPr>
        <p:spPr bwMode="auto">
          <a:xfrm flipH="1">
            <a:off x="2381250" y="638175"/>
            <a:ext cx="1262063" cy="5340350"/>
          </a:xfrm>
          <a:custGeom>
            <a:avLst/>
            <a:gdLst>
              <a:gd name="G0" fmla="+- 402 0 0"/>
              <a:gd name="G1" fmla="+- 21600 0 0"/>
              <a:gd name="G2" fmla="+- 21600 0 0"/>
              <a:gd name="T0" fmla="*/ 402 w 22002"/>
              <a:gd name="T1" fmla="*/ 0 h 43200"/>
              <a:gd name="T2" fmla="*/ 0 w 22002"/>
              <a:gd name="T3" fmla="*/ 43196 h 43200"/>
              <a:gd name="T4" fmla="*/ 402 w 22002"/>
              <a:gd name="T5" fmla="*/ 21600 h 43200"/>
            </a:gdLst>
            <a:ahLst/>
            <a:cxnLst>
              <a:cxn ang="0">
                <a:pos x="T0" y="T1"/>
              </a:cxn>
              <a:cxn ang="0">
                <a:pos x="T2" y="T3"/>
              </a:cxn>
              <a:cxn ang="0">
                <a:pos x="T4" y="T5"/>
              </a:cxn>
            </a:cxnLst>
            <a:rect l="0" t="0" r="r" b="b"/>
            <a:pathLst>
              <a:path w="22002" h="43200" fill="none" extrusionOk="0">
                <a:moveTo>
                  <a:pt x="401" y="0"/>
                </a:moveTo>
                <a:cubicBezTo>
                  <a:pt x="12331" y="0"/>
                  <a:pt x="22002" y="9670"/>
                  <a:pt x="22002" y="21600"/>
                </a:cubicBezTo>
                <a:cubicBezTo>
                  <a:pt x="22002" y="33529"/>
                  <a:pt x="12331" y="43200"/>
                  <a:pt x="402" y="43200"/>
                </a:cubicBezTo>
                <a:cubicBezTo>
                  <a:pt x="267" y="43200"/>
                  <a:pt x="133" y="43198"/>
                  <a:pt x="-1" y="43196"/>
                </a:cubicBezTo>
              </a:path>
              <a:path w="22002" h="43200" stroke="0" extrusionOk="0">
                <a:moveTo>
                  <a:pt x="401" y="0"/>
                </a:moveTo>
                <a:cubicBezTo>
                  <a:pt x="12331" y="0"/>
                  <a:pt x="22002" y="9670"/>
                  <a:pt x="22002" y="21600"/>
                </a:cubicBezTo>
                <a:cubicBezTo>
                  <a:pt x="22002" y="33529"/>
                  <a:pt x="12331" y="43200"/>
                  <a:pt x="402" y="43200"/>
                </a:cubicBezTo>
                <a:cubicBezTo>
                  <a:pt x="267" y="43200"/>
                  <a:pt x="133" y="43198"/>
                  <a:pt x="-1" y="43196"/>
                </a:cubicBezTo>
                <a:lnTo>
                  <a:pt x="402" y="21600"/>
                </a:lnTo>
                <a:close/>
              </a:path>
            </a:pathLst>
          </a:custGeom>
          <a:noFill/>
          <a:ln w="57150">
            <a:solidFill>
              <a:schemeClr val="accent2"/>
            </a:solidFill>
            <a:round/>
            <a:headEnd/>
            <a:tailEnd/>
          </a:ln>
          <a:effectLst/>
        </p:spPr>
        <p:txBody>
          <a:bodyPr wrap="none" anchor="ctr"/>
          <a:lstStyle/>
          <a:p>
            <a:endParaRPr lang="en-US"/>
          </a:p>
        </p:txBody>
      </p:sp>
      <p:sp>
        <p:nvSpPr>
          <p:cNvPr id="69" name="Arc 8"/>
          <p:cNvSpPr>
            <a:spLocks/>
          </p:cNvSpPr>
          <p:nvPr/>
        </p:nvSpPr>
        <p:spPr bwMode="auto">
          <a:xfrm rot="16265782" flipH="1">
            <a:off x="2944019" y="1018382"/>
            <a:ext cx="1289050" cy="5376862"/>
          </a:xfrm>
          <a:custGeom>
            <a:avLst/>
            <a:gdLst>
              <a:gd name="G0" fmla="+- 402 0 0"/>
              <a:gd name="G1" fmla="+- 21600 0 0"/>
              <a:gd name="G2" fmla="+- 21600 0 0"/>
              <a:gd name="T0" fmla="*/ 402 w 22002"/>
              <a:gd name="T1" fmla="*/ 0 h 43200"/>
              <a:gd name="T2" fmla="*/ 0 w 22002"/>
              <a:gd name="T3" fmla="*/ 43196 h 43200"/>
              <a:gd name="T4" fmla="*/ 402 w 22002"/>
              <a:gd name="T5" fmla="*/ 21600 h 43200"/>
            </a:gdLst>
            <a:ahLst/>
            <a:cxnLst>
              <a:cxn ang="0">
                <a:pos x="T0" y="T1"/>
              </a:cxn>
              <a:cxn ang="0">
                <a:pos x="T2" y="T3"/>
              </a:cxn>
              <a:cxn ang="0">
                <a:pos x="T4" y="T5"/>
              </a:cxn>
            </a:cxnLst>
            <a:rect l="0" t="0" r="r" b="b"/>
            <a:pathLst>
              <a:path w="22002" h="43200" fill="none" extrusionOk="0">
                <a:moveTo>
                  <a:pt x="401" y="0"/>
                </a:moveTo>
                <a:cubicBezTo>
                  <a:pt x="12331" y="0"/>
                  <a:pt x="22002" y="9670"/>
                  <a:pt x="22002" y="21600"/>
                </a:cubicBezTo>
                <a:cubicBezTo>
                  <a:pt x="22002" y="33529"/>
                  <a:pt x="12331" y="43200"/>
                  <a:pt x="402" y="43200"/>
                </a:cubicBezTo>
                <a:cubicBezTo>
                  <a:pt x="267" y="43200"/>
                  <a:pt x="133" y="43198"/>
                  <a:pt x="-1" y="43196"/>
                </a:cubicBezTo>
              </a:path>
              <a:path w="22002" h="43200" stroke="0" extrusionOk="0">
                <a:moveTo>
                  <a:pt x="401" y="0"/>
                </a:moveTo>
                <a:cubicBezTo>
                  <a:pt x="12331" y="0"/>
                  <a:pt x="22002" y="9670"/>
                  <a:pt x="22002" y="21600"/>
                </a:cubicBezTo>
                <a:cubicBezTo>
                  <a:pt x="22002" y="33529"/>
                  <a:pt x="12331" y="43200"/>
                  <a:pt x="402" y="43200"/>
                </a:cubicBezTo>
                <a:cubicBezTo>
                  <a:pt x="267" y="43200"/>
                  <a:pt x="133" y="43198"/>
                  <a:pt x="-1" y="43196"/>
                </a:cubicBezTo>
                <a:lnTo>
                  <a:pt x="402" y="21600"/>
                </a:lnTo>
                <a:close/>
              </a:path>
            </a:pathLst>
          </a:custGeom>
          <a:noFill/>
          <a:ln w="57150">
            <a:solidFill>
              <a:srgbClr val="CC0099"/>
            </a:solidFill>
            <a:round/>
            <a:headEnd/>
            <a:tailEnd/>
          </a:ln>
          <a:effectLst/>
        </p:spPr>
        <p:txBody>
          <a:bodyPr wrap="none" anchor="ctr"/>
          <a:lstStyle/>
          <a:p>
            <a:endParaRPr lang="en-US"/>
          </a:p>
        </p:txBody>
      </p:sp>
      <p:sp>
        <p:nvSpPr>
          <p:cNvPr id="70" name="Line 9"/>
          <p:cNvSpPr>
            <a:spLocks noChangeShapeType="1"/>
          </p:cNvSpPr>
          <p:nvPr/>
        </p:nvSpPr>
        <p:spPr bwMode="auto">
          <a:xfrm flipV="1">
            <a:off x="3543300" y="111125"/>
            <a:ext cx="0" cy="2967038"/>
          </a:xfrm>
          <a:prstGeom prst="line">
            <a:avLst/>
          </a:prstGeom>
          <a:noFill/>
          <a:ln w="57150">
            <a:solidFill>
              <a:srgbClr val="FF0000"/>
            </a:solidFill>
            <a:round/>
            <a:headEnd/>
            <a:tailEnd type="triangle" w="med" len="med"/>
          </a:ln>
          <a:effectLst/>
        </p:spPr>
        <p:txBody>
          <a:bodyPr wrap="none" anchor="ctr"/>
          <a:lstStyle/>
          <a:p>
            <a:endParaRPr lang="en-US"/>
          </a:p>
        </p:txBody>
      </p:sp>
      <p:sp>
        <p:nvSpPr>
          <p:cNvPr id="71" name="Line 10"/>
          <p:cNvSpPr>
            <a:spLocks noChangeShapeType="1"/>
          </p:cNvSpPr>
          <p:nvPr/>
        </p:nvSpPr>
        <p:spPr bwMode="auto">
          <a:xfrm flipH="1">
            <a:off x="2036763" y="3067050"/>
            <a:ext cx="1517650" cy="1581150"/>
          </a:xfrm>
          <a:prstGeom prst="line">
            <a:avLst/>
          </a:prstGeom>
          <a:noFill/>
          <a:ln w="57150">
            <a:solidFill>
              <a:srgbClr val="FF0000"/>
            </a:solidFill>
            <a:round/>
            <a:headEnd/>
            <a:tailEnd type="triangle" w="med" len="med"/>
          </a:ln>
          <a:effectLst/>
        </p:spPr>
        <p:txBody>
          <a:bodyPr wrap="none" anchor="ctr"/>
          <a:lstStyle/>
          <a:p>
            <a:endParaRPr lang="en-US"/>
          </a:p>
        </p:txBody>
      </p:sp>
      <p:sp>
        <p:nvSpPr>
          <p:cNvPr id="73" name="Text Box 12"/>
          <p:cNvSpPr txBox="1">
            <a:spLocks noChangeArrowheads="1"/>
          </p:cNvSpPr>
          <p:nvPr/>
        </p:nvSpPr>
        <p:spPr bwMode="auto">
          <a:xfrm>
            <a:off x="3706813" y="111125"/>
            <a:ext cx="387350" cy="457200"/>
          </a:xfrm>
          <a:prstGeom prst="rect">
            <a:avLst/>
          </a:prstGeom>
          <a:solidFill>
            <a:schemeClr val="bg1"/>
          </a:solidFill>
          <a:ln w="9525">
            <a:noFill/>
            <a:miter lim="800000"/>
            <a:headEnd/>
            <a:tailEnd/>
          </a:ln>
          <a:effectLst/>
        </p:spPr>
        <p:txBody>
          <a:bodyPr wrap="none">
            <a:spAutoFit/>
          </a:bodyPr>
          <a:lstStyle/>
          <a:p>
            <a:pPr algn="l"/>
            <a:r>
              <a:rPr lang="en-US" sz="2400" dirty="0">
                <a:latin typeface="Times New Roman" pitchFamily="18" charset="0"/>
              </a:rPr>
              <a:t>Z</a:t>
            </a:r>
          </a:p>
        </p:txBody>
      </p:sp>
      <p:sp>
        <p:nvSpPr>
          <p:cNvPr id="74" name="Text Box 13"/>
          <p:cNvSpPr txBox="1">
            <a:spLocks noChangeArrowheads="1"/>
          </p:cNvSpPr>
          <p:nvPr/>
        </p:nvSpPr>
        <p:spPr bwMode="auto">
          <a:xfrm>
            <a:off x="6019800" y="4191000"/>
            <a:ext cx="404813" cy="457200"/>
          </a:xfrm>
          <a:prstGeom prst="rect">
            <a:avLst/>
          </a:prstGeom>
          <a:noFill/>
          <a:ln w="9525">
            <a:noFill/>
            <a:miter lim="800000"/>
            <a:headEnd/>
            <a:tailEnd/>
          </a:ln>
          <a:effectLst/>
        </p:spPr>
        <p:txBody>
          <a:bodyPr wrap="none">
            <a:spAutoFit/>
          </a:bodyPr>
          <a:lstStyle/>
          <a:p>
            <a:pPr algn="l"/>
            <a:r>
              <a:rPr lang="en-US" sz="2400" dirty="0">
                <a:latin typeface="Times New Roman" pitchFamily="18" charset="0"/>
              </a:rPr>
              <a:t>Y</a:t>
            </a:r>
          </a:p>
        </p:txBody>
      </p:sp>
      <p:sp>
        <p:nvSpPr>
          <p:cNvPr id="75" name="Text Box 14"/>
          <p:cNvSpPr txBox="1">
            <a:spLocks noChangeArrowheads="1"/>
          </p:cNvSpPr>
          <p:nvPr/>
        </p:nvSpPr>
        <p:spPr bwMode="auto">
          <a:xfrm>
            <a:off x="1739900" y="4124325"/>
            <a:ext cx="404813" cy="457200"/>
          </a:xfrm>
          <a:prstGeom prst="rect">
            <a:avLst/>
          </a:prstGeom>
          <a:noFill/>
          <a:ln w="9525">
            <a:noFill/>
            <a:miter lim="800000"/>
            <a:headEnd/>
            <a:tailEnd/>
          </a:ln>
          <a:effectLst/>
        </p:spPr>
        <p:txBody>
          <a:bodyPr wrap="none">
            <a:spAutoFit/>
          </a:bodyPr>
          <a:lstStyle/>
          <a:p>
            <a:pPr algn="l"/>
            <a:r>
              <a:rPr lang="en-US" sz="2400">
                <a:latin typeface="Times New Roman" pitchFamily="18" charset="0"/>
              </a:rPr>
              <a:t>X</a:t>
            </a:r>
          </a:p>
        </p:txBody>
      </p:sp>
      <p:sp>
        <p:nvSpPr>
          <p:cNvPr id="76" name="Arc 15"/>
          <p:cNvSpPr>
            <a:spLocks/>
          </p:cNvSpPr>
          <p:nvPr/>
        </p:nvSpPr>
        <p:spPr bwMode="auto">
          <a:xfrm>
            <a:off x="3627438" y="646113"/>
            <a:ext cx="2017712" cy="5340350"/>
          </a:xfrm>
          <a:custGeom>
            <a:avLst/>
            <a:gdLst>
              <a:gd name="G0" fmla="+- 402 0 0"/>
              <a:gd name="G1" fmla="+- 21600 0 0"/>
              <a:gd name="G2" fmla="+- 21600 0 0"/>
              <a:gd name="T0" fmla="*/ 402 w 22002"/>
              <a:gd name="T1" fmla="*/ 0 h 43200"/>
              <a:gd name="T2" fmla="*/ 0 w 22002"/>
              <a:gd name="T3" fmla="*/ 43196 h 43200"/>
              <a:gd name="T4" fmla="*/ 402 w 22002"/>
              <a:gd name="T5" fmla="*/ 21600 h 43200"/>
            </a:gdLst>
            <a:ahLst/>
            <a:cxnLst>
              <a:cxn ang="0">
                <a:pos x="T0" y="T1"/>
              </a:cxn>
              <a:cxn ang="0">
                <a:pos x="T2" y="T3"/>
              </a:cxn>
              <a:cxn ang="0">
                <a:pos x="T4" y="T5"/>
              </a:cxn>
            </a:cxnLst>
            <a:rect l="0" t="0" r="r" b="b"/>
            <a:pathLst>
              <a:path w="22002" h="43200" fill="none" extrusionOk="0">
                <a:moveTo>
                  <a:pt x="401" y="0"/>
                </a:moveTo>
                <a:cubicBezTo>
                  <a:pt x="12331" y="0"/>
                  <a:pt x="22002" y="9670"/>
                  <a:pt x="22002" y="21600"/>
                </a:cubicBezTo>
                <a:cubicBezTo>
                  <a:pt x="22002" y="33529"/>
                  <a:pt x="12331" y="43200"/>
                  <a:pt x="402" y="43200"/>
                </a:cubicBezTo>
                <a:cubicBezTo>
                  <a:pt x="267" y="43200"/>
                  <a:pt x="133" y="43198"/>
                  <a:pt x="-1" y="43196"/>
                </a:cubicBezTo>
              </a:path>
              <a:path w="22002" h="43200" stroke="0" extrusionOk="0">
                <a:moveTo>
                  <a:pt x="401" y="0"/>
                </a:moveTo>
                <a:cubicBezTo>
                  <a:pt x="12331" y="0"/>
                  <a:pt x="22002" y="9670"/>
                  <a:pt x="22002" y="21600"/>
                </a:cubicBezTo>
                <a:cubicBezTo>
                  <a:pt x="22002" y="33529"/>
                  <a:pt x="12331" y="43200"/>
                  <a:pt x="402" y="43200"/>
                </a:cubicBezTo>
                <a:cubicBezTo>
                  <a:pt x="267" y="43200"/>
                  <a:pt x="133" y="43198"/>
                  <a:pt x="-1" y="43196"/>
                </a:cubicBezTo>
                <a:lnTo>
                  <a:pt x="402" y="21600"/>
                </a:lnTo>
                <a:close/>
              </a:path>
            </a:pathLst>
          </a:custGeom>
          <a:noFill/>
          <a:ln w="38100">
            <a:solidFill>
              <a:srgbClr val="008000"/>
            </a:solidFill>
            <a:round/>
            <a:headEnd/>
            <a:tailEnd/>
          </a:ln>
          <a:effectLst/>
        </p:spPr>
        <p:txBody>
          <a:bodyPr wrap="none" anchor="ctr"/>
          <a:lstStyle/>
          <a:p>
            <a:endParaRPr lang="en-US"/>
          </a:p>
        </p:txBody>
      </p:sp>
      <p:sp>
        <p:nvSpPr>
          <p:cNvPr id="77" name="Line 16"/>
          <p:cNvSpPr>
            <a:spLocks noChangeShapeType="1"/>
          </p:cNvSpPr>
          <p:nvPr/>
        </p:nvSpPr>
        <p:spPr bwMode="auto">
          <a:xfrm flipV="1">
            <a:off x="3556000" y="1695450"/>
            <a:ext cx="1276350" cy="1357313"/>
          </a:xfrm>
          <a:prstGeom prst="line">
            <a:avLst/>
          </a:prstGeom>
          <a:noFill/>
          <a:ln w="9525">
            <a:solidFill>
              <a:srgbClr val="FF0000"/>
            </a:solidFill>
            <a:prstDash val="dash"/>
            <a:round/>
            <a:headEnd/>
            <a:tailEnd type="triangle" w="med" len="med"/>
          </a:ln>
          <a:effectLst/>
        </p:spPr>
        <p:txBody>
          <a:bodyPr wrap="none" anchor="ctr"/>
          <a:lstStyle/>
          <a:p>
            <a:endParaRPr lang="en-US"/>
          </a:p>
        </p:txBody>
      </p:sp>
      <p:sp>
        <p:nvSpPr>
          <p:cNvPr id="78" name="Line 17"/>
          <p:cNvSpPr>
            <a:spLocks noChangeShapeType="1"/>
          </p:cNvSpPr>
          <p:nvPr/>
        </p:nvSpPr>
        <p:spPr bwMode="auto">
          <a:xfrm>
            <a:off x="3556000" y="3052763"/>
            <a:ext cx="0" cy="3181350"/>
          </a:xfrm>
          <a:prstGeom prst="line">
            <a:avLst/>
          </a:prstGeom>
          <a:noFill/>
          <a:ln w="9525">
            <a:solidFill>
              <a:srgbClr val="FF0000"/>
            </a:solidFill>
            <a:prstDash val="dash"/>
            <a:round/>
            <a:headEnd/>
            <a:tailEnd type="triangle" w="med" len="med"/>
          </a:ln>
          <a:effectLst/>
        </p:spPr>
        <p:txBody>
          <a:bodyPr wrap="none" anchor="ctr"/>
          <a:lstStyle/>
          <a:p>
            <a:endParaRPr lang="en-US"/>
          </a:p>
        </p:txBody>
      </p:sp>
      <p:sp>
        <p:nvSpPr>
          <p:cNvPr id="79" name="Line 18"/>
          <p:cNvSpPr>
            <a:spLocks noChangeShapeType="1"/>
          </p:cNvSpPr>
          <p:nvPr/>
        </p:nvSpPr>
        <p:spPr bwMode="auto">
          <a:xfrm flipH="1" flipV="1">
            <a:off x="1549400" y="2095500"/>
            <a:ext cx="2006600" cy="957263"/>
          </a:xfrm>
          <a:prstGeom prst="line">
            <a:avLst/>
          </a:prstGeom>
          <a:noFill/>
          <a:ln w="9525">
            <a:solidFill>
              <a:srgbClr val="FF0000"/>
            </a:solidFill>
            <a:prstDash val="dash"/>
            <a:round/>
            <a:headEnd/>
            <a:tailEnd type="triangle" w="med" len="med"/>
          </a:ln>
          <a:effectLst/>
        </p:spPr>
        <p:txBody>
          <a:bodyPr wrap="none" anchor="ctr"/>
          <a:lstStyle/>
          <a:p>
            <a:endParaRPr lang="en-US"/>
          </a:p>
        </p:txBody>
      </p:sp>
      <p:sp>
        <p:nvSpPr>
          <p:cNvPr id="80" name="Arc 19"/>
          <p:cNvSpPr>
            <a:spLocks/>
          </p:cNvSpPr>
          <p:nvPr/>
        </p:nvSpPr>
        <p:spPr bwMode="auto">
          <a:xfrm rot="16265782" flipV="1">
            <a:off x="2965450" y="-158750"/>
            <a:ext cx="1287463" cy="5376863"/>
          </a:xfrm>
          <a:custGeom>
            <a:avLst/>
            <a:gdLst>
              <a:gd name="G0" fmla="+- 402 0 0"/>
              <a:gd name="G1" fmla="+- 21600 0 0"/>
              <a:gd name="G2" fmla="+- 21600 0 0"/>
              <a:gd name="T0" fmla="*/ 402 w 22002"/>
              <a:gd name="T1" fmla="*/ 0 h 43200"/>
              <a:gd name="T2" fmla="*/ 0 w 22002"/>
              <a:gd name="T3" fmla="*/ 43196 h 43200"/>
              <a:gd name="T4" fmla="*/ 402 w 22002"/>
              <a:gd name="T5" fmla="*/ 21600 h 43200"/>
            </a:gdLst>
            <a:ahLst/>
            <a:cxnLst>
              <a:cxn ang="0">
                <a:pos x="T0" y="T1"/>
              </a:cxn>
              <a:cxn ang="0">
                <a:pos x="T2" y="T3"/>
              </a:cxn>
              <a:cxn ang="0">
                <a:pos x="T4" y="T5"/>
              </a:cxn>
            </a:cxnLst>
            <a:rect l="0" t="0" r="r" b="b"/>
            <a:pathLst>
              <a:path w="22002" h="43200" fill="none" extrusionOk="0">
                <a:moveTo>
                  <a:pt x="401" y="0"/>
                </a:moveTo>
                <a:cubicBezTo>
                  <a:pt x="12331" y="0"/>
                  <a:pt x="22002" y="9670"/>
                  <a:pt x="22002" y="21600"/>
                </a:cubicBezTo>
                <a:cubicBezTo>
                  <a:pt x="22002" y="33529"/>
                  <a:pt x="12331" y="43200"/>
                  <a:pt x="402" y="43200"/>
                </a:cubicBezTo>
                <a:cubicBezTo>
                  <a:pt x="267" y="43200"/>
                  <a:pt x="133" y="43198"/>
                  <a:pt x="-1" y="43196"/>
                </a:cubicBezTo>
              </a:path>
              <a:path w="22002" h="43200" stroke="0" extrusionOk="0">
                <a:moveTo>
                  <a:pt x="401" y="0"/>
                </a:moveTo>
                <a:cubicBezTo>
                  <a:pt x="12331" y="0"/>
                  <a:pt x="22002" y="9670"/>
                  <a:pt x="22002" y="21600"/>
                </a:cubicBezTo>
                <a:cubicBezTo>
                  <a:pt x="22002" y="33529"/>
                  <a:pt x="12331" y="43200"/>
                  <a:pt x="402" y="43200"/>
                </a:cubicBezTo>
                <a:cubicBezTo>
                  <a:pt x="267" y="43200"/>
                  <a:pt x="133" y="43198"/>
                  <a:pt x="-1" y="43196"/>
                </a:cubicBezTo>
                <a:lnTo>
                  <a:pt x="402" y="21600"/>
                </a:lnTo>
                <a:close/>
              </a:path>
            </a:pathLst>
          </a:custGeom>
          <a:noFill/>
          <a:ln w="19050">
            <a:solidFill>
              <a:srgbClr val="CC0099"/>
            </a:solidFill>
            <a:prstDash val="dash"/>
            <a:round/>
            <a:headEnd/>
            <a:tailEnd/>
          </a:ln>
          <a:effectLst/>
        </p:spPr>
        <p:txBody>
          <a:bodyPr wrap="none" anchor="ctr"/>
          <a:lstStyle/>
          <a:p>
            <a:endParaRPr lang="en-US"/>
          </a:p>
        </p:txBody>
      </p:sp>
      <p:sp>
        <p:nvSpPr>
          <p:cNvPr id="81" name="Arc 20"/>
          <p:cNvSpPr>
            <a:spLocks/>
          </p:cNvSpPr>
          <p:nvPr/>
        </p:nvSpPr>
        <p:spPr bwMode="auto">
          <a:xfrm>
            <a:off x="3484563" y="646113"/>
            <a:ext cx="1260475" cy="5340350"/>
          </a:xfrm>
          <a:custGeom>
            <a:avLst/>
            <a:gdLst>
              <a:gd name="G0" fmla="+- 402 0 0"/>
              <a:gd name="G1" fmla="+- 21600 0 0"/>
              <a:gd name="G2" fmla="+- 21600 0 0"/>
              <a:gd name="T0" fmla="*/ 402 w 22002"/>
              <a:gd name="T1" fmla="*/ 0 h 43200"/>
              <a:gd name="T2" fmla="*/ 0 w 22002"/>
              <a:gd name="T3" fmla="*/ 43196 h 43200"/>
              <a:gd name="T4" fmla="*/ 402 w 22002"/>
              <a:gd name="T5" fmla="*/ 21600 h 43200"/>
            </a:gdLst>
            <a:ahLst/>
            <a:cxnLst>
              <a:cxn ang="0">
                <a:pos x="T0" y="T1"/>
              </a:cxn>
              <a:cxn ang="0">
                <a:pos x="T2" y="T3"/>
              </a:cxn>
              <a:cxn ang="0">
                <a:pos x="T4" y="T5"/>
              </a:cxn>
            </a:cxnLst>
            <a:rect l="0" t="0" r="r" b="b"/>
            <a:pathLst>
              <a:path w="22002" h="43200" fill="none" extrusionOk="0">
                <a:moveTo>
                  <a:pt x="401" y="0"/>
                </a:moveTo>
                <a:cubicBezTo>
                  <a:pt x="12331" y="0"/>
                  <a:pt x="22002" y="9670"/>
                  <a:pt x="22002" y="21600"/>
                </a:cubicBezTo>
                <a:cubicBezTo>
                  <a:pt x="22002" y="33529"/>
                  <a:pt x="12331" y="43200"/>
                  <a:pt x="402" y="43200"/>
                </a:cubicBezTo>
                <a:cubicBezTo>
                  <a:pt x="267" y="43200"/>
                  <a:pt x="133" y="43198"/>
                  <a:pt x="-1" y="43196"/>
                </a:cubicBezTo>
              </a:path>
              <a:path w="22002" h="43200" stroke="0" extrusionOk="0">
                <a:moveTo>
                  <a:pt x="401" y="0"/>
                </a:moveTo>
                <a:cubicBezTo>
                  <a:pt x="12331" y="0"/>
                  <a:pt x="22002" y="9670"/>
                  <a:pt x="22002" y="21600"/>
                </a:cubicBezTo>
                <a:cubicBezTo>
                  <a:pt x="22002" y="33529"/>
                  <a:pt x="12331" y="43200"/>
                  <a:pt x="402" y="43200"/>
                </a:cubicBezTo>
                <a:cubicBezTo>
                  <a:pt x="267" y="43200"/>
                  <a:pt x="133" y="43198"/>
                  <a:pt x="-1" y="43196"/>
                </a:cubicBezTo>
                <a:lnTo>
                  <a:pt x="402" y="21600"/>
                </a:lnTo>
                <a:close/>
              </a:path>
            </a:pathLst>
          </a:custGeom>
          <a:noFill/>
          <a:ln w="19050">
            <a:solidFill>
              <a:schemeClr val="accent2"/>
            </a:solidFill>
            <a:prstDash val="dash"/>
            <a:round/>
            <a:headEnd/>
            <a:tailEnd/>
          </a:ln>
          <a:effectLst/>
        </p:spPr>
        <p:txBody>
          <a:bodyPr wrap="none" anchor="ctr"/>
          <a:lstStyle/>
          <a:p>
            <a:endParaRPr lang="en-US"/>
          </a:p>
        </p:txBody>
      </p:sp>
      <p:sp>
        <p:nvSpPr>
          <p:cNvPr id="82" name="Arc 21"/>
          <p:cNvSpPr>
            <a:spLocks/>
          </p:cNvSpPr>
          <p:nvPr/>
        </p:nvSpPr>
        <p:spPr bwMode="auto">
          <a:xfrm flipH="1">
            <a:off x="1601788" y="627063"/>
            <a:ext cx="2017712" cy="5340350"/>
          </a:xfrm>
          <a:custGeom>
            <a:avLst/>
            <a:gdLst>
              <a:gd name="G0" fmla="+- 402 0 0"/>
              <a:gd name="G1" fmla="+- 21600 0 0"/>
              <a:gd name="G2" fmla="+- 21600 0 0"/>
              <a:gd name="T0" fmla="*/ 402 w 22002"/>
              <a:gd name="T1" fmla="*/ 0 h 43200"/>
              <a:gd name="T2" fmla="*/ 0 w 22002"/>
              <a:gd name="T3" fmla="*/ 43196 h 43200"/>
              <a:gd name="T4" fmla="*/ 402 w 22002"/>
              <a:gd name="T5" fmla="*/ 21600 h 43200"/>
            </a:gdLst>
            <a:ahLst/>
            <a:cxnLst>
              <a:cxn ang="0">
                <a:pos x="T0" y="T1"/>
              </a:cxn>
              <a:cxn ang="0">
                <a:pos x="T2" y="T3"/>
              </a:cxn>
              <a:cxn ang="0">
                <a:pos x="T4" y="T5"/>
              </a:cxn>
            </a:cxnLst>
            <a:rect l="0" t="0" r="r" b="b"/>
            <a:pathLst>
              <a:path w="22002" h="43200" fill="none" extrusionOk="0">
                <a:moveTo>
                  <a:pt x="401" y="0"/>
                </a:moveTo>
                <a:cubicBezTo>
                  <a:pt x="12331" y="0"/>
                  <a:pt x="22002" y="9670"/>
                  <a:pt x="22002" y="21600"/>
                </a:cubicBezTo>
                <a:cubicBezTo>
                  <a:pt x="22002" y="33529"/>
                  <a:pt x="12331" y="43200"/>
                  <a:pt x="402" y="43200"/>
                </a:cubicBezTo>
                <a:cubicBezTo>
                  <a:pt x="267" y="43200"/>
                  <a:pt x="133" y="43198"/>
                  <a:pt x="-1" y="43196"/>
                </a:cubicBezTo>
              </a:path>
              <a:path w="22002" h="43200" stroke="0" extrusionOk="0">
                <a:moveTo>
                  <a:pt x="401" y="0"/>
                </a:moveTo>
                <a:cubicBezTo>
                  <a:pt x="12331" y="0"/>
                  <a:pt x="22002" y="9670"/>
                  <a:pt x="22002" y="21600"/>
                </a:cubicBezTo>
                <a:cubicBezTo>
                  <a:pt x="22002" y="33529"/>
                  <a:pt x="12331" y="43200"/>
                  <a:pt x="402" y="43200"/>
                </a:cubicBezTo>
                <a:cubicBezTo>
                  <a:pt x="267" y="43200"/>
                  <a:pt x="133" y="43198"/>
                  <a:pt x="-1" y="43196"/>
                </a:cubicBezTo>
                <a:lnTo>
                  <a:pt x="402" y="21600"/>
                </a:lnTo>
                <a:close/>
              </a:path>
            </a:pathLst>
          </a:custGeom>
          <a:noFill/>
          <a:ln w="19050">
            <a:solidFill>
              <a:srgbClr val="008000"/>
            </a:solidFill>
            <a:prstDash val="dash"/>
            <a:round/>
            <a:headEnd/>
            <a:tailEnd/>
          </a:ln>
          <a:effectLst/>
        </p:spPr>
        <p:txBody>
          <a:bodyPr wrap="none" anchor="ctr"/>
          <a:lstStyle/>
          <a:p>
            <a:endParaRPr lang="en-US"/>
          </a:p>
        </p:txBody>
      </p:sp>
      <p:sp>
        <p:nvSpPr>
          <p:cNvPr id="83" name="Text Box 22"/>
          <p:cNvSpPr txBox="1">
            <a:spLocks noChangeArrowheads="1"/>
          </p:cNvSpPr>
          <p:nvPr/>
        </p:nvSpPr>
        <p:spPr bwMode="auto">
          <a:xfrm>
            <a:off x="3657600" y="5943600"/>
            <a:ext cx="488950" cy="457200"/>
          </a:xfrm>
          <a:prstGeom prst="rect">
            <a:avLst/>
          </a:prstGeom>
          <a:noFill/>
          <a:ln w="9525">
            <a:noFill/>
            <a:miter lim="800000"/>
            <a:headEnd/>
            <a:tailEnd/>
          </a:ln>
          <a:effectLst/>
        </p:spPr>
        <p:txBody>
          <a:bodyPr wrap="none">
            <a:spAutoFit/>
          </a:bodyPr>
          <a:lstStyle/>
          <a:p>
            <a:pPr algn="l"/>
            <a:r>
              <a:rPr lang="en-US" sz="2400" dirty="0">
                <a:latin typeface="Times New Roman" pitchFamily="18" charset="0"/>
              </a:rPr>
              <a:t>-Z</a:t>
            </a:r>
          </a:p>
        </p:txBody>
      </p:sp>
      <p:sp>
        <p:nvSpPr>
          <p:cNvPr id="84" name="Text Box 23"/>
          <p:cNvSpPr txBox="1">
            <a:spLocks noChangeArrowheads="1"/>
          </p:cNvSpPr>
          <p:nvPr/>
        </p:nvSpPr>
        <p:spPr bwMode="auto">
          <a:xfrm>
            <a:off x="4554538" y="1328738"/>
            <a:ext cx="506412" cy="457200"/>
          </a:xfrm>
          <a:prstGeom prst="rect">
            <a:avLst/>
          </a:prstGeom>
          <a:noFill/>
          <a:ln w="9525">
            <a:noFill/>
            <a:miter lim="800000"/>
            <a:headEnd/>
            <a:tailEnd/>
          </a:ln>
          <a:effectLst/>
        </p:spPr>
        <p:txBody>
          <a:bodyPr wrap="none">
            <a:spAutoFit/>
          </a:bodyPr>
          <a:lstStyle/>
          <a:p>
            <a:pPr algn="l"/>
            <a:r>
              <a:rPr lang="en-US" sz="2400">
                <a:latin typeface="Times New Roman" pitchFamily="18" charset="0"/>
              </a:rPr>
              <a:t>-X</a:t>
            </a:r>
          </a:p>
        </p:txBody>
      </p:sp>
      <p:sp>
        <p:nvSpPr>
          <p:cNvPr id="85" name="Text Box 24"/>
          <p:cNvSpPr txBox="1">
            <a:spLocks noChangeArrowheads="1"/>
          </p:cNvSpPr>
          <p:nvPr/>
        </p:nvSpPr>
        <p:spPr bwMode="auto">
          <a:xfrm>
            <a:off x="1414463" y="1674813"/>
            <a:ext cx="506412" cy="457200"/>
          </a:xfrm>
          <a:prstGeom prst="rect">
            <a:avLst/>
          </a:prstGeom>
          <a:noFill/>
          <a:ln w="9525">
            <a:noFill/>
            <a:miter lim="800000"/>
            <a:headEnd/>
            <a:tailEnd/>
          </a:ln>
          <a:effectLst/>
        </p:spPr>
        <p:txBody>
          <a:bodyPr wrap="none">
            <a:spAutoFit/>
          </a:bodyPr>
          <a:lstStyle/>
          <a:p>
            <a:pPr algn="l"/>
            <a:r>
              <a:rPr lang="en-US" sz="2400">
                <a:latin typeface="Times New Roman" pitchFamily="18" charset="0"/>
              </a:rPr>
              <a:t>-Y</a:t>
            </a:r>
          </a:p>
        </p:txBody>
      </p:sp>
      <p:sp>
        <p:nvSpPr>
          <p:cNvPr id="86" name="Text Box 25"/>
          <p:cNvSpPr txBox="1">
            <a:spLocks noChangeArrowheads="1"/>
          </p:cNvSpPr>
          <p:nvPr/>
        </p:nvSpPr>
        <p:spPr bwMode="auto">
          <a:xfrm>
            <a:off x="228600" y="609600"/>
            <a:ext cx="1401763" cy="822325"/>
          </a:xfrm>
          <a:prstGeom prst="rect">
            <a:avLst/>
          </a:prstGeom>
          <a:noFill/>
          <a:ln w="9525">
            <a:noFill/>
            <a:miter lim="800000"/>
            <a:headEnd/>
            <a:tailEnd/>
          </a:ln>
          <a:effectLst/>
        </p:spPr>
        <p:txBody>
          <a:bodyPr wrap="none">
            <a:spAutoFit/>
          </a:bodyPr>
          <a:lstStyle/>
          <a:p>
            <a:r>
              <a:rPr lang="en-US" sz="2400">
                <a:solidFill>
                  <a:schemeClr val="accent2"/>
                </a:solidFill>
                <a:latin typeface="Times New Roman" pitchFamily="18" charset="0"/>
              </a:rPr>
              <a:t>Zero</a:t>
            </a:r>
          </a:p>
          <a:p>
            <a:r>
              <a:rPr lang="en-US" sz="2400">
                <a:solidFill>
                  <a:schemeClr val="accent2"/>
                </a:solidFill>
                <a:latin typeface="Times New Roman" pitchFamily="18" charset="0"/>
              </a:rPr>
              <a:t>Meridian</a:t>
            </a:r>
          </a:p>
        </p:txBody>
      </p:sp>
      <p:sp>
        <p:nvSpPr>
          <p:cNvPr id="87" name="Text Box 26"/>
          <p:cNvSpPr txBox="1">
            <a:spLocks noChangeArrowheads="1"/>
          </p:cNvSpPr>
          <p:nvPr/>
        </p:nvSpPr>
        <p:spPr bwMode="auto">
          <a:xfrm>
            <a:off x="2362200" y="4267200"/>
            <a:ext cx="2971800" cy="400110"/>
          </a:xfrm>
          <a:prstGeom prst="rect">
            <a:avLst/>
          </a:prstGeom>
          <a:noFill/>
          <a:ln w="9525">
            <a:noFill/>
            <a:miter lim="800000"/>
            <a:headEnd/>
            <a:tailEnd/>
          </a:ln>
          <a:effectLst/>
        </p:spPr>
        <p:txBody>
          <a:bodyPr wrap="square">
            <a:spAutoFit/>
          </a:bodyPr>
          <a:lstStyle/>
          <a:p>
            <a:r>
              <a:rPr lang="en-US" sz="2000" dirty="0" smtClean="0">
                <a:solidFill>
                  <a:srgbClr val="CC0099"/>
                </a:solidFill>
                <a:latin typeface="Times New Roman" pitchFamily="18" charset="0"/>
              </a:rPr>
              <a:t>Mean Equatorial </a:t>
            </a:r>
            <a:r>
              <a:rPr lang="en-US" sz="2000" dirty="0">
                <a:solidFill>
                  <a:srgbClr val="CC0099"/>
                </a:solidFill>
                <a:latin typeface="Times New Roman" pitchFamily="18" charset="0"/>
              </a:rPr>
              <a:t>Plane</a:t>
            </a:r>
          </a:p>
        </p:txBody>
      </p:sp>
      <p:sp>
        <p:nvSpPr>
          <p:cNvPr id="88" name="Line 27"/>
          <p:cNvSpPr>
            <a:spLocks noChangeShapeType="1"/>
          </p:cNvSpPr>
          <p:nvPr/>
        </p:nvSpPr>
        <p:spPr bwMode="auto">
          <a:xfrm>
            <a:off x="1458913" y="949325"/>
            <a:ext cx="1184275" cy="612775"/>
          </a:xfrm>
          <a:prstGeom prst="line">
            <a:avLst/>
          </a:prstGeom>
          <a:noFill/>
          <a:ln w="9525">
            <a:solidFill>
              <a:schemeClr val="tx1"/>
            </a:solidFill>
            <a:round/>
            <a:headEnd/>
            <a:tailEnd type="triangle" w="med" len="med"/>
          </a:ln>
          <a:effectLst/>
        </p:spPr>
        <p:txBody>
          <a:bodyPr wrap="none" anchor="ctr"/>
          <a:lstStyle/>
          <a:p>
            <a:endParaRPr lang="en-US"/>
          </a:p>
        </p:txBody>
      </p:sp>
      <p:grpSp>
        <p:nvGrpSpPr>
          <p:cNvPr id="3" name="Group 29"/>
          <p:cNvGrpSpPr>
            <a:grpSpLocks/>
          </p:cNvGrpSpPr>
          <p:nvPr/>
        </p:nvGrpSpPr>
        <p:grpSpPr bwMode="auto">
          <a:xfrm>
            <a:off x="3416300" y="3171825"/>
            <a:ext cx="382588" cy="146050"/>
            <a:chOff x="2475" y="2091"/>
            <a:chExt cx="267" cy="99"/>
          </a:xfrm>
        </p:grpSpPr>
        <p:sp>
          <p:nvSpPr>
            <p:cNvPr id="90" name="Line 30"/>
            <p:cNvSpPr>
              <a:spLocks noChangeShapeType="1"/>
            </p:cNvSpPr>
            <p:nvPr/>
          </p:nvSpPr>
          <p:spPr bwMode="auto">
            <a:xfrm>
              <a:off x="2475" y="2118"/>
              <a:ext cx="162" cy="72"/>
            </a:xfrm>
            <a:prstGeom prst="line">
              <a:avLst/>
            </a:prstGeom>
            <a:noFill/>
            <a:ln w="28575">
              <a:solidFill>
                <a:srgbClr val="FF0000"/>
              </a:solidFill>
              <a:round/>
              <a:headEnd/>
              <a:tailEnd/>
            </a:ln>
            <a:effectLst/>
          </p:spPr>
          <p:txBody>
            <a:bodyPr wrap="none" anchor="ctr"/>
            <a:lstStyle/>
            <a:p>
              <a:endParaRPr lang="en-US"/>
            </a:p>
          </p:txBody>
        </p:sp>
        <p:sp>
          <p:nvSpPr>
            <p:cNvPr id="91" name="Line 31"/>
            <p:cNvSpPr>
              <a:spLocks noChangeShapeType="1"/>
            </p:cNvSpPr>
            <p:nvPr/>
          </p:nvSpPr>
          <p:spPr bwMode="auto">
            <a:xfrm flipV="1">
              <a:off x="2637" y="2091"/>
              <a:ext cx="105" cy="99"/>
            </a:xfrm>
            <a:prstGeom prst="line">
              <a:avLst/>
            </a:prstGeom>
            <a:noFill/>
            <a:ln w="28575">
              <a:solidFill>
                <a:srgbClr val="FF0000"/>
              </a:solidFill>
              <a:round/>
              <a:headEnd/>
              <a:tailEnd/>
            </a:ln>
            <a:effectLst/>
          </p:spPr>
          <p:txBody>
            <a:bodyPr wrap="none" anchor="ctr"/>
            <a:lstStyle/>
            <a:p>
              <a:endParaRPr lang="en-US"/>
            </a:p>
          </p:txBody>
        </p:sp>
      </p:grpSp>
      <p:sp>
        <p:nvSpPr>
          <p:cNvPr id="94" name="Line 10"/>
          <p:cNvSpPr>
            <a:spLocks noChangeShapeType="1"/>
          </p:cNvSpPr>
          <p:nvPr/>
        </p:nvSpPr>
        <p:spPr bwMode="auto">
          <a:xfrm>
            <a:off x="3505200" y="3048000"/>
            <a:ext cx="2590800" cy="1143000"/>
          </a:xfrm>
          <a:prstGeom prst="line">
            <a:avLst/>
          </a:prstGeom>
          <a:noFill/>
          <a:ln w="57150">
            <a:solidFill>
              <a:srgbClr val="FF0000"/>
            </a:solidFill>
            <a:round/>
            <a:headEnd/>
            <a:tailEnd type="triangle" w="med" len="med"/>
          </a:ln>
          <a:effectLst/>
        </p:spPr>
        <p:txBody>
          <a:bodyPr wrap="none" anchor="ctr"/>
          <a:lstStyle/>
          <a:p>
            <a:endParaRPr lang="en-US"/>
          </a:p>
        </p:txBody>
      </p:sp>
      <p:pic>
        <p:nvPicPr>
          <p:cNvPr id="33" name="Picture 32" descr="GRS80.tif"/>
          <p:cNvPicPr>
            <a:picLocks noChangeAspect="1"/>
          </p:cNvPicPr>
          <p:nvPr/>
        </p:nvPicPr>
        <p:blipFill>
          <a:blip r:embed="rId3" cstate="print"/>
          <a:stretch>
            <a:fillRect/>
          </a:stretch>
        </p:blipFill>
        <p:spPr>
          <a:xfrm>
            <a:off x="0" y="1905000"/>
            <a:ext cx="8504767" cy="2725563"/>
          </a:xfrm>
          <a:prstGeom prst="rect">
            <a:avLst/>
          </a:prstGeom>
        </p:spPr>
      </p:pic>
      <p:pic>
        <p:nvPicPr>
          <p:cNvPr id="283649" name="Picture 1"/>
          <p:cNvPicPr>
            <a:picLocks noChangeAspect="1" noChangeArrowheads="1"/>
          </p:cNvPicPr>
          <p:nvPr/>
        </p:nvPicPr>
        <p:blipFill>
          <a:blip r:embed="rId4" cstate="print"/>
          <a:srcRect/>
          <a:stretch>
            <a:fillRect/>
          </a:stretch>
        </p:blipFill>
        <p:spPr bwMode="auto">
          <a:xfrm>
            <a:off x="6553200" y="4399484"/>
            <a:ext cx="2057400" cy="339204"/>
          </a:xfrm>
          <a:prstGeom prst="rect">
            <a:avLst/>
          </a:prstGeom>
          <a:noFill/>
          <a:ln w="9525">
            <a:noFill/>
            <a:miter lim="800000"/>
            <a:headEnd/>
            <a:tailEnd/>
          </a:ln>
        </p:spPr>
      </p:pic>
      <p:sp>
        <p:nvSpPr>
          <p:cNvPr id="35" name="Rectangle 32"/>
          <p:cNvSpPr>
            <a:spLocks noChangeArrowheads="1"/>
          </p:cNvSpPr>
          <p:nvPr/>
        </p:nvSpPr>
        <p:spPr bwMode="auto">
          <a:xfrm>
            <a:off x="6477000" y="3505200"/>
            <a:ext cx="2667000" cy="2819400"/>
          </a:xfrm>
          <a:prstGeom prst="rect">
            <a:avLst/>
          </a:prstGeom>
          <a:solidFill>
            <a:schemeClr val="bg1"/>
          </a:solidFill>
          <a:ln w="9525">
            <a:noFill/>
            <a:miter lim="800000"/>
            <a:headEnd/>
            <a:tailEnd/>
          </a:ln>
          <a:effectLst/>
        </p:spPr>
        <p:txBody>
          <a:bodyPr anchor="ctr"/>
          <a:lstStyle/>
          <a:p>
            <a:pPr eaLnBrk="1" hangingPunct="1"/>
            <a:r>
              <a:rPr lang="en-US" sz="2400" dirty="0" smtClean="0">
                <a:solidFill>
                  <a:schemeClr val="accent2"/>
                </a:solidFill>
              </a:rPr>
              <a:t>GPS </a:t>
            </a:r>
            <a:r>
              <a:rPr lang="en-US" sz="2400" dirty="0">
                <a:solidFill>
                  <a:schemeClr val="accent2"/>
                </a:solidFill>
              </a:rPr>
              <a:t>POSITIONS ARE ECEF, </a:t>
            </a:r>
            <a:r>
              <a:rPr lang="en-US" sz="2400" dirty="0" smtClean="0">
                <a:solidFill>
                  <a:schemeClr val="accent2"/>
                </a:solidFill>
              </a:rPr>
              <a:t>XYZ </a:t>
            </a:r>
            <a:r>
              <a:rPr lang="en-US" sz="2400" dirty="0" smtClean="0">
                <a:solidFill>
                  <a:srgbClr val="FF0000"/>
                </a:solidFill>
              </a:rPr>
              <a:t>IN THE WGS 84 DATUM (NOT NAD 83)</a:t>
            </a:r>
            <a:endParaRPr lang="en-US" sz="24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80600" y="502957"/>
            <a:ext cx="2695603" cy="1815874"/>
          </a:xfrm>
          <a:prstGeom prst="rect">
            <a:avLst/>
          </a:prstGeom>
          <a:noFill/>
          <a:ln w="19050">
            <a:noFill/>
            <a:miter lim="800000"/>
            <a:headEnd/>
            <a:tailEnd/>
          </a:ln>
        </p:spPr>
        <p:txBody>
          <a:bodyPr wrap="square" lIns="91432" tIns="45716" rIns="91432" bIns="45716" anchor="ctr">
            <a:spAutoFit/>
          </a:bodyPr>
          <a:lstStyle/>
          <a:p>
            <a:r>
              <a:rPr lang="en-US" sz="2800" dirty="0">
                <a:latin typeface="+mn-lt"/>
              </a:rPr>
              <a:t>Earth-Centered-Earth-Fixed Coordinates</a:t>
            </a:r>
          </a:p>
        </p:txBody>
      </p:sp>
      <p:sp>
        <p:nvSpPr>
          <p:cNvPr id="570371" name="Freeform 3"/>
          <p:cNvSpPr>
            <a:spLocks/>
          </p:cNvSpPr>
          <p:nvPr/>
        </p:nvSpPr>
        <p:spPr bwMode="auto">
          <a:xfrm>
            <a:off x="5162550" y="1166813"/>
            <a:ext cx="984250" cy="795337"/>
          </a:xfrm>
          <a:custGeom>
            <a:avLst/>
            <a:gdLst>
              <a:gd name="T0" fmla="*/ 0 w 475"/>
              <a:gd name="T1" fmla="*/ 0 h 378"/>
              <a:gd name="T2" fmla="*/ 177 w 475"/>
              <a:gd name="T3" fmla="*/ 21 h 378"/>
              <a:gd name="T4" fmla="*/ 249 w 475"/>
              <a:gd name="T5" fmla="*/ 33 h 378"/>
              <a:gd name="T6" fmla="*/ 276 w 475"/>
              <a:gd name="T7" fmla="*/ 42 h 378"/>
              <a:gd name="T8" fmla="*/ 294 w 475"/>
              <a:gd name="T9" fmla="*/ 48 h 378"/>
              <a:gd name="T10" fmla="*/ 330 w 475"/>
              <a:gd name="T11" fmla="*/ 69 h 378"/>
              <a:gd name="T12" fmla="*/ 345 w 475"/>
              <a:gd name="T13" fmla="*/ 87 h 378"/>
              <a:gd name="T14" fmla="*/ 357 w 475"/>
              <a:gd name="T15" fmla="*/ 105 h 378"/>
              <a:gd name="T16" fmla="*/ 360 w 475"/>
              <a:gd name="T17" fmla="*/ 114 h 378"/>
              <a:gd name="T18" fmla="*/ 378 w 475"/>
              <a:gd name="T19" fmla="*/ 132 h 378"/>
              <a:gd name="T20" fmla="*/ 405 w 475"/>
              <a:gd name="T21" fmla="*/ 192 h 378"/>
              <a:gd name="T22" fmla="*/ 429 w 475"/>
              <a:gd name="T23" fmla="*/ 237 h 378"/>
              <a:gd name="T24" fmla="*/ 444 w 475"/>
              <a:gd name="T25" fmla="*/ 267 h 378"/>
              <a:gd name="T26" fmla="*/ 456 w 475"/>
              <a:gd name="T27" fmla="*/ 294 h 378"/>
              <a:gd name="T28" fmla="*/ 465 w 475"/>
              <a:gd name="T29" fmla="*/ 351 h 378"/>
              <a:gd name="T30" fmla="*/ 474 w 475"/>
              <a:gd name="T31" fmla="*/ 360 h 3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5"/>
              <a:gd name="T49" fmla="*/ 0 h 378"/>
              <a:gd name="T50" fmla="*/ 475 w 475"/>
              <a:gd name="T51" fmla="*/ 378 h 3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5" h="378">
                <a:moveTo>
                  <a:pt x="0" y="0"/>
                </a:moveTo>
                <a:cubicBezTo>
                  <a:pt x="66" y="9"/>
                  <a:pt x="108" y="16"/>
                  <a:pt x="177" y="21"/>
                </a:cubicBezTo>
                <a:cubicBezTo>
                  <a:pt x="197" y="34"/>
                  <a:pt x="227" y="31"/>
                  <a:pt x="249" y="33"/>
                </a:cubicBezTo>
                <a:cubicBezTo>
                  <a:pt x="290" y="40"/>
                  <a:pt x="251" y="31"/>
                  <a:pt x="276" y="42"/>
                </a:cubicBezTo>
                <a:cubicBezTo>
                  <a:pt x="282" y="45"/>
                  <a:pt x="294" y="48"/>
                  <a:pt x="294" y="48"/>
                </a:cubicBezTo>
                <a:cubicBezTo>
                  <a:pt x="305" y="59"/>
                  <a:pt x="318" y="61"/>
                  <a:pt x="330" y="69"/>
                </a:cubicBezTo>
                <a:cubicBezTo>
                  <a:pt x="346" y="102"/>
                  <a:pt x="325" y="64"/>
                  <a:pt x="345" y="87"/>
                </a:cubicBezTo>
                <a:cubicBezTo>
                  <a:pt x="350" y="92"/>
                  <a:pt x="355" y="98"/>
                  <a:pt x="357" y="105"/>
                </a:cubicBezTo>
                <a:cubicBezTo>
                  <a:pt x="358" y="108"/>
                  <a:pt x="358" y="112"/>
                  <a:pt x="360" y="114"/>
                </a:cubicBezTo>
                <a:cubicBezTo>
                  <a:pt x="376" y="133"/>
                  <a:pt x="369" y="113"/>
                  <a:pt x="378" y="132"/>
                </a:cubicBezTo>
                <a:cubicBezTo>
                  <a:pt x="389" y="154"/>
                  <a:pt x="382" y="177"/>
                  <a:pt x="405" y="192"/>
                </a:cubicBezTo>
                <a:cubicBezTo>
                  <a:pt x="410" y="206"/>
                  <a:pt x="420" y="224"/>
                  <a:pt x="429" y="237"/>
                </a:cubicBezTo>
                <a:cubicBezTo>
                  <a:pt x="436" y="264"/>
                  <a:pt x="428" y="256"/>
                  <a:pt x="444" y="267"/>
                </a:cubicBezTo>
                <a:cubicBezTo>
                  <a:pt x="447" y="277"/>
                  <a:pt x="453" y="284"/>
                  <a:pt x="456" y="294"/>
                </a:cubicBezTo>
                <a:cubicBezTo>
                  <a:pt x="458" y="307"/>
                  <a:pt x="461" y="340"/>
                  <a:pt x="465" y="351"/>
                </a:cubicBezTo>
                <a:cubicBezTo>
                  <a:pt x="475" y="378"/>
                  <a:pt x="474" y="348"/>
                  <a:pt x="474" y="360"/>
                </a:cubicBezTo>
              </a:path>
            </a:pathLst>
          </a:custGeom>
          <a:noFill/>
          <a:ln w="28575" cap="flat" cmpd="sng">
            <a:solidFill>
              <a:srgbClr val="993300"/>
            </a:solidFill>
            <a:prstDash val="solid"/>
            <a:round/>
            <a:headEnd type="none" w="med" len="med"/>
            <a:tailEnd type="none" w="med" len="med"/>
          </a:ln>
        </p:spPr>
        <p:txBody>
          <a:bodyPr wrap="none" anchor="ctr"/>
          <a:lstStyle/>
          <a:p>
            <a:endParaRPr lang="en-US"/>
          </a:p>
        </p:txBody>
      </p:sp>
      <p:sp>
        <p:nvSpPr>
          <p:cNvPr id="570372" name="Line 4"/>
          <p:cNvSpPr>
            <a:spLocks noChangeShapeType="1"/>
          </p:cNvSpPr>
          <p:nvPr/>
        </p:nvSpPr>
        <p:spPr bwMode="auto">
          <a:xfrm flipV="1">
            <a:off x="4005263" y="865188"/>
            <a:ext cx="1587" cy="3221037"/>
          </a:xfrm>
          <a:prstGeom prst="line">
            <a:avLst/>
          </a:prstGeom>
          <a:noFill/>
          <a:ln w="28575">
            <a:solidFill>
              <a:srgbClr val="CC0000"/>
            </a:solidFill>
            <a:round/>
            <a:headEnd/>
            <a:tailEnd type="triangle" w="med" len="med"/>
          </a:ln>
        </p:spPr>
        <p:txBody>
          <a:bodyPr wrap="none" anchor="ctr"/>
          <a:lstStyle/>
          <a:p>
            <a:endParaRPr lang="en-US"/>
          </a:p>
        </p:txBody>
      </p:sp>
      <p:sp>
        <p:nvSpPr>
          <p:cNvPr id="570373" name="Line 5"/>
          <p:cNvSpPr>
            <a:spLocks noChangeShapeType="1"/>
          </p:cNvSpPr>
          <p:nvPr/>
        </p:nvSpPr>
        <p:spPr bwMode="auto">
          <a:xfrm flipH="1">
            <a:off x="1804988" y="4111625"/>
            <a:ext cx="2185987" cy="2012950"/>
          </a:xfrm>
          <a:prstGeom prst="line">
            <a:avLst/>
          </a:prstGeom>
          <a:noFill/>
          <a:ln w="28575">
            <a:solidFill>
              <a:srgbClr val="CC0000"/>
            </a:solidFill>
            <a:round/>
            <a:headEnd/>
            <a:tailEnd type="triangle" w="med" len="med"/>
          </a:ln>
        </p:spPr>
        <p:txBody>
          <a:bodyPr wrap="none" anchor="ctr"/>
          <a:lstStyle/>
          <a:p>
            <a:endParaRPr lang="en-US"/>
          </a:p>
        </p:txBody>
      </p:sp>
      <p:sp>
        <p:nvSpPr>
          <p:cNvPr id="570374" name="Line 6"/>
          <p:cNvSpPr>
            <a:spLocks noChangeShapeType="1"/>
          </p:cNvSpPr>
          <p:nvPr/>
        </p:nvSpPr>
        <p:spPr bwMode="auto">
          <a:xfrm>
            <a:off x="3990975" y="4111625"/>
            <a:ext cx="3779838" cy="1588"/>
          </a:xfrm>
          <a:prstGeom prst="line">
            <a:avLst/>
          </a:prstGeom>
          <a:noFill/>
          <a:ln w="28575">
            <a:solidFill>
              <a:srgbClr val="CC0000"/>
            </a:solidFill>
            <a:round/>
            <a:headEnd/>
            <a:tailEnd type="triangle" w="med" len="med"/>
          </a:ln>
        </p:spPr>
        <p:txBody>
          <a:bodyPr wrap="none" anchor="ctr"/>
          <a:lstStyle/>
          <a:p>
            <a:endParaRPr lang="en-US"/>
          </a:p>
        </p:txBody>
      </p:sp>
      <p:sp>
        <p:nvSpPr>
          <p:cNvPr id="570375" name="Arc 7"/>
          <p:cNvSpPr>
            <a:spLocks/>
          </p:cNvSpPr>
          <p:nvPr/>
        </p:nvSpPr>
        <p:spPr bwMode="auto">
          <a:xfrm flipV="1">
            <a:off x="2251075" y="4111625"/>
            <a:ext cx="4987925" cy="1611313"/>
          </a:xfrm>
          <a:custGeom>
            <a:avLst/>
            <a:gdLst>
              <a:gd name="T0" fmla="*/ 0 w 21600"/>
              <a:gd name="T1" fmla="*/ 0 h 21600"/>
              <a:gd name="T2" fmla="*/ 4987925 w 21600"/>
              <a:gd name="T3" fmla="*/ 1611313 h 21600"/>
              <a:gd name="T4" fmla="*/ 0 w 21600"/>
              <a:gd name="T5" fmla="*/ 161131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B0F0"/>
            </a:solidFill>
            <a:round/>
            <a:headEnd/>
            <a:tailEnd/>
          </a:ln>
        </p:spPr>
        <p:txBody>
          <a:bodyPr wrap="none" anchor="ctr"/>
          <a:lstStyle/>
          <a:p>
            <a:endParaRPr lang="en-US"/>
          </a:p>
        </p:txBody>
      </p:sp>
      <p:sp>
        <p:nvSpPr>
          <p:cNvPr id="570376" name="Arc 8"/>
          <p:cNvSpPr>
            <a:spLocks/>
          </p:cNvSpPr>
          <p:nvPr/>
        </p:nvSpPr>
        <p:spPr bwMode="auto">
          <a:xfrm rot="21537409" flipH="1">
            <a:off x="2235200" y="1308100"/>
            <a:ext cx="1755775" cy="4414838"/>
          </a:xfrm>
          <a:custGeom>
            <a:avLst/>
            <a:gdLst>
              <a:gd name="T0" fmla="*/ 0 w 21600"/>
              <a:gd name="T1" fmla="*/ 0 h 21600"/>
              <a:gd name="T2" fmla="*/ 1755775 w 21600"/>
              <a:gd name="T3" fmla="*/ 4414838 h 21600"/>
              <a:gd name="T4" fmla="*/ 0 w 21600"/>
              <a:gd name="T5" fmla="*/ 441483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B0F0"/>
            </a:solidFill>
            <a:round/>
            <a:headEnd/>
            <a:tailEnd/>
          </a:ln>
        </p:spPr>
        <p:txBody>
          <a:bodyPr wrap="none" anchor="ctr"/>
          <a:lstStyle/>
          <a:p>
            <a:endParaRPr lang="en-US"/>
          </a:p>
        </p:txBody>
      </p:sp>
      <p:sp>
        <p:nvSpPr>
          <p:cNvPr id="570377" name="Oval 9"/>
          <p:cNvSpPr>
            <a:spLocks noChangeArrowheads="1"/>
          </p:cNvSpPr>
          <p:nvPr/>
        </p:nvSpPr>
        <p:spPr bwMode="auto">
          <a:xfrm>
            <a:off x="5721350" y="1239838"/>
            <a:ext cx="115888" cy="98425"/>
          </a:xfrm>
          <a:prstGeom prst="ellipse">
            <a:avLst/>
          </a:prstGeom>
          <a:solidFill>
            <a:schemeClr val="tx1"/>
          </a:solidFill>
          <a:ln w="19050">
            <a:solidFill>
              <a:srgbClr val="CC0000"/>
            </a:solidFill>
            <a:round/>
            <a:headEnd/>
            <a:tailEnd/>
          </a:ln>
        </p:spPr>
        <p:txBody>
          <a:bodyPr wrap="none" anchor="ctr"/>
          <a:lstStyle/>
          <a:p>
            <a:endParaRPr lang="en-US"/>
          </a:p>
        </p:txBody>
      </p:sp>
      <p:sp>
        <p:nvSpPr>
          <p:cNvPr id="570378" name="Text Box 10"/>
          <p:cNvSpPr txBox="1">
            <a:spLocks noChangeArrowheads="1"/>
          </p:cNvSpPr>
          <p:nvPr/>
        </p:nvSpPr>
        <p:spPr bwMode="auto">
          <a:xfrm>
            <a:off x="3135313" y="668338"/>
            <a:ext cx="754062" cy="336550"/>
          </a:xfrm>
          <a:prstGeom prst="rect">
            <a:avLst/>
          </a:prstGeom>
          <a:noFill/>
          <a:ln w="19050">
            <a:noFill/>
            <a:miter lim="800000"/>
            <a:headEnd/>
            <a:tailEnd/>
          </a:ln>
        </p:spPr>
        <p:txBody>
          <a:bodyPr wrap="none" lIns="91432" tIns="45716" rIns="91432" bIns="45716" anchor="ctr">
            <a:spAutoFit/>
          </a:bodyPr>
          <a:lstStyle/>
          <a:p>
            <a:r>
              <a:rPr lang="en-US" sz="1600">
                <a:latin typeface="Times New Roman" pitchFamily="18" charset="0"/>
              </a:rPr>
              <a:t>Z Axis</a:t>
            </a:r>
          </a:p>
        </p:txBody>
      </p:sp>
      <p:sp>
        <p:nvSpPr>
          <p:cNvPr id="570379" name="Text Box 11"/>
          <p:cNvSpPr txBox="1">
            <a:spLocks noChangeArrowheads="1"/>
          </p:cNvSpPr>
          <p:nvPr/>
        </p:nvSpPr>
        <p:spPr bwMode="auto">
          <a:xfrm>
            <a:off x="1098550" y="5619750"/>
            <a:ext cx="765175" cy="336550"/>
          </a:xfrm>
          <a:prstGeom prst="rect">
            <a:avLst/>
          </a:prstGeom>
          <a:noFill/>
          <a:ln w="19050">
            <a:noFill/>
            <a:miter lim="800000"/>
            <a:headEnd/>
            <a:tailEnd/>
          </a:ln>
        </p:spPr>
        <p:txBody>
          <a:bodyPr wrap="none" lIns="91432" tIns="45716" rIns="91432" bIns="45716" anchor="ctr">
            <a:spAutoFit/>
          </a:bodyPr>
          <a:lstStyle/>
          <a:p>
            <a:pPr>
              <a:spcBef>
                <a:spcPct val="50000"/>
              </a:spcBef>
            </a:pPr>
            <a:r>
              <a:rPr lang="en-US" sz="1600">
                <a:latin typeface="Times New Roman" pitchFamily="18" charset="0"/>
              </a:rPr>
              <a:t>X Axis</a:t>
            </a:r>
          </a:p>
        </p:txBody>
      </p:sp>
      <p:sp>
        <p:nvSpPr>
          <p:cNvPr id="570380" name="Text Box 12"/>
          <p:cNvSpPr txBox="1">
            <a:spLocks noChangeArrowheads="1"/>
          </p:cNvSpPr>
          <p:nvPr/>
        </p:nvSpPr>
        <p:spPr bwMode="auto">
          <a:xfrm>
            <a:off x="7669213" y="3721100"/>
            <a:ext cx="765175" cy="336550"/>
          </a:xfrm>
          <a:prstGeom prst="rect">
            <a:avLst/>
          </a:prstGeom>
          <a:noFill/>
          <a:ln w="19050">
            <a:noFill/>
            <a:miter lim="800000"/>
            <a:headEnd/>
            <a:tailEnd/>
          </a:ln>
        </p:spPr>
        <p:txBody>
          <a:bodyPr wrap="none" lIns="91432" tIns="45716" rIns="91432" bIns="45716" anchor="ctr">
            <a:spAutoFit/>
          </a:bodyPr>
          <a:lstStyle/>
          <a:p>
            <a:pPr>
              <a:spcBef>
                <a:spcPct val="50000"/>
              </a:spcBef>
            </a:pPr>
            <a:r>
              <a:rPr lang="en-US" sz="1600">
                <a:latin typeface="Times New Roman" pitchFamily="18" charset="0"/>
              </a:rPr>
              <a:t>Y Axis</a:t>
            </a:r>
          </a:p>
        </p:txBody>
      </p:sp>
      <p:sp>
        <p:nvSpPr>
          <p:cNvPr id="570381" name="Text Box 13"/>
          <p:cNvSpPr txBox="1">
            <a:spLocks noChangeArrowheads="1"/>
          </p:cNvSpPr>
          <p:nvPr/>
        </p:nvSpPr>
        <p:spPr bwMode="auto">
          <a:xfrm>
            <a:off x="6262688" y="990600"/>
            <a:ext cx="849312" cy="336550"/>
          </a:xfrm>
          <a:prstGeom prst="rect">
            <a:avLst/>
          </a:prstGeom>
          <a:noFill/>
          <a:ln w="19050">
            <a:noFill/>
            <a:miter lim="800000"/>
            <a:headEnd/>
            <a:tailEnd/>
          </a:ln>
        </p:spPr>
        <p:txBody>
          <a:bodyPr wrap="none" lIns="91432" tIns="45716" rIns="91432" bIns="45716" anchor="ctr">
            <a:spAutoFit/>
          </a:bodyPr>
          <a:lstStyle/>
          <a:p>
            <a:pPr>
              <a:spcBef>
                <a:spcPct val="50000"/>
              </a:spcBef>
            </a:pPr>
            <a:r>
              <a:rPr lang="en-US" sz="1600">
                <a:latin typeface="Times New Roman" pitchFamily="18" charset="0"/>
              </a:rPr>
              <a:t>(X,Y,Z)</a:t>
            </a:r>
          </a:p>
        </p:txBody>
      </p:sp>
      <p:sp>
        <p:nvSpPr>
          <p:cNvPr id="570382" name="Text Box 14"/>
          <p:cNvSpPr txBox="1">
            <a:spLocks noChangeArrowheads="1"/>
          </p:cNvSpPr>
          <p:nvPr/>
        </p:nvSpPr>
        <p:spPr bwMode="auto">
          <a:xfrm>
            <a:off x="6281738" y="1679575"/>
            <a:ext cx="839787" cy="336550"/>
          </a:xfrm>
          <a:prstGeom prst="rect">
            <a:avLst/>
          </a:prstGeom>
          <a:noFill/>
          <a:ln w="19050">
            <a:noFill/>
            <a:miter lim="800000"/>
            <a:headEnd/>
            <a:tailEnd/>
          </a:ln>
        </p:spPr>
        <p:txBody>
          <a:bodyPr wrap="none" lIns="91432" tIns="45716" rIns="91432" bIns="45716" anchor="ctr">
            <a:spAutoFit/>
          </a:bodyPr>
          <a:lstStyle/>
          <a:p>
            <a:r>
              <a:rPr lang="en-US" sz="1600">
                <a:latin typeface="Times New Roman" pitchFamily="18" charset="0"/>
              </a:rPr>
              <a:t>Earth’s</a:t>
            </a:r>
          </a:p>
        </p:txBody>
      </p:sp>
      <p:sp>
        <p:nvSpPr>
          <p:cNvPr id="570383" name="Text Box 15"/>
          <p:cNvSpPr txBox="1">
            <a:spLocks noChangeArrowheads="1"/>
          </p:cNvSpPr>
          <p:nvPr/>
        </p:nvSpPr>
        <p:spPr bwMode="auto">
          <a:xfrm>
            <a:off x="6194425" y="1914525"/>
            <a:ext cx="1052513" cy="336550"/>
          </a:xfrm>
          <a:prstGeom prst="rect">
            <a:avLst/>
          </a:prstGeom>
          <a:noFill/>
          <a:ln w="19050">
            <a:noFill/>
            <a:miter lim="800000"/>
            <a:headEnd/>
            <a:tailEnd/>
          </a:ln>
        </p:spPr>
        <p:txBody>
          <a:bodyPr lIns="91432" tIns="45716" rIns="91432" bIns="45716" anchor="ctr">
            <a:spAutoFit/>
          </a:bodyPr>
          <a:lstStyle/>
          <a:p>
            <a:r>
              <a:rPr lang="en-US" sz="1600">
                <a:latin typeface="Times New Roman" pitchFamily="18" charset="0"/>
              </a:rPr>
              <a:t>Surface</a:t>
            </a:r>
          </a:p>
        </p:txBody>
      </p:sp>
      <p:sp>
        <p:nvSpPr>
          <p:cNvPr id="570384" name="Text Box 16"/>
          <p:cNvSpPr txBox="1">
            <a:spLocks noChangeArrowheads="1"/>
          </p:cNvSpPr>
          <p:nvPr/>
        </p:nvSpPr>
        <p:spPr bwMode="auto">
          <a:xfrm>
            <a:off x="1290638" y="2381250"/>
            <a:ext cx="601662" cy="336550"/>
          </a:xfrm>
          <a:prstGeom prst="rect">
            <a:avLst/>
          </a:prstGeom>
          <a:noFill/>
          <a:ln w="19050">
            <a:noFill/>
            <a:miter lim="800000"/>
            <a:headEnd/>
            <a:tailEnd/>
          </a:ln>
        </p:spPr>
        <p:txBody>
          <a:bodyPr wrap="none" lIns="91432" tIns="45716" rIns="91432" bIns="45716" anchor="ctr">
            <a:spAutoFit/>
          </a:bodyPr>
          <a:lstStyle/>
          <a:p>
            <a:r>
              <a:rPr lang="en-US" sz="1600">
                <a:latin typeface="Times New Roman" pitchFamily="18" charset="0"/>
              </a:rPr>
              <a:t>Zero</a:t>
            </a:r>
          </a:p>
        </p:txBody>
      </p:sp>
      <p:sp>
        <p:nvSpPr>
          <p:cNvPr id="570385" name="Text Box 17"/>
          <p:cNvSpPr txBox="1">
            <a:spLocks noChangeArrowheads="1"/>
          </p:cNvSpPr>
          <p:nvPr/>
        </p:nvSpPr>
        <p:spPr bwMode="auto">
          <a:xfrm>
            <a:off x="1092200" y="2614613"/>
            <a:ext cx="998538" cy="336550"/>
          </a:xfrm>
          <a:prstGeom prst="rect">
            <a:avLst/>
          </a:prstGeom>
          <a:noFill/>
          <a:ln w="19050">
            <a:noFill/>
            <a:miter lim="800000"/>
            <a:headEnd/>
            <a:tailEnd/>
          </a:ln>
        </p:spPr>
        <p:txBody>
          <a:bodyPr wrap="none" lIns="91432" tIns="45716" rIns="91432" bIns="45716" anchor="ctr">
            <a:spAutoFit/>
          </a:bodyPr>
          <a:lstStyle/>
          <a:p>
            <a:r>
              <a:rPr lang="en-US" sz="1600">
                <a:latin typeface="Times New Roman" pitchFamily="18" charset="0"/>
              </a:rPr>
              <a:t>Meridian</a:t>
            </a:r>
          </a:p>
        </p:txBody>
      </p:sp>
      <p:sp>
        <p:nvSpPr>
          <p:cNvPr id="570386" name="Text Box 18"/>
          <p:cNvSpPr txBox="1">
            <a:spLocks noChangeArrowheads="1"/>
          </p:cNvSpPr>
          <p:nvPr/>
        </p:nvSpPr>
        <p:spPr bwMode="auto">
          <a:xfrm>
            <a:off x="5430838" y="5586413"/>
            <a:ext cx="2206625" cy="336550"/>
          </a:xfrm>
          <a:prstGeom prst="rect">
            <a:avLst/>
          </a:prstGeom>
          <a:noFill/>
          <a:ln w="19050">
            <a:noFill/>
            <a:miter lim="800000"/>
            <a:headEnd/>
            <a:tailEnd/>
          </a:ln>
        </p:spPr>
        <p:txBody>
          <a:bodyPr wrap="none" lIns="91432" tIns="45716" rIns="91432" bIns="45716" anchor="ctr">
            <a:spAutoFit/>
          </a:bodyPr>
          <a:lstStyle/>
          <a:p>
            <a:r>
              <a:rPr lang="en-US" sz="1600">
                <a:latin typeface="Times New Roman" pitchFamily="18" charset="0"/>
              </a:rPr>
              <a:t>Mean Equatorial Plane</a:t>
            </a:r>
          </a:p>
        </p:txBody>
      </p:sp>
      <p:sp>
        <p:nvSpPr>
          <p:cNvPr id="570387" name="Line 19"/>
          <p:cNvSpPr>
            <a:spLocks noChangeShapeType="1"/>
          </p:cNvSpPr>
          <p:nvPr/>
        </p:nvSpPr>
        <p:spPr bwMode="auto">
          <a:xfrm>
            <a:off x="1539875" y="3036888"/>
            <a:ext cx="928688" cy="469900"/>
          </a:xfrm>
          <a:prstGeom prst="line">
            <a:avLst/>
          </a:prstGeom>
          <a:noFill/>
          <a:ln w="19050">
            <a:solidFill>
              <a:srgbClr val="CC0000"/>
            </a:solidFill>
            <a:round/>
            <a:headEnd/>
            <a:tailEnd type="triangle" w="med" len="med"/>
          </a:ln>
        </p:spPr>
        <p:txBody>
          <a:bodyPr wrap="none" anchor="ctr"/>
          <a:lstStyle/>
          <a:p>
            <a:endParaRPr lang="en-US"/>
          </a:p>
        </p:txBody>
      </p:sp>
      <p:sp>
        <p:nvSpPr>
          <p:cNvPr id="570388" name="Line 20"/>
          <p:cNvSpPr>
            <a:spLocks noChangeShapeType="1"/>
          </p:cNvSpPr>
          <p:nvPr/>
        </p:nvSpPr>
        <p:spPr bwMode="auto">
          <a:xfrm flipH="1" flipV="1">
            <a:off x="4821238" y="5503863"/>
            <a:ext cx="379412" cy="268287"/>
          </a:xfrm>
          <a:prstGeom prst="line">
            <a:avLst/>
          </a:prstGeom>
          <a:noFill/>
          <a:ln w="19050">
            <a:solidFill>
              <a:srgbClr val="CC0000"/>
            </a:solidFill>
            <a:round/>
            <a:headEnd/>
            <a:tailEnd type="triangle" w="med" len="med"/>
          </a:ln>
        </p:spPr>
        <p:txBody>
          <a:bodyPr wrap="none" anchor="ctr"/>
          <a:lstStyle/>
          <a:p>
            <a:endParaRPr lang="en-US"/>
          </a:p>
        </p:txBody>
      </p:sp>
      <p:sp>
        <p:nvSpPr>
          <p:cNvPr id="570389" name="Text Box 21"/>
          <p:cNvSpPr txBox="1">
            <a:spLocks noChangeArrowheads="1"/>
          </p:cNvSpPr>
          <p:nvPr/>
        </p:nvSpPr>
        <p:spPr bwMode="auto">
          <a:xfrm>
            <a:off x="5867400" y="990600"/>
            <a:ext cx="307975" cy="336550"/>
          </a:xfrm>
          <a:prstGeom prst="rect">
            <a:avLst/>
          </a:prstGeom>
          <a:noFill/>
          <a:ln w="19050">
            <a:noFill/>
            <a:miter lim="800000"/>
            <a:headEnd/>
            <a:tailEnd/>
          </a:ln>
        </p:spPr>
        <p:txBody>
          <a:bodyPr wrap="none" lIns="91432" tIns="45716" rIns="91432" bIns="45716" anchor="ctr">
            <a:spAutoFit/>
          </a:bodyPr>
          <a:lstStyle/>
          <a:p>
            <a:r>
              <a:rPr lang="en-US" sz="1600">
                <a:latin typeface="Times New Roman" pitchFamily="18" charset="0"/>
              </a:rPr>
              <a:t>P</a:t>
            </a:r>
          </a:p>
        </p:txBody>
      </p:sp>
      <p:sp>
        <p:nvSpPr>
          <p:cNvPr id="570390" name="Text Box 22"/>
          <p:cNvSpPr txBox="1">
            <a:spLocks noChangeArrowheads="1"/>
          </p:cNvSpPr>
          <p:nvPr/>
        </p:nvSpPr>
        <p:spPr bwMode="auto">
          <a:xfrm>
            <a:off x="3173413" y="3584575"/>
            <a:ext cx="542925" cy="244475"/>
          </a:xfrm>
          <a:prstGeom prst="rect">
            <a:avLst/>
          </a:prstGeom>
          <a:noFill/>
          <a:ln w="19050">
            <a:noFill/>
            <a:miter lim="800000"/>
            <a:headEnd/>
            <a:tailEnd/>
          </a:ln>
        </p:spPr>
        <p:txBody>
          <a:bodyPr wrap="none" lIns="91432" tIns="45716" rIns="91432" bIns="45716" anchor="ctr">
            <a:spAutoFit/>
          </a:bodyPr>
          <a:lstStyle/>
          <a:p>
            <a:r>
              <a:rPr lang="en-US" sz="1000">
                <a:latin typeface="Times New Roman" pitchFamily="18" charset="0"/>
              </a:rPr>
              <a:t>Origin</a:t>
            </a:r>
            <a:endParaRPr lang="en-US" sz="1600">
              <a:latin typeface="Times New Roman" pitchFamily="18" charset="0"/>
            </a:endParaRPr>
          </a:p>
        </p:txBody>
      </p:sp>
      <p:sp>
        <p:nvSpPr>
          <p:cNvPr id="570391" name="Text Box 23"/>
          <p:cNvSpPr txBox="1">
            <a:spLocks noChangeArrowheads="1"/>
          </p:cNvSpPr>
          <p:nvPr/>
        </p:nvSpPr>
        <p:spPr bwMode="auto">
          <a:xfrm>
            <a:off x="3168650" y="3768725"/>
            <a:ext cx="523875" cy="244475"/>
          </a:xfrm>
          <a:prstGeom prst="rect">
            <a:avLst/>
          </a:prstGeom>
          <a:noFill/>
          <a:ln w="19050">
            <a:noFill/>
            <a:miter lim="800000"/>
            <a:headEnd/>
            <a:tailEnd/>
          </a:ln>
        </p:spPr>
        <p:txBody>
          <a:bodyPr wrap="none" lIns="91432" tIns="45716" rIns="91432" bIns="45716" anchor="ctr">
            <a:spAutoFit/>
          </a:bodyPr>
          <a:lstStyle/>
          <a:p>
            <a:r>
              <a:rPr lang="en-US" sz="1000">
                <a:latin typeface="Times New Roman" pitchFamily="18" charset="0"/>
              </a:rPr>
              <a:t>(0,0,0)</a:t>
            </a:r>
            <a:endParaRPr lang="en-US" sz="1600">
              <a:latin typeface="Times New Roman" pitchFamily="18" charset="0"/>
            </a:endParaRPr>
          </a:p>
        </p:txBody>
      </p:sp>
      <p:sp>
        <p:nvSpPr>
          <p:cNvPr id="570392" name="Text Box 24"/>
          <p:cNvSpPr txBox="1">
            <a:spLocks noChangeArrowheads="1"/>
          </p:cNvSpPr>
          <p:nvPr/>
        </p:nvSpPr>
        <p:spPr bwMode="auto">
          <a:xfrm>
            <a:off x="2878138" y="3956050"/>
            <a:ext cx="1012825" cy="244475"/>
          </a:xfrm>
          <a:prstGeom prst="rect">
            <a:avLst/>
          </a:prstGeom>
          <a:noFill/>
          <a:ln w="19050">
            <a:noFill/>
            <a:miter lim="800000"/>
            <a:headEnd/>
            <a:tailEnd/>
          </a:ln>
        </p:spPr>
        <p:txBody>
          <a:bodyPr wrap="none" lIns="91432" tIns="45716" rIns="91432" bIns="45716" anchor="ctr">
            <a:spAutoFit/>
          </a:bodyPr>
          <a:lstStyle/>
          <a:p>
            <a:r>
              <a:rPr lang="en-US" sz="1000">
                <a:latin typeface="Times New Roman" pitchFamily="18" charset="0"/>
              </a:rPr>
              <a:t>Center of Mass</a:t>
            </a:r>
            <a:endParaRPr lang="en-US" sz="1600">
              <a:latin typeface="Times New Roman" pitchFamily="18" charset="0"/>
            </a:endParaRPr>
          </a:p>
        </p:txBody>
      </p:sp>
      <p:sp>
        <p:nvSpPr>
          <p:cNvPr id="570393" name="Line 25"/>
          <p:cNvSpPr>
            <a:spLocks noChangeShapeType="1"/>
          </p:cNvSpPr>
          <p:nvPr/>
        </p:nvSpPr>
        <p:spPr bwMode="auto">
          <a:xfrm flipV="1">
            <a:off x="5788025" y="1320800"/>
            <a:ext cx="1588" cy="3706813"/>
          </a:xfrm>
          <a:prstGeom prst="line">
            <a:avLst/>
          </a:prstGeom>
          <a:noFill/>
          <a:ln w="28575">
            <a:solidFill>
              <a:srgbClr val="0000CC"/>
            </a:solidFill>
            <a:round/>
            <a:headEnd/>
            <a:tailEnd type="triangle" w="med" len="med"/>
          </a:ln>
        </p:spPr>
        <p:txBody>
          <a:bodyPr wrap="none" anchor="ctr"/>
          <a:lstStyle/>
          <a:p>
            <a:endParaRPr lang="en-US"/>
          </a:p>
        </p:txBody>
      </p:sp>
      <p:sp>
        <p:nvSpPr>
          <p:cNvPr id="570394" name="Text Box 26"/>
          <p:cNvSpPr txBox="1">
            <a:spLocks noChangeArrowheads="1"/>
          </p:cNvSpPr>
          <p:nvPr/>
        </p:nvSpPr>
        <p:spPr bwMode="auto">
          <a:xfrm>
            <a:off x="6445250" y="4325938"/>
            <a:ext cx="330200" cy="336550"/>
          </a:xfrm>
          <a:prstGeom prst="rect">
            <a:avLst/>
          </a:prstGeom>
          <a:noFill/>
          <a:ln w="19050">
            <a:noFill/>
            <a:miter lim="800000"/>
            <a:headEnd/>
            <a:tailEnd/>
          </a:ln>
        </p:spPr>
        <p:txBody>
          <a:bodyPr wrap="none" lIns="91432" tIns="45716" rIns="91432" bIns="45716" anchor="ctr">
            <a:spAutoFit/>
          </a:bodyPr>
          <a:lstStyle/>
          <a:p>
            <a:r>
              <a:rPr lang="en-US" sz="1600">
                <a:latin typeface="Times New Roman" pitchFamily="18" charset="0"/>
              </a:rPr>
              <a:t>X</a:t>
            </a:r>
          </a:p>
        </p:txBody>
      </p:sp>
      <p:sp>
        <p:nvSpPr>
          <p:cNvPr id="570395" name="Text Box 27"/>
          <p:cNvSpPr txBox="1">
            <a:spLocks noChangeArrowheads="1"/>
          </p:cNvSpPr>
          <p:nvPr/>
        </p:nvSpPr>
        <p:spPr bwMode="auto">
          <a:xfrm>
            <a:off x="4421188" y="4695825"/>
            <a:ext cx="330200" cy="336550"/>
          </a:xfrm>
          <a:prstGeom prst="rect">
            <a:avLst/>
          </a:prstGeom>
          <a:noFill/>
          <a:ln w="19050">
            <a:noFill/>
            <a:miter lim="800000"/>
            <a:headEnd/>
            <a:tailEnd/>
          </a:ln>
        </p:spPr>
        <p:txBody>
          <a:bodyPr wrap="none" lIns="91432" tIns="45716" rIns="91432" bIns="45716" anchor="ctr">
            <a:spAutoFit/>
          </a:bodyPr>
          <a:lstStyle/>
          <a:p>
            <a:r>
              <a:rPr lang="en-US" sz="1600">
                <a:latin typeface="Times New Roman" pitchFamily="18" charset="0"/>
              </a:rPr>
              <a:t>Y</a:t>
            </a:r>
          </a:p>
        </p:txBody>
      </p:sp>
      <p:sp>
        <p:nvSpPr>
          <p:cNvPr id="570396" name="Text Box 28"/>
          <p:cNvSpPr txBox="1">
            <a:spLocks noChangeArrowheads="1"/>
          </p:cNvSpPr>
          <p:nvPr/>
        </p:nvSpPr>
        <p:spPr bwMode="auto">
          <a:xfrm>
            <a:off x="5903913" y="2919413"/>
            <a:ext cx="319087" cy="336550"/>
          </a:xfrm>
          <a:prstGeom prst="rect">
            <a:avLst/>
          </a:prstGeom>
          <a:noFill/>
          <a:ln w="19050">
            <a:noFill/>
            <a:miter lim="800000"/>
            <a:headEnd/>
            <a:tailEnd/>
          </a:ln>
        </p:spPr>
        <p:txBody>
          <a:bodyPr wrap="none" lIns="91432" tIns="45716" rIns="91432" bIns="45716" anchor="ctr">
            <a:spAutoFit/>
          </a:bodyPr>
          <a:lstStyle/>
          <a:p>
            <a:r>
              <a:rPr lang="en-US" sz="1600">
                <a:latin typeface="Times New Roman" pitchFamily="18" charset="0"/>
              </a:rPr>
              <a:t>Z</a:t>
            </a:r>
          </a:p>
        </p:txBody>
      </p:sp>
      <p:sp>
        <p:nvSpPr>
          <p:cNvPr id="570397" name="Freeform 29"/>
          <p:cNvSpPr>
            <a:spLocks/>
          </p:cNvSpPr>
          <p:nvPr/>
        </p:nvSpPr>
        <p:spPr bwMode="auto">
          <a:xfrm>
            <a:off x="3849688" y="4111625"/>
            <a:ext cx="485775" cy="128588"/>
          </a:xfrm>
          <a:custGeom>
            <a:avLst/>
            <a:gdLst>
              <a:gd name="T0" fmla="*/ 0 w 234"/>
              <a:gd name="T1" fmla="*/ 62 h 62"/>
              <a:gd name="T2" fmla="*/ 166 w 234"/>
              <a:gd name="T3" fmla="*/ 62 h 62"/>
              <a:gd name="T4" fmla="*/ 234 w 234"/>
              <a:gd name="T5" fmla="*/ 0 h 62"/>
              <a:gd name="T6" fmla="*/ 0 60000 65536"/>
              <a:gd name="T7" fmla="*/ 0 60000 65536"/>
              <a:gd name="T8" fmla="*/ 0 60000 65536"/>
              <a:gd name="T9" fmla="*/ 0 w 234"/>
              <a:gd name="T10" fmla="*/ 0 h 62"/>
              <a:gd name="T11" fmla="*/ 234 w 234"/>
              <a:gd name="T12" fmla="*/ 62 h 62"/>
            </a:gdLst>
            <a:ahLst/>
            <a:cxnLst>
              <a:cxn ang="T6">
                <a:pos x="T0" y="T1"/>
              </a:cxn>
              <a:cxn ang="T7">
                <a:pos x="T2" y="T3"/>
              </a:cxn>
              <a:cxn ang="T8">
                <a:pos x="T4" y="T5"/>
              </a:cxn>
            </a:cxnLst>
            <a:rect l="T9" t="T10" r="T11" b="T12"/>
            <a:pathLst>
              <a:path w="234" h="62">
                <a:moveTo>
                  <a:pt x="0" y="62"/>
                </a:moveTo>
                <a:lnTo>
                  <a:pt x="166" y="62"/>
                </a:lnTo>
                <a:lnTo>
                  <a:pt x="234" y="0"/>
                </a:lnTo>
              </a:path>
            </a:pathLst>
          </a:custGeom>
          <a:noFill/>
          <a:ln w="19050" cap="flat" cmpd="sng">
            <a:solidFill>
              <a:srgbClr val="CC0000"/>
            </a:solidFill>
            <a:prstDash val="solid"/>
            <a:round/>
            <a:headEnd type="none" w="med" len="med"/>
            <a:tailEnd type="none" w="med" len="med"/>
          </a:ln>
        </p:spPr>
        <p:txBody>
          <a:bodyPr wrap="none" anchor="ctr"/>
          <a:lstStyle/>
          <a:p>
            <a:endParaRPr lang="en-US"/>
          </a:p>
        </p:txBody>
      </p:sp>
      <p:sp>
        <p:nvSpPr>
          <p:cNvPr id="570398" name="Text Box 30"/>
          <p:cNvSpPr txBox="1">
            <a:spLocks noChangeArrowheads="1"/>
          </p:cNvSpPr>
          <p:nvPr/>
        </p:nvSpPr>
        <p:spPr bwMode="auto">
          <a:xfrm>
            <a:off x="4103688" y="598488"/>
            <a:ext cx="909637" cy="244475"/>
          </a:xfrm>
          <a:prstGeom prst="rect">
            <a:avLst/>
          </a:prstGeom>
          <a:noFill/>
          <a:ln w="19050">
            <a:noFill/>
            <a:miter lim="800000"/>
            <a:headEnd/>
            <a:tailEnd/>
          </a:ln>
        </p:spPr>
        <p:txBody>
          <a:bodyPr wrap="none" lIns="91432" tIns="45716" rIns="91432" bIns="45716" anchor="ctr">
            <a:spAutoFit/>
          </a:bodyPr>
          <a:lstStyle/>
          <a:p>
            <a:r>
              <a:rPr lang="en-US" sz="1000">
                <a:latin typeface="Times New Roman" pitchFamily="18" charset="0"/>
              </a:rPr>
              <a:t>Conventional</a:t>
            </a:r>
            <a:endParaRPr lang="en-US" sz="1600">
              <a:latin typeface="Times New Roman" pitchFamily="18" charset="0"/>
            </a:endParaRPr>
          </a:p>
        </p:txBody>
      </p:sp>
      <p:sp>
        <p:nvSpPr>
          <p:cNvPr id="570399" name="Text Box 31"/>
          <p:cNvSpPr txBox="1">
            <a:spLocks noChangeArrowheads="1"/>
          </p:cNvSpPr>
          <p:nvPr/>
        </p:nvSpPr>
        <p:spPr bwMode="auto">
          <a:xfrm>
            <a:off x="4184650" y="749300"/>
            <a:ext cx="779463" cy="244475"/>
          </a:xfrm>
          <a:prstGeom prst="rect">
            <a:avLst/>
          </a:prstGeom>
          <a:noFill/>
          <a:ln w="19050">
            <a:noFill/>
            <a:miter lim="800000"/>
            <a:headEnd/>
            <a:tailEnd/>
          </a:ln>
        </p:spPr>
        <p:txBody>
          <a:bodyPr wrap="none" lIns="91432" tIns="45716" rIns="91432" bIns="45716" anchor="ctr">
            <a:spAutoFit/>
          </a:bodyPr>
          <a:lstStyle/>
          <a:p>
            <a:r>
              <a:rPr lang="en-US" sz="1000">
                <a:latin typeface="Times New Roman" pitchFamily="18" charset="0"/>
              </a:rPr>
              <a:t>Terrestrial</a:t>
            </a:r>
            <a:endParaRPr lang="en-US" sz="1600">
              <a:latin typeface="Times New Roman" pitchFamily="18" charset="0"/>
            </a:endParaRPr>
          </a:p>
        </p:txBody>
      </p:sp>
      <p:sp>
        <p:nvSpPr>
          <p:cNvPr id="570400" name="Text Box 32"/>
          <p:cNvSpPr txBox="1">
            <a:spLocks noChangeArrowheads="1"/>
          </p:cNvSpPr>
          <p:nvPr/>
        </p:nvSpPr>
        <p:spPr bwMode="auto">
          <a:xfrm>
            <a:off x="4379913" y="917575"/>
            <a:ext cx="417512" cy="244475"/>
          </a:xfrm>
          <a:prstGeom prst="rect">
            <a:avLst/>
          </a:prstGeom>
          <a:noFill/>
          <a:ln w="19050">
            <a:noFill/>
            <a:miter lim="800000"/>
            <a:headEnd/>
            <a:tailEnd/>
          </a:ln>
        </p:spPr>
        <p:txBody>
          <a:bodyPr wrap="none" lIns="91432" tIns="45716" rIns="91432" bIns="45716" anchor="ctr">
            <a:spAutoFit/>
          </a:bodyPr>
          <a:lstStyle/>
          <a:p>
            <a:r>
              <a:rPr lang="en-US" sz="1000">
                <a:latin typeface="Times New Roman" pitchFamily="18" charset="0"/>
              </a:rPr>
              <a:t>Pole</a:t>
            </a:r>
            <a:endParaRPr lang="en-US" sz="1600">
              <a:latin typeface="Times New Roman" pitchFamily="18" charset="0"/>
            </a:endParaRPr>
          </a:p>
        </p:txBody>
      </p:sp>
      <p:sp>
        <p:nvSpPr>
          <p:cNvPr id="570401" name="Line 33"/>
          <p:cNvSpPr>
            <a:spLocks noChangeShapeType="1"/>
          </p:cNvSpPr>
          <p:nvPr/>
        </p:nvSpPr>
        <p:spPr bwMode="auto">
          <a:xfrm flipH="1">
            <a:off x="5792788" y="4092575"/>
            <a:ext cx="944562" cy="922338"/>
          </a:xfrm>
          <a:prstGeom prst="line">
            <a:avLst/>
          </a:prstGeom>
          <a:noFill/>
          <a:ln w="28575">
            <a:solidFill>
              <a:srgbClr val="0000CC"/>
            </a:solidFill>
            <a:round/>
            <a:headEnd/>
            <a:tailEnd type="triangle" w="med" len="med"/>
          </a:ln>
        </p:spPr>
        <p:txBody>
          <a:bodyPr wrap="none" anchor="ctr"/>
          <a:lstStyle/>
          <a:p>
            <a:endParaRPr lang="en-US"/>
          </a:p>
        </p:txBody>
      </p:sp>
      <p:sp>
        <p:nvSpPr>
          <p:cNvPr id="570402" name="Line 34"/>
          <p:cNvSpPr>
            <a:spLocks noChangeShapeType="1"/>
          </p:cNvSpPr>
          <p:nvPr/>
        </p:nvSpPr>
        <p:spPr bwMode="auto">
          <a:xfrm>
            <a:off x="2990850" y="5016500"/>
            <a:ext cx="2794000" cy="0"/>
          </a:xfrm>
          <a:prstGeom prst="line">
            <a:avLst/>
          </a:prstGeom>
          <a:noFill/>
          <a:ln w="28575">
            <a:solidFill>
              <a:schemeClr val="accent2"/>
            </a:solidFill>
            <a:round/>
            <a:headEnd/>
            <a:tailEnd type="triangle" w="med" len="med"/>
          </a:ln>
        </p:spPr>
        <p:txBody>
          <a:bodyPr/>
          <a:lstStyle/>
          <a:p>
            <a:endParaRPr lang="en-US"/>
          </a:p>
        </p:txBody>
      </p:sp>
      <p:sp>
        <p:nvSpPr>
          <p:cNvPr id="570403" name="Line 35"/>
          <p:cNvSpPr>
            <a:spLocks noChangeShapeType="1"/>
          </p:cNvSpPr>
          <p:nvPr/>
        </p:nvSpPr>
        <p:spPr bwMode="auto">
          <a:xfrm flipV="1">
            <a:off x="4000500" y="1333500"/>
            <a:ext cx="1752600" cy="2781300"/>
          </a:xfrm>
          <a:prstGeom prst="line">
            <a:avLst/>
          </a:prstGeom>
          <a:noFill/>
          <a:ln w="28575">
            <a:solidFill>
              <a:schemeClr val="tx1"/>
            </a:solidFill>
            <a:prstDash val="sysDot"/>
            <a:round/>
            <a:headEnd/>
            <a:tailEnd type="triangle" w="med" len="med"/>
          </a:ln>
        </p:spPr>
        <p:txBody>
          <a:bodyPr/>
          <a:lstStyle/>
          <a:p>
            <a:endParaRPr lang="en-US"/>
          </a:p>
        </p:txBody>
      </p:sp>
      <p:sp>
        <p:nvSpPr>
          <p:cNvPr id="570404" name="Line 36"/>
          <p:cNvSpPr>
            <a:spLocks noChangeShapeType="1"/>
          </p:cNvSpPr>
          <p:nvPr/>
        </p:nvSpPr>
        <p:spPr bwMode="auto">
          <a:xfrm>
            <a:off x="4006850" y="4108450"/>
            <a:ext cx="2051050" cy="1041400"/>
          </a:xfrm>
          <a:prstGeom prst="line">
            <a:avLst/>
          </a:prstGeom>
          <a:noFill/>
          <a:ln w="28575">
            <a:solidFill>
              <a:schemeClr val="tx1"/>
            </a:solidFill>
            <a:prstDash val="sysDot"/>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Text Box 2"/>
          <p:cNvSpPr txBox="1">
            <a:spLocks noChangeArrowheads="1"/>
          </p:cNvSpPr>
          <p:nvPr/>
        </p:nvSpPr>
        <p:spPr bwMode="auto">
          <a:xfrm>
            <a:off x="3668713" y="534988"/>
            <a:ext cx="2873375" cy="647700"/>
          </a:xfrm>
          <a:prstGeom prst="rect">
            <a:avLst/>
          </a:prstGeom>
          <a:noFill/>
          <a:ln w="19050">
            <a:noFill/>
            <a:miter lim="800000"/>
            <a:headEnd/>
            <a:tailEnd/>
          </a:ln>
          <a:effectLst/>
        </p:spPr>
        <p:txBody>
          <a:bodyPr wrap="none" anchor="ctr">
            <a:spAutoFit/>
          </a:bodyPr>
          <a:lstStyle/>
          <a:p>
            <a:pPr>
              <a:defRPr/>
            </a:pPr>
            <a:r>
              <a:rPr lang="en-US" sz="2800" dirty="0">
                <a:latin typeface="+mj-lt"/>
              </a:rPr>
              <a:t>X,Y,Z  TO  </a:t>
            </a:r>
            <a:r>
              <a:rPr lang="en-US" sz="3600" dirty="0">
                <a:latin typeface="Times New Roman" pitchFamily="18" charset="0"/>
                <a:sym typeface="Symbol" pitchFamily="18" charset="2"/>
              </a:rPr>
              <a:t>,,h</a:t>
            </a:r>
            <a:endParaRPr lang="en-US" sz="3600" dirty="0">
              <a:latin typeface="+mj-lt"/>
            </a:endParaRPr>
          </a:p>
        </p:txBody>
      </p:sp>
      <p:sp>
        <p:nvSpPr>
          <p:cNvPr id="572419" name="Freeform 3"/>
          <p:cNvSpPr>
            <a:spLocks/>
          </p:cNvSpPr>
          <p:nvPr/>
        </p:nvSpPr>
        <p:spPr bwMode="auto">
          <a:xfrm>
            <a:off x="4535488" y="1398588"/>
            <a:ext cx="909637" cy="800100"/>
          </a:xfrm>
          <a:custGeom>
            <a:avLst/>
            <a:gdLst>
              <a:gd name="T0" fmla="*/ 0 w 475"/>
              <a:gd name="T1" fmla="*/ 0 h 378"/>
              <a:gd name="T2" fmla="*/ 177 w 475"/>
              <a:gd name="T3" fmla="*/ 21 h 378"/>
              <a:gd name="T4" fmla="*/ 249 w 475"/>
              <a:gd name="T5" fmla="*/ 33 h 378"/>
              <a:gd name="T6" fmla="*/ 276 w 475"/>
              <a:gd name="T7" fmla="*/ 42 h 378"/>
              <a:gd name="T8" fmla="*/ 294 w 475"/>
              <a:gd name="T9" fmla="*/ 48 h 378"/>
              <a:gd name="T10" fmla="*/ 330 w 475"/>
              <a:gd name="T11" fmla="*/ 69 h 378"/>
              <a:gd name="T12" fmla="*/ 345 w 475"/>
              <a:gd name="T13" fmla="*/ 87 h 378"/>
              <a:gd name="T14" fmla="*/ 357 w 475"/>
              <a:gd name="T15" fmla="*/ 105 h 378"/>
              <a:gd name="T16" fmla="*/ 360 w 475"/>
              <a:gd name="T17" fmla="*/ 114 h 378"/>
              <a:gd name="T18" fmla="*/ 378 w 475"/>
              <a:gd name="T19" fmla="*/ 132 h 378"/>
              <a:gd name="T20" fmla="*/ 405 w 475"/>
              <a:gd name="T21" fmla="*/ 192 h 378"/>
              <a:gd name="T22" fmla="*/ 429 w 475"/>
              <a:gd name="T23" fmla="*/ 237 h 378"/>
              <a:gd name="T24" fmla="*/ 444 w 475"/>
              <a:gd name="T25" fmla="*/ 267 h 378"/>
              <a:gd name="T26" fmla="*/ 456 w 475"/>
              <a:gd name="T27" fmla="*/ 294 h 378"/>
              <a:gd name="T28" fmla="*/ 465 w 475"/>
              <a:gd name="T29" fmla="*/ 351 h 378"/>
              <a:gd name="T30" fmla="*/ 474 w 475"/>
              <a:gd name="T31" fmla="*/ 360 h 3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5"/>
              <a:gd name="T49" fmla="*/ 0 h 378"/>
              <a:gd name="T50" fmla="*/ 475 w 475"/>
              <a:gd name="T51" fmla="*/ 378 h 3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5" h="378">
                <a:moveTo>
                  <a:pt x="0" y="0"/>
                </a:moveTo>
                <a:cubicBezTo>
                  <a:pt x="66" y="9"/>
                  <a:pt x="108" y="16"/>
                  <a:pt x="177" y="21"/>
                </a:cubicBezTo>
                <a:cubicBezTo>
                  <a:pt x="197" y="34"/>
                  <a:pt x="227" y="31"/>
                  <a:pt x="249" y="33"/>
                </a:cubicBezTo>
                <a:cubicBezTo>
                  <a:pt x="290" y="40"/>
                  <a:pt x="251" y="31"/>
                  <a:pt x="276" y="42"/>
                </a:cubicBezTo>
                <a:cubicBezTo>
                  <a:pt x="282" y="45"/>
                  <a:pt x="294" y="48"/>
                  <a:pt x="294" y="48"/>
                </a:cubicBezTo>
                <a:cubicBezTo>
                  <a:pt x="305" y="59"/>
                  <a:pt x="318" y="61"/>
                  <a:pt x="330" y="69"/>
                </a:cubicBezTo>
                <a:cubicBezTo>
                  <a:pt x="346" y="102"/>
                  <a:pt x="325" y="64"/>
                  <a:pt x="345" y="87"/>
                </a:cubicBezTo>
                <a:cubicBezTo>
                  <a:pt x="350" y="92"/>
                  <a:pt x="355" y="98"/>
                  <a:pt x="357" y="105"/>
                </a:cubicBezTo>
                <a:cubicBezTo>
                  <a:pt x="358" y="108"/>
                  <a:pt x="358" y="112"/>
                  <a:pt x="360" y="114"/>
                </a:cubicBezTo>
                <a:cubicBezTo>
                  <a:pt x="376" y="133"/>
                  <a:pt x="369" y="113"/>
                  <a:pt x="378" y="132"/>
                </a:cubicBezTo>
                <a:cubicBezTo>
                  <a:pt x="389" y="154"/>
                  <a:pt x="382" y="177"/>
                  <a:pt x="405" y="192"/>
                </a:cubicBezTo>
                <a:cubicBezTo>
                  <a:pt x="410" y="206"/>
                  <a:pt x="420" y="224"/>
                  <a:pt x="429" y="237"/>
                </a:cubicBezTo>
                <a:cubicBezTo>
                  <a:pt x="436" y="264"/>
                  <a:pt x="428" y="256"/>
                  <a:pt x="444" y="267"/>
                </a:cubicBezTo>
                <a:cubicBezTo>
                  <a:pt x="447" y="277"/>
                  <a:pt x="453" y="284"/>
                  <a:pt x="456" y="294"/>
                </a:cubicBezTo>
                <a:cubicBezTo>
                  <a:pt x="458" y="307"/>
                  <a:pt x="461" y="340"/>
                  <a:pt x="465" y="351"/>
                </a:cubicBezTo>
                <a:cubicBezTo>
                  <a:pt x="475" y="378"/>
                  <a:pt x="474" y="348"/>
                  <a:pt x="474" y="360"/>
                </a:cubicBezTo>
              </a:path>
            </a:pathLst>
          </a:custGeom>
          <a:noFill/>
          <a:ln w="28575" cap="flat" cmpd="sng">
            <a:solidFill>
              <a:srgbClr val="993300"/>
            </a:solidFill>
            <a:prstDash val="solid"/>
            <a:round/>
            <a:headEnd type="none" w="med" len="med"/>
            <a:tailEnd type="none" w="med" len="med"/>
          </a:ln>
        </p:spPr>
        <p:txBody>
          <a:bodyPr wrap="none" anchor="ctr"/>
          <a:lstStyle/>
          <a:p>
            <a:endParaRPr lang="en-US"/>
          </a:p>
        </p:txBody>
      </p:sp>
      <p:sp>
        <p:nvSpPr>
          <p:cNvPr id="12292" name="Line 4"/>
          <p:cNvSpPr>
            <a:spLocks noChangeShapeType="1"/>
          </p:cNvSpPr>
          <p:nvPr/>
        </p:nvSpPr>
        <p:spPr bwMode="auto">
          <a:xfrm flipV="1">
            <a:off x="2967038" y="1135063"/>
            <a:ext cx="0" cy="3243262"/>
          </a:xfrm>
          <a:prstGeom prst="line">
            <a:avLst/>
          </a:prstGeom>
          <a:noFill/>
          <a:ln w="28575">
            <a:solidFill>
              <a:srgbClr val="CC0000"/>
            </a:solidFill>
            <a:round/>
            <a:headEnd/>
            <a:tailEnd type="triangle" w="med" len="med"/>
          </a:ln>
        </p:spPr>
        <p:txBody>
          <a:bodyPr wrap="none" anchor="ctr"/>
          <a:lstStyle/>
          <a:p>
            <a:endParaRPr lang="en-US"/>
          </a:p>
        </p:txBody>
      </p:sp>
      <p:sp>
        <p:nvSpPr>
          <p:cNvPr id="12293" name="Line 5"/>
          <p:cNvSpPr>
            <a:spLocks noChangeShapeType="1"/>
          </p:cNvSpPr>
          <p:nvPr/>
        </p:nvSpPr>
        <p:spPr bwMode="auto">
          <a:xfrm flipH="1">
            <a:off x="936625" y="4384675"/>
            <a:ext cx="2027238" cy="2027238"/>
          </a:xfrm>
          <a:prstGeom prst="line">
            <a:avLst/>
          </a:prstGeom>
          <a:noFill/>
          <a:ln w="28575">
            <a:solidFill>
              <a:srgbClr val="CC0000"/>
            </a:solidFill>
            <a:round/>
            <a:headEnd/>
            <a:tailEnd type="triangle" w="med" len="med"/>
          </a:ln>
        </p:spPr>
        <p:txBody>
          <a:bodyPr wrap="none" anchor="ctr"/>
          <a:lstStyle/>
          <a:p>
            <a:endParaRPr lang="en-US"/>
          </a:p>
        </p:txBody>
      </p:sp>
      <p:sp>
        <p:nvSpPr>
          <p:cNvPr id="12294" name="Line 6"/>
          <p:cNvSpPr>
            <a:spLocks noChangeShapeType="1"/>
          </p:cNvSpPr>
          <p:nvPr/>
        </p:nvSpPr>
        <p:spPr bwMode="auto">
          <a:xfrm>
            <a:off x="2963863" y="4384675"/>
            <a:ext cx="3498850" cy="0"/>
          </a:xfrm>
          <a:prstGeom prst="line">
            <a:avLst/>
          </a:prstGeom>
          <a:noFill/>
          <a:ln w="28575">
            <a:solidFill>
              <a:srgbClr val="CC0000"/>
            </a:solidFill>
            <a:round/>
            <a:headEnd/>
            <a:tailEnd type="triangle" w="med" len="med"/>
          </a:ln>
        </p:spPr>
        <p:txBody>
          <a:bodyPr wrap="none" anchor="ctr"/>
          <a:lstStyle/>
          <a:p>
            <a:endParaRPr lang="en-US"/>
          </a:p>
        </p:txBody>
      </p:sp>
      <p:sp>
        <p:nvSpPr>
          <p:cNvPr id="572423" name="Arc 7"/>
          <p:cNvSpPr>
            <a:spLocks/>
          </p:cNvSpPr>
          <p:nvPr/>
        </p:nvSpPr>
        <p:spPr bwMode="auto">
          <a:xfrm flipV="1">
            <a:off x="1363663" y="4384675"/>
            <a:ext cx="4619625" cy="1622425"/>
          </a:xfrm>
          <a:custGeom>
            <a:avLst/>
            <a:gdLst>
              <a:gd name="T0" fmla="*/ 0 w 21600"/>
              <a:gd name="T1" fmla="*/ 0 h 21600"/>
              <a:gd name="T2" fmla="*/ 4619625 w 21600"/>
              <a:gd name="T3" fmla="*/ 1611384 h 21600"/>
              <a:gd name="T4" fmla="*/ 0 w 21600"/>
              <a:gd name="T5" fmla="*/ 16224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871" y="0"/>
                  <a:pt x="21518" y="9581"/>
                  <a:pt x="21599" y="21453"/>
                </a:cubicBezTo>
              </a:path>
              <a:path w="21600" h="21600" stroke="0" extrusionOk="0">
                <a:moveTo>
                  <a:pt x="-1" y="0"/>
                </a:moveTo>
                <a:cubicBezTo>
                  <a:pt x="11871" y="0"/>
                  <a:pt x="21518" y="9581"/>
                  <a:pt x="21599" y="21453"/>
                </a:cubicBezTo>
                <a:lnTo>
                  <a:pt x="0" y="21600"/>
                </a:lnTo>
                <a:close/>
              </a:path>
            </a:pathLst>
          </a:custGeom>
          <a:noFill/>
          <a:ln w="28575">
            <a:solidFill>
              <a:srgbClr val="00B0F0"/>
            </a:solidFill>
            <a:round/>
            <a:headEnd/>
            <a:tailEnd/>
          </a:ln>
        </p:spPr>
        <p:txBody>
          <a:bodyPr wrap="none" anchor="ctr"/>
          <a:lstStyle/>
          <a:p>
            <a:endParaRPr lang="en-US"/>
          </a:p>
        </p:txBody>
      </p:sp>
      <p:sp>
        <p:nvSpPr>
          <p:cNvPr id="572424" name="Arc 8"/>
          <p:cNvSpPr>
            <a:spLocks/>
          </p:cNvSpPr>
          <p:nvPr/>
        </p:nvSpPr>
        <p:spPr bwMode="auto">
          <a:xfrm rot="21537409" flipH="1">
            <a:off x="1320800" y="1608138"/>
            <a:ext cx="1646238" cy="4443412"/>
          </a:xfrm>
          <a:custGeom>
            <a:avLst/>
            <a:gdLst>
              <a:gd name="T0" fmla="*/ 0 w 21881"/>
              <a:gd name="T1" fmla="*/ 411 h 21600"/>
              <a:gd name="T2" fmla="*/ 1646237 w 21881"/>
              <a:gd name="T3" fmla="*/ 4365035 h 21600"/>
              <a:gd name="T4" fmla="*/ 21367 w 21881"/>
              <a:gd name="T5" fmla="*/ 4443412 h 21600"/>
              <a:gd name="T6" fmla="*/ 0 60000 65536"/>
              <a:gd name="T7" fmla="*/ 0 60000 65536"/>
              <a:gd name="T8" fmla="*/ 0 60000 65536"/>
              <a:gd name="T9" fmla="*/ 0 w 21881"/>
              <a:gd name="T10" fmla="*/ 0 h 21600"/>
              <a:gd name="T11" fmla="*/ 21881 w 21881"/>
              <a:gd name="T12" fmla="*/ 21600 h 21600"/>
            </a:gdLst>
            <a:ahLst/>
            <a:cxnLst>
              <a:cxn ang="T6">
                <a:pos x="T0" y="T1"/>
              </a:cxn>
              <a:cxn ang="T7">
                <a:pos x="T2" y="T3"/>
              </a:cxn>
              <a:cxn ang="T8">
                <a:pos x="T4" y="T5"/>
              </a:cxn>
            </a:cxnLst>
            <a:rect l="T9" t="T10" r="T11" b="T12"/>
            <a:pathLst>
              <a:path w="21881" h="21600" fill="none" extrusionOk="0">
                <a:moveTo>
                  <a:pt x="-1" y="1"/>
                </a:moveTo>
                <a:cubicBezTo>
                  <a:pt x="94" y="0"/>
                  <a:pt x="189" y="-1"/>
                  <a:pt x="284" y="0"/>
                </a:cubicBezTo>
                <a:cubicBezTo>
                  <a:pt x="12064" y="0"/>
                  <a:pt x="21672" y="9440"/>
                  <a:pt x="21880" y="21219"/>
                </a:cubicBezTo>
              </a:path>
              <a:path w="21881" h="21600" stroke="0" extrusionOk="0">
                <a:moveTo>
                  <a:pt x="-1" y="1"/>
                </a:moveTo>
                <a:cubicBezTo>
                  <a:pt x="94" y="0"/>
                  <a:pt x="189" y="-1"/>
                  <a:pt x="284" y="0"/>
                </a:cubicBezTo>
                <a:cubicBezTo>
                  <a:pt x="12064" y="0"/>
                  <a:pt x="21672" y="9440"/>
                  <a:pt x="21880" y="21219"/>
                </a:cubicBezTo>
                <a:lnTo>
                  <a:pt x="284" y="21600"/>
                </a:lnTo>
                <a:close/>
              </a:path>
            </a:pathLst>
          </a:custGeom>
          <a:noFill/>
          <a:ln w="28575">
            <a:solidFill>
              <a:srgbClr val="00B0F0"/>
            </a:solidFill>
            <a:round/>
            <a:headEnd/>
            <a:tailEnd/>
          </a:ln>
        </p:spPr>
        <p:txBody>
          <a:bodyPr wrap="none" anchor="ctr"/>
          <a:lstStyle/>
          <a:p>
            <a:endParaRPr lang="en-US"/>
          </a:p>
        </p:txBody>
      </p:sp>
      <p:sp>
        <p:nvSpPr>
          <p:cNvPr id="572425" name="Arc 9"/>
          <p:cNvSpPr>
            <a:spLocks/>
          </p:cNvSpPr>
          <p:nvPr/>
        </p:nvSpPr>
        <p:spPr bwMode="auto">
          <a:xfrm rot="15689379" flipV="1">
            <a:off x="2798763" y="1768475"/>
            <a:ext cx="3346450" cy="2578100"/>
          </a:xfrm>
          <a:custGeom>
            <a:avLst/>
            <a:gdLst>
              <a:gd name="T0" fmla="*/ 123323 w 21600"/>
              <a:gd name="T1" fmla="*/ 0 h 21585"/>
              <a:gd name="T2" fmla="*/ 3346450 w 21600"/>
              <a:gd name="T3" fmla="*/ 2578100 h 21585"/>
              <a:gd name="T4" fmla="*/ 0 w 21600"/>
              <a:gd name="T5" fmla="*/ 257810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96" y="-1"/>
                </a:moveTo>
                <a:cubicBezTo>
                  <a:pt x="12407" y="427"/>
                  <a:pt x="21600" y="9965"/>
                  <a:pt x="21600" y="21585"/>
                </a:cubicBezTo>
              </a:path>
              <a:path w="21600" h="21585" stroke="0" extrusionOk="0">
                <a:moveTo>
                  <a:pt x="796" y="-1"/>
                </a:moveTo>
                <a:cubicBezTo>
                  <a:pt x="12407" y="427"/>
                  <a:pt x="21600" y="9965"/>
                  <a:pt x="21600" y="21585"/>
                </a:cubicBezTo>
                <a:lnTo>
                  <a:pt x="0" y="21585"/>
                </a:lnTo>
                <a:close/>
              </a:path>
            </a:pathLst>
          </a:custGeom>
          <a:noFill/>
          <a:ln w="28575">
            <a:solidFill>
              <a:srgbClr val="00B0F0"/>
            </a:solidFill>
            <a:round/>
            <a:headEnd/>
            <a:tailEnd/>
          </a:ln>
        </p:spPr>
        <p:txBody>
          <a:bodyPr wrap="none" anchor="ctr"/>
          <a:lstStyle/>
          <a:p>
            <a:endParaRPr lang="en-US"/>
          </a:p>
        </p:txBody>
      </p:sp>
      <p:sp>
        <p:nvSpPr>
          <p:cNvPr id="572426" name="Arc 10"/>
          <p:cNvSpPr>
            <a:spLocks/>
          </p:cNvSpPr>
          <p:nvPr/>
        </p:nvSpPr>
        <p:spPr bwMode="auto">
          <a:xfrm>
            <a:off x="2970213" y="1577975"/>
            <a:ext cx="2024062" cy="3833813"/>
          </a:xfrm>
          <a:custGeom>
            <a:avLst/>
            <a:gdLst>
              <a:gd name="T0" fmla="*/ 0 w 21600"/>
              <a:gd name="T1" fmla="*/ 0 h 21600"/>
              <a:gd name="T2" fmla="*/ 2024063 w 21600"/>
              <a:gd name="T3" fmla="*/ 3833813 h 21600"/>
              <a:gd name="T4" fmla="*/ 0 w 21600"/>
              <a:gd name="T5" fmla="*/ 383381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B0F0"/>
            </a:solidFill>
            <a:round/>
            <a:headEnd/>
            <a:tailEnd/>
          </a:ln>
        </p:spPr>
        <p:txBody>
          <a:bodyPr wrap="none" anchor="ctr"/>
          <a:lstStyle/>
          <a:p>
            <a:endParaRPr lang="en-US"/>
          </a:p>
        </p:txBody>
      </p:sp>
      <p:sp>
        <p:nvSpPr>
          <p:cNvPr id="572427" name="Oval 11"/>
          <p:cNvSpPr>
            <a:spLocks noChangeArrowheads="1"/>
          </p:cNvSpPr>
          <p:nvPr/>
        </p:nvSpPr>
        <p:spPr bwMode="auto">
          <a:xfrm>
            <a:off x="5053013" y="1471613"/>
            <a:ext cx="107950" cy="100012"/>
          </a:xfrm>
          <a:prstGeom prst="ellipse">
            <a:avLst/>
          </a:prstGeom>
          <a:solidFill>
            <a:schemeClr val="tx1"/>
          </a:solidFill>
          <a:ln w="19050">
            <a:solidFill>
              <a:srgbClr val="CC0000"/>
            </a:solidFill>
            <a:round/>
            <a:headEnd/>
            <a:tailEnd/>
          </a:ln>
        </p:spPr>
        <p:txBody>
          <a:bodyPr wrap="none" anchor="ctr"/>
          <a:lstStyle/>
          <a:p>
            <a:endParaRPr lang="en-US"/>
          </a:p>
        </p:txBody>
      </p:sp>
      <p:sp>
        <p:nvSpPr>
          <p:cNvPr id="572428" name="Line 12"/>
          <p:cNvSpPr>
            <a:spLocks noChangeShapeType="1"/>
          </p:cNvSpPr>
          <p:nvPr/>
        </p:nvSpPr>
        <p:spPr bwMode="auto">
          <a:xfrm>
            <a:off x="2963863" y="4384675"/>
            <a:ext cx="2024062" cy="1012825"/>
          </a:xfrm>
          <a:prstGeom prst="line">
            <a:avLst/>
          </a:prstGeom>
          <a:noFill/>
          <a:ln w="28575">
            <a:solidFill>
              <a:srgbClr val="0000CC"/>
            </a:solidFill>
            <a:prstDash val="sysDot"/>
            <a:round/>
            <a:headEnd/>
            <a:tailEnd/>
          </a:ln>
        </p:spPr>
        <p:txBody>
          <a:bodyPr wrap="none" anchor="ctr"/>
          <a:lstStyle/>
          <a:p>
            <a:endParaRPr lang="en-US"/>
          </a:p>
        </p:txBody>
      </p:sp>
      <p:sp>
        <p:nvSpPr>
          <p:cNvPr id="572429" name="Freeform 13"/>
          <p:cNvSpPr>
            <a:spLocks/>
          </p:cNvSpPr>
          <p:nvPr/>
        </p:nvSpPr>
        <p:spPr bwMode="auto">
          <a:xfrm>
            <a:off x="4360863" y="2819400"/>
            <a:ext cx="104775" cy="114300"/>
          </a:xfrm>
          <a:custGeom>
            <a:avLst/>
            <a:gdLst>
              <a:gd name="T0" fmla="*/ 0 w 54"/>
              <a:gd name="T1" fmla="*/ 0 h 54"/>
              <a:gd name="T2" fmla="*/ 30 w 54"/>
              <a:gd name="T3" fmla="*/ 54 h 54"/>
              <a:gd name="T4" fmla="*/ 54 w 54"/>
              <a:gd name="T5" fmla="*/ 15 h 54"/>
              <a:gd name="T6" fmla="*/ 0 60000 65536"/>
              <a:gd name="T7" fmla="*/ 0 60000 65536"/>
              <a:gd name="T8" fmla="*/ 0 60000 65536"/>
              <a:gd name="T9" fmla="*/ 0 w 54"/>
              <a:gd name="T10" fmla="*/ 0 h 54"/>
              <a:gd name="T11" fmla="*/ 54 w 54"/>
              <a:gd name="T12" fmla="*/ 54 h 54"/>
            </a:gdLst>
            <a:ahLst/>
            <a:cxnLst>
              <a:cxn ang="T6">
                <a:pos x="T0" y="T1"/>
              </a:cxn>
              <a:cxn ang="T7">
                <a:pos x="T2" y="T3"/>
              </a:cxn>
              <a:cxn ang="T8">
                <a:pos x="T4" y="T5"/>
              </a:cxn>
            </a:cxnLst>
            <a:rect l="T9" t="T10" r="T11" b="T12"/>
            <a:pathLst>
              <a:path w="54" h="54">
                <a:moveTo>
                  <a:pt x="0" y="0"/>
                </a:moveTo>
                <a:lnTo>
                  <a:pt x="30" y="54"/>
                </a:lnTo>
                <a:lnTo>
                  <a:pt x="54" y="15"/>
                </a:lnTo>
              </a:path>
            </a:pathLst>
          </a:custGeom>
          <a:noFill/>
          <a:ln w="28575" cap="flat" cmpd="sng">
            <a:solidFill>
              <a:srgbClr val="FF00FF"/>
            </a:solidFill>
            <a:prstDash val="solid"/>
            <a:round/>
            <a:headEnd type="none" w="med" len="med"/>
            <a:tailEnd type="none" w="med" len="med"/>
          </a:ln>
        </p:spPr>
        <p:txBody>
          <a:bodyPr wrap="none" anchor="ctr"/>
          <a:lstStyle/>
          <a:p>
            <a:endParaRPr lang="en-US"/>
          </a:p>
        </p:txBody>
      </p:sp>
      <p:sp>
        <p:nvSpPr>
          <p:cNvPr id="572430" name="Arc 14"/>
          <p:cNvSpPr>
            <a:spLocks/>
          </p:cNvSpPr>
          <p:nvPr/>
        </p:nvSpPr>
        <p:spPr bwMode="auto">
          <a:xfrm>
            <a:off x="3549650" y="4206875"/>
            <a:ext cx="98425" cy="519113"/>
          </a:xfrm>
          <a:custGeom>
            <a:avLst/>
            <a:gdLst>
              <a:gd name="T0" fmla="*/ 0 w 21600"/>
              <a:gd name="T1" fmla="*/ 0 h 21600"/>
              <a:gd name="T2" fmla="*/ 98425 w 21600"/>
              <a:gd name="T3" fmla="*/ 519113 h 21600"/>
              <a:gd name="T4" fmla="*/ 0 w 21600"/>
              <a:gd name="T5" fmla="*/ 51911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a:p>
        </p:txBody>
      </p:sp>
      <p:sp>
        <p:nvSpPr>
          <p:cNvPr id="572431" name="Arc 15"/>
          <p:cNvSpPr>
            <a:spLocks/>
          </p:cNvSpPr>
          <p:nvPr/>
        </p:nvSpPr>
        <p:spPr bwMode="auto">
          <a:xfrm flipV="1">
            <a:off x="2668588" y="4498975"/>
            <a:ext cx="523875" cy="227013"/>
          </a:xfrm>
          <a:custGeom>
            <a:avLst/>
            <a:gdLst>
              <a:gd name="T0" fmla="*/ 0 w 21600"/>
              <a:gd name="T1" fmla="*/ 0 h 21600"/>
              <a:gd name="T2" fmla="*/ 523875 w 21600"/>
              <a:gd name="T3" fmla="*/ 227013 h 21600"/>
              <a:gd name="T4" fmla="*/ 0 w 21600"/>
              <a:gd name="T5" fmla="*/ 22701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a:p>
        </p:txBody>
      </p:sp>
      <p:sp>
        <p:nvSpPr>
          <p:cNvPr id="572432" name="Freeform 16"/>
          <p:cNvSpPr>
            <a:spLocks/>
          </p:cNvSpPr>
          <p:nvPr/>
        </p:nvSpPr>
        <p:spPr bwMode="auto">
          <a:xfrm>
            <a:off x="3130550" y="4503738"/>
            <a:ext cx="74613" cy="95250"/>
          </a:xfrm>
          <a:custGeom>
            <a:avLst/>
            <a:gdLst>
              <a:gd name="T0" fmla="*/ 0 w 39"/>
              <a:gd name="T1" fmla="*/ 21 h 45"/>
              <a:gd name="T2" fmla="*/ 36 w 39"/>
              <a:gd name="T3" fmla="*/ 0 h 45"/>
              <a:gd name="T4" fmla="*/ 39 w 39"/>
              <a:gd name="T5" fmla="*/ 45 h 45"/>
              <a:gd name="T6" fmla="*/ 0 60000 65536"/>
              <a:gd name="T7" fmla="*/ 0 60000 65536"/>
              <a:gd name="T8" fmla="*/ 0 60000 65536"/>
              <a:gd name="T9" fmla="*/ 0 w 39"/>
              <a:gd name="T10" fmla="*/ 0 h 45"/>
              <a:gd name="T11" fmla="*/ 39 w 39"/>
              <a:gd name="T12" fmla="*/ 45 h 45"/>
            </a:gdLst>
            <a:ahLst/>
            <a:cxnLst>
              <a:cxn ang="T6">
                <a:pos x="T0" y="T1"/>
              </a:cxn>
              <a:cxn ang="T7">
                <a:pos x="T2" y="T3"/>
              </a:cxn>
              <a:cxn ang="T8">
                <a:pos x="T4" y="T5"/>
              </a:cxn>
            </a:cxnLst>
            <a:rect l="T9" t="T10" r="T11" b="T12"/>
            <a:pathLst>
              <a:path w="39" h="45">
                <a:moveTo>
                  <a:pt x="0" y="21"/>
                </a:moveTo>
                <a:lnTo>
                  <a:pt x="36" y="0"/>
                </a:lnTo>
                <a:lnTo>
                  <a:pt x="39" y="45"/>
                </a:lnTo>
              </a:path>
            </a:pathLst>
          </a:custGeom>
          <a:noFill/>
          <a:ln w="19050" cap="flat" cmpd="sng">
            <a:solidFill>
              <a:srgbClr val="CC0000"/>
            </a:solidFill>
            <a:prstDash val="solid"/>
            <a:round/>
            <a:headEnd type="none" w="med" len="med"/>
            <a:tailEnd type="none" w="med" len="med"/>
          </a:ln>
        </p:spPr>
        <p:txBody>
          <a:bodyPr wrap="none" anchor="ctr"/>
          <a:lstStyle/>
          <a:p>
            <a:endParaRPr lang="en-US"/>
          </a:p>
        </p:txBody>
      </p:sp>
      <p:sp>
        <p:nvSpPr>
          <p:cNvPr id="572433" name="Freeform 17"/>
          <p:cNvSpPr>
            <a:spLocks/>
          </p:cNvSpPr>
          <p:nvPr/>
        </p:nvSpPr>
        <p:spPr bwMode="auto">
          <a:xfrm>
            <a:off x="3556000" y="4206875"/>
            <a:ext cx="74613" cy="88900"/>
          </a:xfrm>
          <a:custGeom>
            <a:avLst/>
            <a:gdLst>
              <a:gd name="T0" fmla="*/ 0 w 39"/>
              <a:gd name="T1" fmla="*/ 42 h 42"/>
              <a:gd name="T2" fmla="*/ 3 w 39"/>
              <a:gd name="T3" fmla="*/ 0 h 42"/>
              <a:gd name="T4" fmla="*/ 39 w 39"/>
              <a:gd name="T5" fmla="*/ 24 h 42"/>
              <a:gd name="T6" fmla="*/ 0 60000 65536"/>
              <a:gd name="T7" fmla="*/ 0 60000 65536"/>
              <a:gd name="T8" fmla="*/ 0 60000 65536"/>
              <a:gd name="T9" fmla="*/ 0 w 39"/>
              <a:gd name="T10" fmla="*/ 0 h 42"/>
              <a:gd name="T11" fmla="*/ 39 w 39"/>
              <a:gd name="T12" fmla="*/ 42 h 42"/>
            </a:gdLst>
            <a:ahLst/>
            <a:cxnLst>
              <a:cxn ang="T6">
                <a:pos x="T0" y="T1"/>
              </a:cxn>
              <a:cxn ang="T7">
                <a:pos x="T2" y="T3"/>
              </a:cxn>
              <a:cxn ang="T8">
                <a:pos x="T4" y="T5"/>
              </a:cxn>
            </a:cxnLst>
            <a:rect l="T9" t="T10" r="T11" b="T12"/>
            <a:pathLst>
              <a:path w="39" h="42">
                <a:moveTo>
                  <a:pt x="0" y="42"/>
                </a:moveTo>
                <a:lnTo>
                  <a:pt x="3" y="0"/>
                </a:lnTo>
                <a:lnTo>
                  <a:pt x="39" y="24"/>
                </a:lnTo>
              </a:path>
            </a:pathLst>
          </a:custGeom>
          <a:noFill/>
          <a:ln w="19050" cap="flat" cmpd="sng">
            <a:solidFill>
              <a:srgbClr val="CC0000"/>
            </a:solidFill>
            <a:prstDash val="solid"/>
            <a:round/>
            <a:headEnd type="none" w="med" len="med"/>
            <a:tailEnd type="none" w="med" len="med"/>
          </a:ln>
        </p:spPr>
        <p:txBody>
          <a:bodyPr wrap="none" anchor="ctr"/>
          <a:lstStyle/>
          <a:p>
            <a:endParaRPr lang="en-US"/>
          </a:p>
        </p:txBody>
      </p:sp>
      <p:sp>
        <p:nvSpPr>
          <p:cNvPr id="572434" name="Text Box 18"/>
          <p:cNvSpPr txBox="1">
            <a:spLocks noChangeArrowheads="1"/>
          </p:cNvSpPr>
          <p:nvPr/>
        </p:nvSpPr>
        <p:spPr bwMode="auto">
          <a:xfrm>
            <a:off x="3613150" y="4291013"/>
            <a:ext cx="290513" cy="336550"/>
          </a:xfrm>
          <a:prstGeom prst="rect">
            <a:avLst/>
          </a:prstGeom>
          <a:noFill/>
          <a:ln w="19050">
            <a:noFill/>
            <a:miter lim="800000"/>
            <a:headEnd/>
            <a:tailEnd/>
          </a:ln>
        </p:spPr>
        <p:txBody>
          <a:bodyPr wrap="none" anchor="ctr">
            <a:spAutoFit/>
          </a:bodyPr>
          <a:lstStyle/>
          <a:p>
            <a:pPr>
              <a:spcBef>
                <a:spcPct val="50000"/>
              </a:spcBef>
            </a:pPr>
            <a:r>
              <a:rPr lang="en-US" sz="1600">
                <a:latin typeface="WP IconicSymbolsB"/>
                <a:sym typeface="Symbol" pitchFamily="18" charset="2"/>
              </a:rPr>
              <a:t></a:t>
            </a:r>
            <a:endParaRPr lang="en-US" sz="1600">
              <a:latin typeface="WP IconicSymbolsB"/>
            </a:endParaRPr>
          </a:p>
        </p:txBody>
      </p:sp>
      <p:sp>
        <p:nvSpPr>
          <p:cNvPr id="572435" name="Text Box 19"/>
          <p:cNvSpPr txBox="1">
            <a:spLocks noChangeArrowheads="1"/>
          </p:cNvSpPr>
          <p:nvPr/>
        </p:nvSpPr>
        <p:spPr bwMode="auto">
          <a:xfrm>
            <a:off x="2838450" y="4738688"/>
            <a:ext cx="295275" cy="336550"/>
          </a:xfrm>
          <a:prstGeom prst="rect">
            <a:avLst/>
          </a:prstGeom>
          <a:noFill/>
          <a:ln w="19050">
            <a:noFill/>
            <a:miter lim="800000"/>
            <a:headEnd/>
            <a:tailEnd/>
          </a:ln>
        </p:spPr>
        <p:txBody>
          <a:bodyPr wrap="none" anchor="ctr">
            <a:spAutoFit/>
          </a:bodyPr>
          <a:lstStyle/>
          <a:p>
            <a:pPr>
              <a:spcBef>
                <a:spcPct val="50000"/>
              </a:spcBef>
            </a:pPr>
            <a:r>
              <a:rPr lang="en-US" sz="1600">
                <a:latin typeface="Times New Roman" pitchFamily="18" charset="0"/>
                <a:sym typeface="Symbol" pitchFamily="18" charset="2"/>
              </a:rPr>
              <a:t></a:t>
            </a:r>
            <a:endParaRPr lang="en-US" sz="1600">
              <a:latin typeface="Times New Roman" pitchFamily="18" charset="0"/>
            </a:endParaRPr>
          </a:p>
        </p:txBody>
      </p:sp>
      <p:sp>
        <p:nvSpPr>
          <p:cNvPr id="12308" name="Text Box 20"/>
          <p:cNvSpPr txBox="1">
            <a:spLocks noChangeArrowheads="1"/>
          </p:cNvSpPr>
          <p:nvPr/>
        </p:nvSpPr>
        <p:spPr bwMode="auto">
          <a:xfrm>
            <a:off x="2143125" y="920750"/>
            <a:ext cx="754063" cy="336550"/>
          </a:xfrm>
          <a:prstGeom prst="rect">
            <a:avLst/>
          </a:prstGeom>
          <a:noFill/>
          <a:ln w="19050">
            <a:noFill/>
            <a:miter lim="800000"/>
            <a:headEnd/>
            <a:tailEnd/>
          </a:ln>
        </p:spPr>
        <p:txBody>
          <a:bodyPr wrap="none" anchor="ctr">
            <a:spAutoFit/>
          </a:bodyPr>
          <a:lstStyle/>
          <a:p>
            <a:r>
              <a:rPr lang="en-US" sz="1600">
                <a:latin typeface="Times New Roman" pitchFamily="18" charset="0"/>
              </a:rPr>
              <a:t>Z Axis</a:t>
            </a:r>
          </a:p>
        </p:txBody>
      </p:sp>
      <p:sp>
        <p:nvSpPr>
          <p:cNvPr id="12309" name="Text Box 21"/>
          <p:cNvSpPr txBox="1">
            <a:spLocks noChangeArrowheads="1"/>
          </p:cNvSpPr>
          <p:nvPr/>
        </p:nvSpPr>
        <p:spPr bwMode="auto">
          <a:xfrm>
            <a:off x="254000" y="5902325"/>
            <a:ext cx="765175" cy="336550"/>
          </a:xfrm>
          <a:prstGeom prst="rect">
            <a:avLst/>
          </a:prstGeom>
          <a:noFill/>
          <a:ln w="19050">
            <a:noFill/>
            <a:miter lim="800000"/>
            <a:headEnd/>
            <a:tailEnd/>
          </a:ln>
        </p:spPr>
        <p:txBody>
          <a:bodyPr wrap="none" anchor="ctr">
            <a:spAutoFit/>
          </a:bodyPr>
          <a:lstStyle/>
          <a:p>
            <a:pPr>
              <a:spcBef>
                <a:spcPct val="50000"/>
              </a:spcBef>
            </a:pPr>
            <a:r>
              <a:rPr lang="en-US" sz="1600">
                <a:latin typeface="Times New Roman" pitchFamily="18" charset="0"/>
              </a:rPr>
              <a:t>X Axis</a:t>
            </a:r>
          </a:p>
        </p:txBody>
      </p:sp>
      <p:sp>
        <p:nvSpPr>
          <p:cNvPr id="12310" name="Text Box 22"/>
          <p:cNvSpPr txBox="1">
            <a:spLocks noChangeArrowheads="1"/>
          </p:cNvSpPr>
          <p:nvPr/>
        </p:nvSpPr>
        <p:spPr bwMode="auto">
          <a:xfrm>
            <a:off x="6340475" y="3992563"/>
            <a:ext cx="765175" cy="336550"/>
          </a:xfrm>
          <a:prstGeom prst="rect">
            <a:avLst/>
          </a:prstGeom>
          <a:noFill/>
          <a:ln w="19050">
            <a:noFill/>
            <a:miter lim="800000"/>
            <a:headEnd/>
            <a:tailEnd/>
          </a:ln>
        </p:spPr>
        <p:txBody>
          <a:bodyPr wrap="none" anchor="ctr">
            <a:spAutoFit/>
          </a:bodyPr>
          <a:lstStyle/>
          <a:p>
            <a:pPr>
              <a:spcBef>
                <a:spcPct val="50000"/>
              </a:spcBef>
            </a:pPr>
            <a:r>
              <a:rPr lang="en-US" sz="1600">
                <a:latin typeface="Times New Roman" pitchFamily="18" charset="0"/>
              </a:rPr>
              <a:t>Y Axis</a:t>
            </a:r>
          </a:p>
        </p:txBody>
      </p:sp>
      <p:sp>
        <p:nvSpPr>
          <p:cNvPr id="572439" name="Line 23"/>
          <p:cNvSpPr>
            <a:spLocks noChangeShapeType="1"/>
          </p:cNvSpPr>
          <p:nvPr/>
        </p:nvSpPr>
        <p:spPr bwMode="auto">
          <a:xfrm flipV="1">
            <a:off x="3343275" y="1571625"/>
            <a:ext cx="1762125" cy="3003550"/>
          </a:xfrm>
          <a:prstGeom prst="line">
            <a:avLst/>
          </a:prstGeom>
          <a:noFill/>
          <a:ln w="28575">
            <a:solidFill>
              <a:srgbClr val="0000CC"/>
            </a:solidFill>
            <a:prstDash val="sysDot"/>
            <a:round/>
            <a:headEnd/>
            <a:tailEnd/>
          </a:ln>
        </p:spPr>
        <p:txBody>
          <a:bodyPr wrap="none" anchor="ctr"/>
          <a:lstStyle/>
          <a:p>
            <a:endParaRPr lang="en-US"/>
          </a:p>
        </p:txBody>
      </p:sp>
      <p:sp>
        <p:nvSpPr>
          <p:cNvPr id="572440" name="Line 24"/>
          <p:cNvSpPr>
            <a:spLocks noChangeShapeType="1"/>
          </p:cNvSpPr>
          <p:nvPr/>
        </p:nvSpPr>
        <p:spPr bwMode="auto">
          <a:xfrm flipV="1">
            <a:off x="4413250" y="1589088"/>
            <a:ext cx="673100" cy="1160462"/>
          </a:xfrm>
          <a:prstGeom prst="line">
            <a:avLst/>
          </a:prstGeom>
          <a:noFill/>
          <a:ln w="63500">
            <a:solidFill>
              <a:srgbClr val="FF00FF"/>
            </a:solidFill>
            <a:round/>
            <a:headEnd/>
            <a:tailEnd type="triangle" w="med" len="med"/>
          </a:ln>
        </p:spPr>
        <p:txBody>
          <a:bodyPr wrap="none" anchor="ctr"/>
          <a:lstStyle/>
          <a:p>
            <a:endParaRPr lang="en-US"/>
          </a:p>
        </p:txBody>
      </p:sp>
      <p:sp>
        <p:nvSpPr>
          <p:cNvPr id="572441" name="Text Box 25"/>
          <p:cNvSpPr txBox="1">
            <a:spLocks noChangeArrowheads="1"/>
          </p:cNvSpPr>
          <p:nvPr/>
        </p:nvSpPr>
        <p:spPr bwMode="auto">
          <a:xfrm>
            <a:off x="5578475" y="1222375"/>
            <a:ext cx="1809750" cy="336550"/>
          </a:xfrm>
          <a:prstGeom prst="rect">
            <a:avLst/>
          </a:prstGeom>
          <a:noFill/>
          <a:ln w="19050">
            <a:noFill/>
            <a:miter lim="800000"/>
            <a:headEnd/>
            <a:tailEnd/>
          </a:ln>
        </p:spPr>
        <p:txBody>
          <a:bodyPr wrap="none" anchor="ctr">
            <a:spAutoFit/>
          </a:bodyPr>
          <a:lstStyle/>
          <a:p>
            <a:pPr>
              <a:spcBef>
                <a:spcPct val="50000"/>
              </a:spcBef>
            </a:pPr>
            <a:r>
              <a:rPr lang="en-US" sz="1600">
                <a:latin typeface="Times New Roman" pitchFamily="18" charset="0"/>
              </a:rPr>
              <a:t>(X,Y,Z) = P (</a:t>
            </a:r>
            <a:r>
              <a:rPr lang="en-US" sz="1600">
                <a:latin typeface="Times New Roman" pitchFamily="18" charset="0"/>
                <a:sym typeface="Symbol" pitchFamily="18" charset="2"/>
              </a:rPr>
              <a:t>,,h)</a:t>
            </a:r>
            <a:endParaRPr lang="en-US" sz="1600">
              <a:latin typeface="Times New Roman" pitchFamily="18" charset="0"/>
            </a:endParaRPr>
          </a:p>
        </p:txBody>
      </p:sp>
      <p:sp>
        <p:nvSpPr>
          <p:cNvPr id="572442" name="Text Box 26"/>
          <p:cNvSpPr txBox="1">
            <a:spLocks noChangeArrowheads="1"/>
          </p:cNvSpPr>
          <p:nvPr/>
        </p:nvSpPr>
        <p:spPr bwMode="auto">
          <a:xfrm>
            <a:off x="4565650" y="1581150"/>
            <a:ext cx="296863" cy="336550"/>
          </a:xfrm>
          <a:prstGeom prst="rect">
            <a:avLst/>
          </a:prstGeom>
          <a:noFill/>
          <a:ln w="19050">
            <a:noFill/>
            <a:miter lim="800000"/>
            <a:headEnd/>
            <a:tailEnd/>
          </a:ln>
        </p:spPr>
        <p:txBody>
          <a:bodyPr wrap="none" anchor="ctr">
            <a:spAutoFit/>
          </a:bodyPr>
          <a:lstStyle/>
          <a:p>
            <a:r>
              <a:rPr lang="en-US" sz="1600">
                <a:latin typeface="Times New Roman" pitchFamily="18" charset="0"/>
              </a:rPr>
              <a:t>h</a:t>
            </a:r>
          </a:p>
        </p:txBody>
      </p:sp>
      <p:sp>
        <p:nvSpPr>
          <p:cNvPr id="572443" name="Text Box 27"/>
          <p:cNvSpPr txBox="1">
            <a:spLocks noChangeArrowheads="1"/>
          </p:cNvSpPr>
          <p:nvPr/>
        </p:nvSpPr>
        <p:spPr bwMode="auto">
          <a:xfrm>
            <a:off x="5538788" y="1916113"/>
            <a:ext cx="839787" cy="336550"/>
          </a:xfrm>
          <a:prstGeom prst="rect">
            <a:avLst/>
          </a:prstGeom>
          <a:noFill/>
          <a:ln w="19050">
            <a:noFill/>
            <a:miter lim="800000"/>
            <a:headEnd/>
            <a:tailEnd/>
          </a:ln>
        </p:spPr>
        <p:txBody>
          <a:bodyPr wrap="none" anchor="ctr">
            <a:spAutoFit/>
          </a:bodyPr>
          <a:lstStyle/>
          <a:p>
            <a:r>
              <a:rPr lang="en-US" sz="1600">
                <a:latin typeface="Times New Roman" pitchFamily="18" charset="0"/>
              </a:rPr>
              <a:t>Earth’s</a:t>
            </a:r>
          </a:p>
        </p:txBody>
      </p:sp>
      <p:sp>
        <p:nvSpPr>
          <p:cNvPr id="572444" name="Text Box 28"/>
          <p:cNvSpPr txBox="1">
            <a:spLocks noChangeArrowheads="1"/>
          </p:cNvSpPr>
          <p:nvPr/>
        </p:nvSpPr>
        <p:spPr bwMode="auto">
          <a:xfrm>
            <a:off x="5489575" y="2155825"/>
            <a:ext cx="976313" cy="336550"/>
          </a:xfrm>
          <a:prstGeom prst="rect">
            <a:avLst/>
          </a:prstGeom>
          <a:noFill/>
          <a:ln w="19050">
            <a:noFill/>
            <a:miter lim="800000"/>
            <a:headEnd/>
            <a:tailEnd/>
          </a:ln>
        </p:spPr>
        <p:txBody>
          <a:bodyPr anchor="ctr">
            <a:spAutoFit/>
          </a:bodyPr>
          <a:lstStyle/>
          <a:p>
            <a:r>
              <a:rPr lang="en-US" sz="1600">
                <a:latin typeface="Times New Roman" pitchFamily="18" charset="0"/>
              </a:rPr>
              <a:t>Surface</a:t>
            </a:r>
          </a:p>
        </p:txBody>
      </p:sp>
      <p:sp>
        <p:nvSpPr>
          <p:cNvPr id="572445" name="Text Box 29"/>
          <p:cNvSpPr txBox="1">
            <a:spLocks noChangeArrowheads="1"/>
          </p:cNvSpPr>
          <p:nvPr/>
        </p:nvSpPr>
        <p:spPr bwMode="auto">
          <a:xfrm>
            <a:off x="438150" y="2646363"/>
            <a:ext cx="601663" cy="336550"/>
          </a:xfrm>
          <a:prstGeom prst="rect">
            <a:avLst/>
          </a:prstGeom>
          <a:noFill/>
          <a:ln w="19050">
            <a:noFill/>
            <a:miter lim="800000"/>
            <a:headEnd/>
            <a:tailEnd/>
          </a:ln>
        </p:spPr>
        <p:txBody>
          <a:bodyPr wrap="none" anchor="ctr">
            <a:spAutoFit/>
          </a:bodyPr>
          <a:lstStyle/>
          <a:p>
            <a:r>
              <a:rPr lang="en-US" sz="1600">
                <a:latin typeface="Times New Roman" pitchFamily="18" charset="0"/>
              </a:rPr>
              <a:t>Zero</a:t>
            </a:r>
          </a:p>
        </p:txBody>
      </p:sp>
      <p:sp>
        <p:nvSpPr>
          <p:cNvPr id="572446" name="Text Box 30"/>
          <p:cNvSpPr txBox="1">
            <a:spLocks noChangeArrowheads="1"/>
          </p:cNvSpPr>
          <p:nvPr/>
        </p:nvSpPr>
        <p:spPr bwMode="auto">
          <a:xfrm>
            <a:off x="238125" y="2884488"/>
            <a:ext cx="998538" cy="336550"/>
          </a:xfrm>
          <a:prstGeom prst="rect">
            <a:avLst/>
          </a:prstGeom>
          <a:noFill/>
          <a:ln w="19050">
            <a:noFill/>
            <a:miter lim="800000"/>
            <a:headEnd/>
            <a:tailEnd/>
          </a:ln>
        </p:spPr>
        <p:txBody>
          <a:bodyPr wrap="none" anchor="ctr">
            <a:spAutoFit/>
          </a:bodyPr>
          <a:lstStyle/>
          <a:p>
            <a:r>
              <a:rPr lang="en-US" sz="1600">
                <a:latin typeface="Times New Roman" pitchFamily="18" charset="0"/>
              </a:rPr>
              <a:t>Meridian</a:t>
            </a:r>
          </a:p>
        </p:txBody>
      </p:sp>
      <p:sp>
        <p:nvSpPr>
          <p:cNvPr id="572447" name="Text Box 31"/>
          <p:cNvSpPr txBox="1">
            <a:spLocks noChangeArrowheads="1"/>
          </p:cNvSpPr>
          <p:nvPr/>
        </p:nvSpPr>
        <p:spPr bwMode="auto">
          <a:xfrm>
            <a:off x="4214813" y="5870575"/>
            <a:ext cx="2206625" cy="336550"/>
          </a:xfrm>
          <a:prstGeom prst="rect">
            <a:avLst/>
          </a:prstGeom>
          <a:noFill/>
          <a:ln w="19050">
            <a:noFill/>
            <a:miter lim="800000"/>
            <a:headEnd/>
            <a:tailEnd/>
          </a:ln>
        </p:spPr>
        <p:txBody>
          <a:bodyPr wrap="none" anchor="ctr">
            <a:spAutoFit/>
          </a:bodyPr>
          <a:lstStyle/>
          <a:p>
            <a:r>
              <a:rPr lang="en-US" sz="1600">
                <a:latin typeface="Times New Roman" pitchFamily="18" charset="0"/>
              </a:rPr>
              <a:t>Mean Equatorial Plane</a:t>
            </a:r>
          </a:p>
        </p:txBody>
      </p:sp>
      <p:sp>
        <p:nvSpPr>
          <p:cNvPr id="572448" name="Line 32"/>
          <p:cNvSpPr>
            <a:spLocks noChangeShapeType="1"/>
          </p:cNvSpPr>
          <p:nvPr/>
        </p:nvSpPr>
        <p:spPr bwMode="auto">
          <a:xfrm>
            <a:off x="690563" y="3303588"/>
            <a:ext cx="860425" cy="473075"/>
          </a:xfrm>
          <a:prstGeom prst="line">
            <a:avLst/>
          </a:prstGeom>
          <a:noFill/>
          <a:ln w="19050">
            <a:solidFill>
              <a:srgbClr val="CC0000"/>
            </a:solidFill>
            <a:round/>
            <a:headEnd/>
            <a:tailEnd type="triangle" w="med" len="med"/>
          </a:ln>
        </p:spPr>
        <p:txBody>
          <a:bodyPr wrap="none" anchor="ctr"/>
          <a:lstStyle/>
          <a:p>
            <a:endParaRPr lang="en-US"/>
          </a:p>
        </p:txBody>
      </p:sp>
      <p:sp>
        <p:nvSpPr>
          <p:cNvPr id="572449" name="Line 33"/>
          <p:cNvSpPr>
            <a:spLocks noChangeShapeType="1"/>
          </p:cNvSpPr>
          <p:nvPr/>
        </p:nvSpPr>
        <p:spPr bwMode="auto">
          <a:xfrm flipH="1" flipV="1">
            <a:off x="3730625" y="5786438"/>
            <a:ext cx="352425" cy="271462"/>
          </a:xfrm>
          <a:prstGeom prst="line">
            <a:avLst/>
          </a:prstGeom>
          <a:noFill/>
          <a:ln w="19050">
            <a:solidFill>
              <a:srgbClr val="CC0000"/>
            </a:solidFill>
            <a:round/>
            <a:headEnd/>
            <a:tailEnd type="triangle" w="med" len="med"/>
          </a:ln>
        </p:spPr>
        <p:txBody>
          <a:bodyPr wrap="none" anchor="ctr"/>
          <a:lstStyle/>
          <a:p>
            <a:endParaRPr lang="en-US"/>
          </a:p>
        </p:txBody>
      </p:sp>
      <p:sp>
        <p:nvSpPr>
          <p:cNvPr id="572450" name="Text Box 34"/>
          <p:cNvSpPr txBox="1">
            <a:spLocks noChangeArrowheads="1"/>
          </p:cNvSpPr>
          <p:nvPr/>
        </p:nvSpPr>
        <p:spPr bwMode="auto">
          <a:xfrm>
            <a:off x="6594475" y="3321050"/>
            <a:ext cx="1874838" cy="336550"/>
          </a:xfrm>
          <a:prstGeom prst="rect">
            <a:avLst/>
          </a:prstGeom>
          <a:noFill/>
          <a:ln w="19050">
            <a:noFill/>
            <a:miter lim="800000"/>
            <a:headEnd/>
            <a:tailEnd/>
          </a:ln>
        </p:spPr>
        <p:txBody>
          <a:bodyPr wrap="none" anchor="ctr">
            <a:spAutoFit/>
          </a:bodyPr>
          <a:lstStyle/>
          <a:p>
            <a:r>
              <a:rPr lang="en-US" sz="1600">
                <a:latin typeface="Times New Roman" pitchFamily="18" charset="0"/>
              </a:rPr>
              <a:t>Reference Ellipsoid</a:t>
            </a:r>
          </a:p>
        </p:txBody>
      </p:sp>
      <p:sp>
        <p:nvSpPr>
          <p:cNvPr id="572451" name="Line 35"/>
          <p:cNvSpPr>
            <a:spLocks noChangeShapeType="1"/>
          </p:cNvSpPr>
          <p:nvPr/>
        </p:nvSpPr>
        <p:spPr bwMode="auto">
          <a:xfrm flipH="1">
            <a:off x="5864225" y="3489325"/>
            <a:ext cx="644525" cy="287338"/>
          </a:xfrm>
          <a:prstGeom prst="line">
            <a:avLst/>
          </a:prstGeom>
          <a:noFill/>
          <a:ln w="19050">
            <a:solidFill>
              <a:srgbClr val="CC0000"/>
            </a:solidFill>
            <a:round/>
            <a:headEnd/>
            <a:tailEnd type="triangle" w="med" len="med"/>
          </a:ln>
        </p:spPr>
        <p:txBody>
          <a:bodyPr wrap="none" anchor="ctr"/>
          <a:lstStyle/>
          <a:p>
            <a:endParaRPr lang="en-US"/>
          </a:p>
        </p:txBody>
      </p:sp>
      <p:sp>
        <p:nvSpPr>
          <p:cNvPr id="572452" name="Text Box 36"/>
          <p:cNvSpPr txBox="1">
            <a:spLocks noChangeArrowheads="1"/>
          </p:cNvSpPr>
          <p:nvPr/>
        </p:nvSpPr>
        <p:spPr bwMode="auto">
          <a:xfrm>
            <a:off x="5175250" y="1222375"/>
            <a:ext cx="307975" cy="336550"/>
          </a:xfrm>
          <a:prstGeom prst="rect">
            <a:avLst/>
          </a:prstGeom>
          <a:noFill/>
          <a:ln w="19050">
            <a:noFill/>
            <a:miter lim="800000"/>
            <a:headEnd/>
            <a:tailEnd/>
          </a:ln>
        </p:spPr>
        <p:txBody>
          <a:bodyPr wrap="none" anchor="ctr">
            <a:spAutoFit/>
          </a:bodyPr>
          <a:lstStyle/>
          <a:p>
            <a:r>
              <a:rPr lang="en-US" sz="1600">
                <a:latin typeface="Times New Roman" pitchFamily="18" charset="0"/>
              </a:rPr>
              <a:t>P</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0" y="457200"/>
            <a:ext cx="9144000" cy="533400"/>
          </a:xfrm>
        </p:spPr>
        <p:txBody>
          <a:bodyPr/>
          <a:lstStyle/>
          <a:p>
            <a:pPr eaLnBrk="1" hangingPunct="1"/>
            <a:r>
              <a:rPr lang="en-US" dirty="0" smtClean="0">
                <a:solidFill>
                  <a:schemeClr val="accent2"/>
                </a:solidFill>
              </a:rPr>
              <a:t>THE IMPORTANCE OF INTELLIGENT RT FIELD WORK</a:t>
            </a:r>
          </a:p>
        </p:txBody>
      </p:sp>
      <p:sp>
        <p:nvSpPr>
          <p:cNvPr id="103427" name="Rectangle 3"/>
          <p:cNvSpPr>
            <a:spLocks noChangeArrowheads="1"/>
          </p:cNvSpPr>
          <p:nvPr/>
        </p:nvSpPr>
        <p:spPr bwMode="auto">
          <a:xfrm>
            <a:off x="304800" y="918761"/>
            <a:ext cx="6781800" cy="5401479"/>
          </a:xfrm>
          <a:prstGeom prst="rect">
            <a:avLst/>
          </a:prstGeom>
          <a:solidFill>
            <a:schemeClr val="bg1"/>
          </a:solidFill>
          <a:ln w="15875" algn="ctr">
            <a:noFill/>
            <a:miter lim="800000"/>
            <a:headEnd/>
            <a:tailEnd/>
          </a:ln>
        </p:spPr>
        <p:txBody>
          <a:bodyPr wrap="square" anchor="ctr">
            <a:spAutoFit/>
          </a:bodyPr>
          <a:lstStyle/>
          <a:p>
            <a:pPr algn="l"/>
            <a:r>
              <a:rPr lang="en-US" sz="1500" dirty="0"/>
              <a:t> </a:t>
            </a:r>
            <a:r>
              <a:rPr lang="en-US" sz="1500" b="0" dirty="0"/>
              <a:t>- Multipath</a:t>
            </a:r>
          </a:p>
          <a:p>
            <a:pPr algn="l"/>
            <a:r>
              <a:rPr lang="en-US" sz="1500" b="0" dirty="0"/>
              <a:t> - Position Dilution of Precision (PDOP)</a:t>
            </a:r>
          </a:p>
          <a:p>
            <a:pPr algn="l"/>
            <a:r>
              <a:rPr lang="en-US" sz="1500" b="0" dirty="0"/>
              <a:t> - Baseline Root Mean Square (RMS)</a:t>
            </a:r>
          </a:p>
          <a:p>
            <a:pPr algn="l"/>
            <a:r>
              <a:rPr lang="en-US" sz="1500" b="0" dirty="0"/>
              <a:t> - Number of satellites</a:t>
            </a:r>
          </a:p>
          <a:p>
            <a:pPr algn="l"/>
            <a:r>
              <a:rPr lang="en-US" sz="1500" b="0" dirty="0"/>
              <a:t> - Elevation mask (or cut-off angle)</a:t>
            </a:r>
          </a:p>
          <a:p>
            <a:pPr algn="l"/>
            <a:r>
              <a:rPr lang="en-US" sz="1500" b="0" dirty="0"/>
              <a:t> - Base accuracy- datum level, local level</a:t>
            </a:r>
          </a:p>
          <a:p>
            <a:pPr algn="l"/>
            <a:r>
              <a:rPr lang="en-US" sz="1500" b="0" dirty="0"/>
              <a:t> - Base security</a:t>
            </a:r>
          </a:p>
          <a:p>
            <a:pPr algn="l"/>
            <a:r>
              <a:rPr lang="en-US" sz="1500" b="0" dirty="0"/>
              <a:t> - Redundancy, redundancy, redundancy</a:t>
            </a:r>
          </a:p>
          <a:p>
            <a:pPr algn="l"/>
            <a:r>
              <a:rPr lang="en-US" sz="1500" b="0" dirty="0"/>
              <a:t> - Part(s) Per Million Error (ppm) – iono, tropo models, orbit errors</a:t>
            </a:r>
          </a:p>
          <a:p>
            <a:pPr algn="l"/>
            <a:r>
              <a:rPr lang="en-US" sz="1500" b="0" dirty="0"/>
              <a:t> - Space weather- sunspot numbers, solar maximum</a:t>
            </a:r>
          </a:p>
          <a:p>
            <a:pPr algn="l"/>
            <a:r>
              <a:rPr lang="en-US" sz="1500" b="0" dirty="0"/>
              <a:t> - Geoid quality</a:t>
            </a:r>
          </a:p>
          <a:p>
            <a:pPr algn="l"/>
            <a:r>
              <a:rPr lang="en-US" sz="1500" b="0" dirty="0"/>
              <a:t> - Site calibrations (a.k.a. Localizations)</a:t>
            </a:r>
          </a:p>
          <a:p>
            <a:pPr algn="l"/>
            <a:r>
              <a:rPr lang="en-US" sz="1500" b="0" dirty="0"/>
              <a:t> - Bubble adjustment</a:t>
            </a:r>
          </a:p>
          <a:p>
            <a:pPr algn="l"/>
            <a:r>
              <a:rPr lang="en-US" sz="1500" b="0" dirty="0"/>
              <a:t> - </a:t>
            </a:r>
            <a:r>
              <a:rPr lang="en-US" sz="1500" b="0" dirty="0" smtClean="0"/>
              <a:t>Latency</a:t>
            </a:r>
            <a:r>
              <a:rPr lang="en-US" sz="1500" b="0" dirty="0"/>
              <a:t>, update rate</a:t>
            </a:r>
          </a:p>
          <a:p>
            <a:pPr algn="l"/>
            <a:r>
              <a:rPr lang="en-US" sz="1500" b="0" dirty="0"/>
              <a:t> - Fixed and float solutions</a:t>
            </a:r>
          </a:p>
          <a:p>
            <a:pPr algn="l"/>
            <a:r>
              <a:rPr lang="en-US" sz="1500" b="0" dirty="0"/>
              <a:t>- Accuracy versus Precision</a:t>
            </a:r>
          </a:p>
          <a:p>
            <a:pPr algn="l"/>
            <a:r>
              <a:rPr lang="en-US" sz="1500" b="0" dirty="0"/>
              <a:t>- Signal to Noise Ratio (S/N or C/N0)</a:t>
            </a:r>
          </a:p>
          <a:p>
            <a:pPr algn="l"/>
            <a:r>
              <a:rPr lang="en-US" sz="1500" b="0" dirty="0" smtClean="0"/>
              <a:t>- </a:t>
            </a:r>
            <a:r>
              <a:rPr lang="en-US" sz="1500" b="0" dirty="0"/>
              <a:t>Carrier </a:t>
            </a:r>
            <a:r>
              <a:rPr lang="en-US" sz="1500" b="0" dirty="0" smtClean="0"/>
              <a:t>phase solution</a:t>
            </a:r>
            <a:endParaRPr lang="en-US" sz="1500" b="0" dirty="0"/>
          </a:p>
          <a:p>
            <a:pPr algn="l"/>
            <a:r>
              <a:rPr lang="en-US" sz="1500" b="0" dirty="0"/>
              <a:t>- Code </a:t>
            </a:r>
            <a:r>
              <a:rPr lang="en-US" sz="1500" b="0" dirty="0" smtClean="0"/>
              <a:t>phase solution</a:t>
            </a:r>
            <a:endParaRPr lang="en-US" sz="1500" b="0" dirty="0"/>
          </a:p>
          <a:p>
            <a:pPr algn="l"/>
            <a:r>
              <a:rPr lang="en-US" sz="1500" b="0" dirty="0"/>
              <a:t>- VHF/UHF radio communication</a:t>
            </a:r>
          </a:p>
          <a:p>
            <a:pPr algn="l"/>
            <a:r>
              <a:rPr lang="en-US" sz="1500" b="0" dirty="0"/>
              <a:t>- CDMA/SIM/Cellular TCP/IP communication</a:t>
            </a:r>
          </a:p>
          <a:p>
            <a:pPr algn="l">
              <a:buFontTx/>
              <a:buChar char="-"/>
            </a:pPr>
            <a:r>
              <a:rPr lang="en-US" sz="1500" b="0" dirty="0"/>
              <a:t>WGS 84 versus NAD 83, or other local datums</a:t>
            </a:r>
          </a:p>
          <a:p>
            <a:pPr algn="l">
              <a:buFontTx/>
              <a:buChar char="-"/>
            </a:pPr>
            <a:r>
              <a:rPr lang="en-US" sz="1500" b="0" dirty="0"/>
              <a:t> GPS, GLONASS, Galileo, Compass Constellations</a:t>
            </a:r>
          </a:p>
        </p:txBody>
      </p:sp>
      <p:sp>
        <p:nvSpPr>
          <p:cNvPr id="4" name="TextBox 3"/>
          <p:cNvSpPr txBox="1"/>
          <p:nvPr/>
        </p:nvSpPr>
        <p:spPr>
          <a:xfrm>
            <a:off x="5334000" y="3276600"/>
            <a:ext cx="3124200" cy="707886"/>
          </a:xfrm>
          <a:prstGeom prst="rect">
            <a:avLst/>
          </a:prstGeom>
          <a:noFill/>
        </p:spPr>
        <p:txBody>
          <a:bodyPr wrap="square" rtlCol="0">
            <a:spAutoFit/>
          </a:bodyPr>
          <a:lstStyle/>
          <a:p>
            <a:r>
              <a:rPr lang="en-US" sz="2000" dirty="0" smtClean="0">
                <a:solidFill>
                  <a:srgbClr val="FF0000"/>
                </a:solidFill>
              </a:rPr>
              <a:t>THE CONTROL IS AT THE POLE!</a:t>
            </a:r>
            <a:endParaRPr lang="en-US" sz="2000" dirty="0">
              <a:solidFill>
                <a:srgbClr val="FF0000"/>
              </a:solidFill>
            </a:endParaRPr>
          </a:p>
        </p:txBody>
      </p:sp>
      <p:pic>
        <p:nvPicPr>
          <p:cNvPr id="5" name="Picture 4" descr="daveycrocket3.jpg"/>
          <p:cNvPicPr>
            <a:picLocks noChangeAspect="1"/>
          </p:cNvPicPr>
          <p:nvPr/>
        </p:nvPicPr>
        <p:blipFill>
          <a:blip r:embed="rId2" cstate="print"/>
          <a:stretch>
            <a:fillRect/>
          </a:stretch>
        </p:blipFill>
        <p:spPr>
          <a:xfrm>
            <a:off x="7010400" y="3657599"/>
            <a:ext cx="1981200" cy="298485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8" descr="nad 83.ss..jpg"/>
          <p:cNvPicPr>
            <a:picLocks noChangeAspect="1"/>
          </p:cNvPicPr>
          <p:nvPr/>
        </p:nvPicPr>
        <p:blipFill>
          <a:blip r:embed="rId2" cstate="print"/>
          <a:srcRect/>
          <a:stretch>
            <a:fillRect/>
          </a:stretch>
        </p:blipFill>
        <p:spPr bwMode="auto">
          <a:xfrm>
            <a:off x="4495800" y="1447800"/>
            <a:ext cx="4548188" cy="4800600"/>
          </a:xfrm>
          <a:prstGeom prst="rect">
            <a:avLst/>
          </a:prstGeom>
          <a:noFill/>
          <a:ln w="9525">
            <a:noFill/>
            <a:miter lim="800000"/>
            <a:headEnd/>
            <a:tailEnd/>
          </a:ln>
        </p:spPr>
      </p:pic>
      <p:pic>
        <p:nvPicPr>
          <p:cNvPr id="87043" name="Picture 2" descr="itrf.ss..jpg"/>
          <p:cNvPicPr>
            <a:picLocks noChangeAspect="1"/>
          </p:cNvPicPr>
          <p:nvPr/>
        </p:nvPicPr>
        <p:blipFill>
          <a:blip r:embed="rId3" cstate="print"/>
          <a:srcRect/>
          <a:stretch>
            <a:fillRect/>
          </a:stretch>
        </p:blipFill>
        <p:spPr bwMode="auto">
          <a:xfrm>
            <a:off x="0" y="457200"/>
            <a:ext cx="4572000" cy="4799013"/>
          </a:xfrm>
          <a:prstGeom prst="rect">
            <a:avLst/>
          </a:prstGeom>
          <a:noFill/>
          <a:ln w="9525">
            <a:noFill/>
            <a:miter lim="800000"/>
            <a:headEnd/>
            <a:tailEnd/>
          </a:ln>
        </p:spPr>
      </p:pic>
      <p:sp>
        <p:nvSpPr>
          <p:cNvPr id="87044" name="TextBox 3"/>
          <p:cNvSpPr txBox="1">
            <a:spLocks noChangeArrowheads="1"/>
          </p:cNvSpPr>
          <p:nvPr/>
        </p:nvSpPr>
        <p:spPr bwMode="auto">
          <a:xfrm>
            <a:off x="5562600" y="2590800"/>
            <a:ext cx="2438400" cy="307975"/>
          </a:xfrm>
          <a:prstGeom prst="rect">
            <a:avLst/>
          </a:prstGeom>
          <a:solidFill>
            <a:schemeClr val="bg1"/>
          </a:solidFill>
          <a:ln w="9525">
            <a:noFill/>
            <a:miter lim="800000"/>
            <a:headEnd/>
            <a:tailEnd/>
          </a:ln>
        </p:spPr>
        <p:txBody>
          <a:bodyPr>
            <a:spAutoFit/>
          </a:bodyPr>
          <a:lstStyle/>
          <a:p>
            <a:r>
              <a:rPr lang="en-US">
                <a:solidFill>
                  <a:srgbClr val="FF0000"/>
                </a:solidFill>
              </a:rPr>
              <a:t>NAD 83</a:t>
            </a:r>
          </a:p>
        </p:txBody>
      </p:sp>
      <p:sp>
        <p:nvSpPr>
          <p:cNvPr id="87045" name="TextBox 4"/>
          <p:cNvSpPr txBox="1">
            <a:spLocks noChangeArrowheads="1"/>
          </p:cNvSpPr>
          <p:nvPr/>
        </p:nvSpPr>
        <p:spPr bwMode="auto">
          <a:xfrm>
            <a:off x="1066800" y="1524000"/>
            <a:ext cx="2438400" cy="307975"/>
          </a:xfrm>
          <a:prstGeom prst="rect">
            <a:avLst/>
          </a:prstGeom>
          <a:solidFill>
            <a:schemeClr val="bg1"/>
          </a:solidFill>
          <a:ln w="9525">
            <a:noFill/>
            <a:miter lim="800000"/>
            <a:headEnd/>
            <a:tailEnd/>
          </a:ln>
        </p:spPr>
        <p:txBody>
          <a:bodyPr>
            <a:spAutoFit/>
          </a:bodyPr>
          <a:lstStyle/>
          <a:p>
            <a:r>
              <a:rPr lang="en-US">
                <a:solidFill>
                  <a:srgbClr val="FF0000"/>
                </a:solidFill>
              </a:rPr>
              <a:t>ITRF 2000</a:t>
            </a:r>
          </a:p>
        </p:txBody>
      </p:sp>
      <p:sp>
        <p:nvSpPr>
          <p:cNvPr id="87046" name="Oval 5"/>
          <p:cNvSpPr>
            <a:spLocks noChangeArrowheads="1"/>
          </p:cNvSpPr>
          <p:nvPr/>
        </p:nvSpPr>
        <p:spPr bwMode="auto">
          <a:xfrm>
            <a:off x="2895600" y="2590800"/>
            <a:ext cx="914400" cy="381000"/>
          </a:xfrm>
          <a:prstGeom prst="ellipse">
            <a:avLst/>
          </a:prstGeom>
          <a:noFill/>
          <a:ln w="15875" algn="ctr">
            <a:solidFill>
              <a:srgbClr val="FF0000"/>
            </a:solidFill>
            <a:round/>
            <a:headEnd/>
            <a:tailEnd/>
          </a:ln>
        </p:spPr>
        <p:txBody>
          <a:bodyPr/>
          <a:lstStyle/>
          <a:p>
            <a:endParaRPr lang="en-US"/>
          </a:p>
        </p:txBody>
      </p:sp>
      <p:sp>
        <p:nvSpPr>
          <p:cNvPr id="87047" name="Oval 6"/>
          <p:cNvSpPr>
            <a:spLocks noChangeArrowheads="1"/>
          </p:cNvSpPr>
          <p:nvPr/>
        </p:nvSpPr>
        <p:spPr bwMode="auto">
          <a:xfrm>
            <a:off x="6934200" y="4419600"/>
            <a:ext cx="914400" cy="381000"/>
          </a:xfrm>
          <a:prstGeom prst="ellipse">
            <a:avLst/>
          </a:prstGeom>
          <a:noFill/>
          <a:ln w="15875" algn="ctr">
            <a:solidFill>
              <a:srgbClr val="FF0000"/>
            </a:solidFill>
            <a:round/>
            <a:headEnd/>
            <a:tailEnd/>
          </a:ln>
        </p:spPr>
        <p:txBody>
          <a:bodyPr/>
          <a:lstStyle/>
          <a:p>
            <a:endParaRPr lang="en-US"/>
          </a:p>
        </p:txBody>
      </p:sp>
      <p:sp>
        <p:nvSpPr>
          <p:cNvPr id="87048" name="TextBox 7"/>
          <p:cNvSpPr txBox="1">
            <a:spLocks noChangeArrowheads="1"/>
          </p:cNvSpPr>
          <p:nvPr/>
        </p:nvSpPr>
        <p:spPr bwMode="auto">
          <a:xfrm>
            <a:off x="4724400" y="685800"/>
            <a:ext cx="3962400" cy="461963"/>
          </a:xfrm>
          <a:prstGeom prst="rect">
            <a:avLst/>
          </a:prstGeom>
          <a:noFill/>
          <a:ln w="9525">
            <a:noFill/>
            <a:miter lim="800000"/>
            <a:headEnd/>
            <a:tailEnd/>
          </a:ln>
        </p:spPr>
        <p:txBody>
          <a:bodyPr>
            <a:spAutoFit/>
          </a:bodyPr>
          <a:lstStyle/>
          <a:p>
            <a:r>
              <a:rPr lang="en-US" sz="2400"/>
              <a:t>SILVER SPRING, MD</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Box 4"/>
          <p:cNvSpPr txBox="1">
            <a:spLocks noChangeArrowheads="1"/>
          </p:cNvSpPr>
          <p:nvPr/>
        </p:nvSpPr>
        <p:spPr bwMode="auto">
          <a:xfrm>
            <a:off x="0" y="1371600"/>
            <a:ext cx="1524000" cy="738188"/>
          </a:xfrm>
          <a:prstGeom prst="rect">
            <a:avLst/>
          </a:prstGeom>
          <a:solidFill>
            <a:schemeClr val="bg1"/>
          </a:solidFill>
          <a:ln w="9525">
            <a:noFill/>
            <a:miter lim="800000"/>
            <a:headEnd/>
            <a:tailEnd/>
          </a:ln>
        </p:spPr>
        <p:txBody>
          <a:bodyPr>
            <a:spAutoFit/>
          </a:bodyPr>
          <a:lstStyle/>
          <a:p>
            <a:r>
              <a:rPr lang="en-US">
                <a:solidFill>
                  <a:srgbClr val="FF0000"/>
                </a:solidFill>
              </a:rPr>
              <a:t>NAD 83 VELOCITIES</a:t>
            </a:r>
          </a:p>
          <a:p>
            <a:r>
              <a:rPr lang="en-US">
                <a:solidFill>
                  <a:srgbClr val="FF0000"/>
                </a:solidFill>
              </a:rPr>
              <a:t>(GOLD)</a:t>
            </a:r>
          </a:p>
        </p:txBody>
      </p:sp>
      <p:pic>
        <p:nvPicPr>
          <p:cNvPr id="3" name="Picture 2" descr="itrf and nad83.jpg"/>
          <p:cNvPicPr>
            <a:picLocks noChangeAspect="1"/>
          </p:cNvPicPr>
          <p:nvPr/>
        </p:nvPicPr>
        <p:blipFill>
          <a:blip r:embed="rId2" cstate="print"/>
          <a:srcRect/>
          <a:stretch>
            <a:fillRect/>
          </a:stretch>
        </p:blipFill>
        <p:spPr bwMode="auto">
          <a:xfrm>
            <a:off x="1600200" y="533400"/>
            <a:ext cx="5264150" cy="5715000"/>
          </a:xfrm>
          <a:prstGeom prst="rect">
            <a:avLst/>
          </a:prstGeom>
          <a:noFill/>
          <a:ln w="9525">
            <a:noFill/>
            <a:miter lim="800000"/>
            <a:headEnd/>
            <a:tailEnd/>
          </a:ln>
        </p:spPr>
      </p:pic>
      <p:sp>
        <p:nvSpPr>
          <p:cNvPr id="6" name="TextBox 5"/>
          <p:cNvSpPr txBox="1">
            <a:spLocks noChangeArrowheads="1"/>
          </p:cNvSpPr>
          <p:nvPr/>
        </p:nvSpPr>
        <p:spPr bwMode="auto">
          <a:xfrm>
            <a:off x="381000" y="2819400"/>
            <a:ext cx="1524000" cy="738188"/>
          </a:xfrm>
          <a:prstGeom prst="rect">
            <a:avLst/>
          </a:prstGeom>
          <a:solidFill>
            <a:schemeClr val="bg1"/>
          </a:solidFill>
          <a:ln w="9525">
            <a:noFill/>
            <a:miter lim="800000"/>
            <a:headEnd/>
            <a:tailEnd/>
          </a:ln>
        </p:spPr>
        <p:txBody>
          <a:bodyPr>
            <a:spAutoFit/>
          </a:bodyPr>
          <a:lstStyle/>
          <a:p>
            <a:r>
              <a:rPr lang="en-US">
                <a:solidFill>
                  <a:srgbClr val="FF0000"/>
                </a:solidFill>
              </a:rPr>
              <a:t>ITRF 2000</a:t>
            </a:r>
          </a:p>
          <a:p>
            <a:r>
              <a:rPr lang="en-US">
                <a:solidFill>
                  <a:srgbClr val="FF0000"/>
                </a:solidFill>
              </a:rPr>
              <a:t>VELOCITIES</a:t>
            </a:r>
          </a:p>
          <a:p>
            <a:r>
              <a:rPr lang="en-US">
                <a:solidFill>
                  <a:srgbClr val="FF0000"/>
                </a:solidFill>
              </a:rPr>
              <a:t>(BLUE)</a:t>
            </a:r>
          </a:p>
        </p:txBody>
      </p:sp>
      <p:cxnSp>
        <p:nvCxnSpPr>
          <p:cNvPr id="8" name="Straight Arrow Connector 7"/>
          <p:cNvCxnSpPr>
            <a:cxnSpLocks noChangeShapeType="1"/>
          </p:cNvCxnSpPr>
          <p:nvPr/>
        </p:nvCxnSpPr>
        <p:spPr bwMode="auto">
          <a:xfrm>
            <a:off x="1447800" y="1752600"/>
            <a:ext cx="1066800" cy="228600"/>
          </a:xfrm>
          <a:prstGeom prst="straightConnector1">
            <a:avLst/>
          </a:prstGeom>
          <a:noFill/>
          <a:ln w="25400" algn="ctr">
            <a:solidFill>
              <a:srgbClr val="FF0000"/>
            </a:solidFill>
            <a:round/>
            <a:headEnd/>
            <a:tailEnd type="arrow" w="med" len="med"/>
          </a:ln>
        </p:spPr>
      </p:cxnSp>
      <p:cxnSp>
        <p:nvCxnSpPr>
          <p:cNvPr id="10" name="Straight Arrow Connector 9"/>
          <p:cNvCxnSpPr>
            <a:cxnSpLocks noChangeShapeType="1"/>
            <a:stCxn id="6" idx="3"/>
          </p:cNvCxnSpPr>
          <p:nvPr/>
        </p:nvCxnSpPr>
        <p:spPr bwMode="auto">
          <a:xfrm flipV="1">
            <a:off x="1905000" y="2514600"/>
            <a:ext cx="685800" cy="674688"/>
          </a:xfrm>
          <a:prstGeom prst="straightConnector1">
            <a:avLst/>
          </a:prstGeom>
          <a:noFill/>
          <a:ln w="25400" algn="ctr">
            <a:solidFill>
              <a:srgbClr val="FF0000"/>
            </a:solidFill>
            <a:round/>
            <a:headEnd/>
            <a:tailEnd type="arrow" w="med" len="med"/>
          </a:ln>
        </p:spPr>
      </p:cxnSp>
      <p:sp>
        <p:nvSpPr>
          <p:cNvPr id="89096" name="TextBox 14"/>
          <p:cNvSpPr txBox="1">
            <a:spLocks noChangeArrowheads="1"/>
          </p:cNvSpPr>
          <p:nvPr/>
        </p:nvSpPr>
        <p:spPr bwMode="auto">
          <a:xfrm>
            <a:off x="5486400" y="1066800"/>
            <a:ext cx="3276600" cy="461963"/>
          </a:xfrm>
          <a:prstGeom prst="rect">
            <a:avLst/>
          </a:prstGeom>
          <a:solidFill>
            <a:schemeClr val="bg1"/>
          </a:solidFill>
          <a:ln w="9525">
            <a:noFill/>
            <a:miter lim="800000"/>
            <a:headEnd/>
            <a:tailEnd/>
          </a:ln>
        </p:spPr>
        <p:txBody>
          <a:bodyPr>
            <a:spAutoFit/>
          </a:bodyPr>
          <a:lstStyle/>
          <a:p>
            <a:r>
              <a:rPr lang="en-US" sz="2400"/>
              <a:t>SANTA CRUZ, CA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8" descr="trimble.tsc2.tif"/>
          <p:cNvPicPr>
            <a:picLocks noChangeAspect="1"/>
          </p:cNvPicPr>
          <p:nvPr/>
        </p:nvPicPr>
        <p:blipFill>
          <a:blip r:embed="rId2" cstate="print"/>
          <a:srcRect/>
          <a:stretch>
            <a:fillRect/>
          </a:stretch>
        </p:blipFill>
        <p:spPr bwMode="auto">
          <a:xfrm>
            <a:off x="381000" y="473075"/>
            <a:ext cx="1752600" cy="1755775"/>
          </a:xfrm>
          <a:prstGeom prst="rect">
            <a:avLst/>
          </a:prstGeom>
          <a:noFill/>
          <a:ln w="9525">
            <a:noFill/>
            <a:miter lim="800000"/>
            <a:headEnd/>
            <a:tailEnd/>
          </a:ln>
        </p:spPr>
      </p:pic>
      <p:sp>
        <p:nvSpPr>
          <p:cNvPr id="93187" name="Rectangle 2"/>
          <p:cNvSpPr>
            <a:spLocks noGrp="1" noChangeArrowheads="1"/>
          </p:cNvSpPr>
          <p:nvPr>
            <p:ph type="body" idx="1"/>
          </p:nvPr>
        </p:nvSpPr>
        <p:spPr>
          <a:xfrm>
            <a:off x="1219200" y="1905000"/>
            <a:ext cx="7162800" cy="4419600"/>
          </a:xfrm>
        </p:spPr>
        <p:txBody>
          <a:bodyPr/>
          <a:lstStyle/>
          <a:p>
            <a:r>
              <a:rPr lang="en-US" sz="2400" b="1" smtClean="0">
                <a:solidFill>
                  <a:schemeClr val="accent2"/>
                </a:solidFill>
              </a:rPr>
              <a:t>GNSS ECEF X,Y,Z (WGS 84 &amp; PZ90)</a:t>
            </a:r>
          </a:p>
          <a:p>
            <a:pPr>
              <a:buFontTx/>
              <a:buNone/>
            </a:pPr>
            <a:r>
              <a:rPr lang="en-US" smtClean="0">
                <a:solidFill>
                  <a:schemeClr val="accent2"/>
                </a:solidFill>
              </a:rPr>
              <a:t>		 </a:t>
            </a:r>
            <a:r>
              <a:rPr lang="en-US" b="1" smtClean="0">
                <a:solidFill>
                  <a:schemeClr val="accent2"/>
                </a:solidFill>
              </a:rPr>
              <a:t>NAD 83</a:t>
            </a:r>
            <a:r>
              <a:rPr lang="en-US" smtClean="0">
                <a:solidFill>
                  <a:schemeClr val="accent2"/>
                </a:solidFill>
              </a:rPr>
              <a:t> </a:t>
            </a:r>
            <a:r>
              <a:rPr lang="en-US" b="1" smtClean="0">
                <a:solidFill>
                  <a:schemeClr val="accent2"/>
                </a:solidFill>
              </a:rPr>
              <a:t>(</a:t>
            </a:r>
            <a:r>
              <a:rPr lang="en-US" b="1" smtClean="0">
                <a:solidFill>
                  <a:schemeClr val="accent2"/>
                </a:solidFill>
                <a:sym typeface="Symbol" pitchFamily="18" charset="2"/>
              </a:rPr>
              <a:t>,,h)		SPC N,E,h</a:t>
            </a:r>
          </a:p>
          <a:p>
            <a:pPr>
              <a:buFontTx/>
              <a:buNone/>
            </a:pPr>
            <a:endParaRPr lang="en-US" b="1" smtClean="0">
              <a:solidFill>
                <a:schemeClr val="accent2"/>
              </a:solidFill>
              <a:sym typeface="Symbol" pitchFamily="18" charset="2"/>
            </a:endParaRPr>
          </a:p>
          <a:p>
            <a:pPr>
              <a:buFontTx/>
              <a:buNone/>
            </a:pPr>
            <a:r>
              <a:rPr lang="en-US" b="1" smtClean="0">
                <a:solidFill>
                  <a:schemeClr val="accent2"/>
                </a:solidFill>
                <a:sym typeface="Symbol" pitchFamily="18" charset="2"/>
              </a:rPr>
              <a:t>+ GEOID XX 			=  SPC N,E,H</a:t>
            </a:r>
          </a:p>
          <a:p>
            <a:pPr>
              <a:buFontTx/>
              <a:buNone/>
            </a:pPr>
            <a:endParaRPr lang="en-US" b="1" smtClean="0">
              <a:solidFill>
                <a:schemeClr val="accent2"/>
              </a:solidFill>
              <a:sym typeface="Symbol" pitchFamily="18" charset="2"/>
            </a:endParaRPr>
          </a:p>
          <a:p>
            <a:pPr algn="ctr">
              <a:buFontTx/>
              <a:buNone/>
            </a:pPr>
            <a:r>
              <a:rPr lang="en-US" b="1" smtClean="0">
                <a:solidFill>
                  <a:schemeClr val="accent2"/>
                </a:solidFill>
                <a:sym typeface="Symbol" pitchFamily="18" charset="2"/>
              </a:rPr>
              <a:t>OR</a:t>
            </a:r>
          </a:p>
          <a:p>
            <a:pPr>
              <a:buFontTx/>
              <a:buNone/>
            </a:pPr>
            <a:endParaRPr lang="en-US" b="1" smtClean="0">
              <a:solidFill>
                <a:schemeClr val="accent2"/>
              </a:solidFill>
              <a:sym typeface="Symbol" pitchFamily="18" charset="2"/>
            </a:endParaRPr>
          </a:p>
          <a:p>
            <a:pPr algn="ctr">
              <a:buFontTx/>
              <a:buNone/>
            </a:pPr>
            <a:r>
              <a:rPr lang="en-US" b="1" smtClean="0">
                <a:solidFill>
                  <a:schemeClr val="accent2"/>
                </a:solidFill>
                <a:sym typeface="Symbol" pitchFamily="18" charset="2"/>
              </a:rPr>
              <a:t>CALIBRATE TO 4-5 SITE POINTS IN THE DESIRED DATUM. THIS IS USED TO LOCK TO PASSIVE MONUMENTATION IN THE PROJECT AREA.</a:t>
            </a:r>
          </a:p>
        </p:txBody>
      </p:sp>
      <p:sp>
        <p:nvSpPr>
          <p:cNvPr id="93188" name="Rectangle 3"/>
          <p:cNvSpPr>
            <a:spLocks noGrp="1" noChangeArrowheads="1"/>
          </p:cNvSpPr>
          <p:nvPr>
            <p:ph type="title"/>
          </p:nvPr>
        </p:nvSpPr>
        <p:spPr>
          <a:xfrm>
            <a:off x="457200" y="457200"/>
            <a:ext cx="8458200" cy="685800"/>
          </a:xfrm>
        </p:spPr>
        <p:txBody>
          <a:bodyPr/>
          <a:lstStyle/>
          <a:p>
            <a:r>
              <a:rPr lang="en-US" i="1" u="sng" smtClean="0"/>
              <a:t>GNSS TO ANY DATUM</a:t>
            </a:r>
          </a:p>
        </p:txBody>
      </p:sp>
      <p:sp>
        <p:nvSpPr>
          <p:cNvPr id="93189" name="Line 4"/>
          <p:cNvSpPr>
            <a:spLocks noChangeShapeType="1"/>
          </p:cNvSpPr>
          <p:nvPr/>
        </p:nvSpPr>
        <p:spPr bwMode="auto">
          <a:xfrm>
            <a:off x="990600" y="2514600"/>
            <a:ext cx="1143000" cy="0"/>
          </a:xfrm>
          <a:prstGeom prst="line">
            <a:avLst/>
          </a:prstGeom>
          <a:noFill/>
          <a:ln w="28575">
            <a:solidFill>
              <a:srgbClr val="FF3300"/>
            </a:solidFill>
            <a:round/>
            <a:headEnd/>
            <a:tailEnd type="triangle" w="med" len="med"/>
          </a:ln>
        </p:spPr>
        <p:txBody>
          <a:bodyPr/>
          <a:lstStyle/>
          <a:p>
            <a:endParaRPr lang="en-US"/>
          </a:p>
        </p:txBody>
      </p:sp>
      <p:sp>
        <p:nvSpPr>
          <p:cNvPr id="93190" name="Line 5"/>
          <p:cNvSpPr>
            <a:spLocks noChangeShapeType="1"/>
          </p:cNvSpPr>
          <p:nvPr/>
        </p:nvSpPr>
        <p:spPr bwMode="auto">
          <a:xfrm>
            <a:off x="3276600" y="3200400"/>
            <a:ext cx="1524000" cy="0"/>
          </a:xfrm>
          <a:prstGeom prst="line">
            <a:avLst/>
          </a:prstGeom>
          <a:noFill/>
          <a:ln w="28575">
            <a:solidFill>
              <a:srgbClr val="FF3300"/>
            </a:solidFill>
            <a:round/>
            <a:headEnd/>
            <a:tailEnd type="triangle" w="med" len="med"/>
          </a:ln>
        </p:spPr>
        <p:txBody>
          <a:bodyPr/>
          <a:lstStyle/>
          <a:p>
            <a:endParaRPr lang="en-US"/>
          </a:p>
        </p:txBody>
      </p:sp>
      <p:sp>
        <p:nvSpPr>
          <p:cNvPr id="93191" name="Line 6"/>
          <p:cNvSpPr>
            <a:spLocks noChangeShapeType="1"/>
          </p:cNvSpPr>
          <p:nvPr/>
        </p:nvSpPr>
        <p:spPr bwMode="auto">
          <a:xfrm>
            <a:off x="4495800" y="2514600"/>
            <a:ext cx="1371600" cy="0"/>
          </a:xfrm>
          <a:prstGeom prst="line">
            <a:avLst/>
          </a:prstGeom>
          <a:noFill/>
          <a:ln w="28575">
            <a:solidFill>
              <a:srgbClr val="FF3300"/>
            </a:solidFill>
            <a:round/>
            <a:headEnd/>
            <a:tailEnd type="triangle" w="med" len="med"/>
          </a:ln>
        </p:spPr>
        <p:txBody>
          <a:bodyPr/>
          <a:lstStyle/>
          <a:p>
            <a:endParaRPr lang="en-US"/>
          </a:p>
        </p:txBody>
      </p:sp>
      <p:pic>
        <p:nvPicPr>
          <p:cNvPr id="93192" name="Picture 6" descr="986_1138237660.jpg"/>
          <p:cNvPicPr>
            <a:picLocks noChangeAspect="1"/>
          </p:cNvPicPr>
          <p:nvPr/>
        </p:nvPicPr>
        <p:blipFill>
          <a:blip r:embed="rId3" cstate="print"/>
          <a:srcRect/>
          <a:stretch>
            <a:fillRect/>
          </a:stretch>
        </p:blipFill>
        <p:spPr bwMode="auto">
          <a:xfrm>
            <a:off x="0" y="4114800"/>
            <a:ext cx="1600200" cy="1655763"/>
          </a:xfrm>
          <a:prstGeom prst="rect">
            <a:avLst/>
          </a:prstGeom>
          <a:noFill/>
          <a:ln w="9525">
            <a:noFill/>
            <a:miter lim="800000"/>
            <a:headEnd/>
            <a:tailEnd/>
          </a:ln>
        </p:spPr>
      </p:pic>
      <p:pic>
        <p:nvPicPr>
          <p:cNvPr id="93193" name="Picture 7" descr="leica.viva.tif"/>
          <p:cNvPicPr>
            <a:picLocks noChangeAspect="1"/>
          </p:cNvPicPr>
          <p:nvPr/>
        </p:nvPicPr>
        <p:blipFill>
          <a:blip r:embed="rId4" cstate="print"/>
          <a:srcRect/>
          <a:stretch>
            <a:fillRect/>
          </a:stretch>
        </p:blipFill>
        <p:spPr bwMode="auto">
          <a:xfrm>
            <a:off x="7696200" y="609600"/>
            <a:ext cx="933450" cy="1441450"/>
          </a:xfrm>
          <a:prstGeom prst="rect">
            <a:avLst/>
          </a:prstGeom>
          <a:noFill/>
          <a:ln w="9525">
            <a:noFill/>
            <a:miter lim="800000"/>
            <a:headEnd/>
            <a:tailEnd/>
          </a:ln>
        </p:spPr>
      </p:pic>
      <p:pic>
        <p:nvPicPr>
          <p:cNvPr id="93194" name="Picture 9" descr="ashtech.tif"/>
          <p:cNvPicPr>
            <a:picLocks noChangeAspect="1"/>
          </p:cNvPicPr>
          <p:nvPr/>
        </p:nvPicPr>
        <p:blipFill>
          <a:blip r:embed="rId5" cstate="print"/>
          <a:srcRect/>
          <a:stretch>
            <a:fillRect/>
          </a:stretch>
        </p:blipFill>
        <p:spPr bwMode="auto">
          <a:xfrm>
            <a:off x="7467600" y="3200400"/>
            <a:ext cx="990600" cy="13636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USING REAL TIME GNSS NETWORKS FOR POSITIONING</a:t>
            </a:r>
            <a:endParaRPr lang="en-US" dirty="0">
              <a:solidFill>
                <a:srgbClr val="0070C0"/>
              </a:solidFill>
            </a:endParaRPr>
          </a:p>
        </p:txBody>
      </p:sp>
      <p:pic>
        <p:nvPicPr>
          <p:cNvPr id="4" name="Picture 3" descr="3RTN.jpg"/>
          <p:cNvPicPr>
            <a:picLocks noChangeAspect="1"/>
          </p:cNvPicPr>
          <p:nvPr/>
        </p:nvPicPr>
        <p:blipFill>
          <a:blip r:embed="rId2" cstate="print"/>
          <a:stretch>
            <a:fillRect/>
          </a:stretch>
        </p:blipFill>
        <p:spPr>
          <a:xfrm>
            <a:off x="1676400" y="1524000"/>
            <a:ext cx="6096000" cy="451916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28600" y="381000"/>
            <a:ext cx="8686800" cy="609600"/>
          </a:xfrm>
        </p:spPr>
        <p:txBody>
          <a:bodyPr/>
          <a:lstStyle/>
          <a:p>
            <a:pPr eaLnBrk="1" hangingPunct="1"/>
            <a:r>
              <a:rPr lang="en-US" smtClean="0"/>
              <a:t>THE THREE BASE STATION OPTIONS FOR RT</a:t>
            </a:r>
          </a:p>
        </p:txBody>
      </p:sp>
      <p:pic>
        <p:nvPicPr>
          <p:cNvPr id="45059" name="Diagram 3"/>
          <p:cNvPicPr>
            <a:picLocks noChangeArrowheads="1"/>
          </p:cNvPicPr>
          <p:nvPr/>
        </p:nvPicPr>
        <p:blipFill>
          <a:blip r:embed="rId2" cstate="print"/>
          <a:srcRect/>
          <a:stretch>
            <a:fillRect/>
          </a:stretch>
        </p:blipFill>
        <p:spPr bwMode="auto">
          <a:xfrm>
            <a:off x="377825" y="1060450"/>
            <a:ext cx="8394700" cy="5041900"/>
          </a:xfrm>
          <a:prstGeom prst="rect">
            <a:avLst/>
          </a:prstGeom>
          <a:noFill/>
          <a:ln w="9525">
            <a:noFill/>
            <a:miter lim="800000"/>
            <a:headEnd/>
            <a:tailEnd/>
          </a:ln>
        </p:spPr>
      </p:pic>
      <p:pic>
        <p:nvPicPr>
          <p:cNvPr id="45060" name="Picture 4" descr="rover2B.jpg"/>
          <p:cNvPicPr>
            <a:picLocks noChangeAspect="1"/>
          </p:cNvPicPr>
          <p:nvPr/>
        </p:nvPicPr>
        <p:blipFill>
          <a:blip r:embed="rId3" cstate="print">
            <a:lum bright="10000" contrast="2000"/>
          </a:blip>
          <a:srcRect/>
          <a:stretch>
            <a:fillRect/>
          </a:stretch>
        </p:blipFill>
        <p:spPr bwMode="auto">
          <a:xfrm>
            <a:off x="4191000" y="3124200"/>
            <a:ext cx="1030288" cy="1298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304800"/>
            <a:ext cx="8458200" cy="457200"/>
          </a:xfrm>
          <a:solidFill>
            <a:schemeClr val="bg1"/>
          </a:solidFill>
        </p:spPr>
        <p:txBody>
          <a:bodyPr/>
          <a:lstStyle/>
          <a:p>
            <a:r>
              <a:rPr lang="en-US" sz="3200" smtClean="0">
                <a:solidFill>
                  <a:srgbClr val="0000FF"/>
                </a:solidFill>
              </a:rPr>
              <a:t>THE TECHNOLOGY SWEET SPOT</a:t>
            </a:r>
            <a:endParaRPr lang="en-US" sz="3200" u="sng" smtClean="0">
              <a:solidFill>
                <a:srgbClr val="0000FF"/>
              </a:solidFill>
            </a:endParaRPr>
          </a:p>
        </p:txBody>
      </p:sp>
      <p:sp>
        <p:nvSpPr>
          <p:cNvPr id="48131" name="Content Placeholder 2"/>
          <p:cNvSpPr>
            <a:spLocks noGrp="1"/>
          </p:cNvSpPr>
          <p:nvPr>
            <p:ph idx="1"/>
          </p:nvPr>
        </p:nvSpPr>
        <p:spPr>
          <a:xfrm>
            <a:off x="457200" y="990600"/>
            <a:ext cx="8458200" cy="5105400"/>
          </a:xfrm>
        </p:spPr>
        <p:txBody>
          <a:bodyPr/>
          <a:lstStyle/>
          <a:p>
            <a:r>
              <a:rPr lang="en-US" sz="1800" dirty="0" smtClean="0"/>
              <a:t>SBAS: 2 M H, 6 M V, 0.3 M SMOOTHED H, CHEAP</a:t>
            </a:r>
          </a:p>
          <a:p>
            <a:r>
              <a:rPr lang="en-US" sz="1800" dirty="0" smtClean="0"/>
              <a:t>COMMERCIAL DGPS: FEW DM, $$</a:t>
            </a:r>
          </a:p>
          <a:p>
            <a:r>
              <a:rPr lang="en-US" sz="1800" dirty="0" smtClean="0"/>
              <a:t>USCG BEACON: METER+, CHEAP</a:t>
            </a:r>
          </a:p>
          <a:p>
            <a:r>
              <a:rPr lang="en-US" sz="1800" dirty="0" smtClean="0"/>
              <a:t>DIFFERENTIAL LEVELING: 2-4 CM, LABOR/TIME INTENSIVE, $$$</a:t>
            </a:r>
          </a:p>
          <a:p>
            <a:r>
              <a:rPr lang="en-US" sz="1800" dirty="0" smtClean="0"/>
              <a:t>GEODETIC LEVELING: mm, LABOR/TIME INTENSIVE, $$$$$</a:t>
            </a:r>
          </a:p>
          <a:p>
            <a:r>
              <a:rPr lang="en-US" sz="1800" dirty="0" smtClean="0"/>
              <a:t>USER BASE RTK: 2-4 CM H, 3-5 CM V, REQUIRES INITIAL INVESTMENT</a:t>
            </a:r>
          </a:p>
          <a:p>
            <a:r>
              <a:rPr lang="en-US" sz="1800" dirty="0" smtClean="0"/>
              <a:t>RTN: 3-4 CM H, 5-7 CM V, REQUIRES INITIAL INVESTMENT(BUT ½ OF RTK)</a:t>
            </a:r>
          </a:p>
          <a:p>
            <a:r>
              <a:rPr lang="en-US" sz="1800" dirty="0" smtClean="0"/>
              <a:t>AERIAL MAPPING: .10 M H, .20 M V, $$$</a:t>
            </a:r>
          </a:p>
          <a:p>
            <a:r>
              <a:rPr lang="en-US" sz="1800" dirty="0" smtClean="0"/>
              <a:t>LIDAR: 0.10 – 0.3 M V</a:t>
            </a:r>
          </a:p>
          <a:p>
            <a:r>
              <a:rPr lang="en-US" sz="1800" dirty="0" smtClean="0"/>
              <a:t>SATELLITE IMAGERY: 0.5 METER H RESOLUTION, 3 M LOCATION, $$$</a:t>
            </a:r>
          </a:p>
          <a:p>
            <a:r>
              <a:rPr lang="en-US" sz="1800" dirty="0" smtClean="0"/>
              <a:t>LOW ALTITUDE AERIAL IMAGERY: 2-4 CM H, 3-5 CM V, $$$</a:t>
            </a:r>
          </a:p>
          <a:p>
            <a:r>
              <a:rPr lang="en-US" sz="1800" dirty="0" smtClean="0"/>
              <a:t>TERRESTRIAL LASER SCANNING: PROJECT SITES ONLY, 0.015 M H, </a:t>
            </a:r>
            <a:br>
              <a:rPr lang="en-US" sz="1800" dirty="0" smtClean="0"/>
            </a:br>
            <a:r>
              <a:rPr lang="en-US" sz="1800" dirty="0" smtClean="0"/>
              <a:t>0.02 M V, REQUIRES INITIAL INVESTMENT</a:t>
            </a:r>
          </a:p>
        </p:txBody>
      </p:sp>
      <p:cxnSp>
        <p:nvCxnSpPr>
          <p:cNvPr id="6" name="Straight Connector 5"/>
          <p:cNvCxnSpPr>
            <a:cxnSpLocks noChangeShapeType="1"/>
          </p:cNvCxnSpPr>
          <p:nvPr/>
        </p:nvCxnSpPr>
        <p:spPr bwMode="auto">
          <a:xfrm>
            <a:off x="914400" y="3581400"/>
            <a:ext cx="7543800" cy="0"/>
          </a:xfrm>
          <a:prstGeom prst="line">
            <a:avLst/>
          </a:prstGeom>
          <a:noFill/>
          <a:ln w="38100" algn="ctr">
            <a:solidFill>
              <a:srgbClr val="00CC00"/>
            </a:solidFill>
            <a:round/>
            <a:headEnd/>
            <a:tailEnd/>
          </a:ln>
        </p:spPr>
      </p:cxnSp>
      <p:cxnSp>
        <p:nvCxnSpPr>
          <p:cNvPr id="7" name="Straight Connector 6"/>
          <p:cNvCxnSpPr>
            <a:cxnSpLocks noChangeShapeType="1"/>
          </p:cNvCxnSpPr>
          <p:nvPr/>
        </p:nvCxnSpPr>
        <p:spPr bwMode="auto">
          <a:xfrm>
            <a:off x="838200" y="3886200"/>
            <a:ext cx="685800" cy="0"/>
          </a:xfrm>
          <a:prstGeom prst="line">
            <a:avLst/>
          </a:prstGeom>
          <a:noFill/>
          <a:ln w="38100" algn="ctr">
            <a:solidFill>
              <a:srgbClr val="00CC00"/>
            </a:solidFill>
            <a:round/>
            <a:headEnd/>
            <a:tailEn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TN.USA.tif"/>
          <p:cNvPicPr>
            <a:picLocks noChangeAspect="1"/>
          </p:cNvPicPr>
          <p:nvPr/>
        </p:nvPicPr>
        <p:blipFill>
          <a:blip r:embed="rId2" cstate="print"/>
          <a:stretch>
            <a:fillRect/>
          </a:stretch>
        </p:blipFill>
        <p:spPr>
          <a:xfrm>
            <a:off x="3429000" y="1447801"/>
            <a:ext cx="5715000" cy="3510123"/>
          </a:xfrm>
          <a:prstGeom prst="rect">
            <a:avLst/>
          </a:prstGeom>
        </p:spPr>
      </p:pic>
      <p:sp>
        <p:nvSpPr>
          <p:cNvPr id="2" name="Title 1"/>
          <p:cNvSpPr>
            <a:spLocks noGrp="1"/>
          </p:cNvSpPr>
          <p:nvPr>
            <p:ph type="title"/>
          </p:nvPr>
        </p:nvSpPr>
        <p:spPr>
          <a:xfrm>
            <a:off x="228600" y="838200"/>
            <a:ext cx="2971800" cy="1371600"/>
          </a:xfrm>
        </p:spPr>
        <p:txBody>
          <a:bodyPr>
            <a:normAutofit/>
          </a:bodyPr>
          <a:lstStyle/>
          <a:p>
            <a:pPr algn="l"/>
            <a:r>
              <a:rPr lang="en-US" sz="2000" b="0" dirty="0" smtClean="0">
                <a:solidFill>
                  <a:srgbClr val="0070C0"/>
                </a:solidFill>
              </a:rPr>
              <a:t>≥200 RTN WORLDWIDE</a:t>
            </a:r>
            <a:br>
              <a:rPr lang="en-US" sz="2000" b="0" dirty="0" smtClean="0">
                <a:solidFill>
                  <a:srgbClr val="0070C0"/>
                </a:solidFill>
              </a:rPr>
            </a:br>
            <a:r>
              <a:rPr lang="en-US" sz="2000" b="0" dirty="0" smtClean="0">
                <a:solidFill>
                  <a:srgbClr val="0070C0"/>
                </a:solidFill>
              </a:rPr>
              <a:t>≥107 RTN USA</a:t>
            </a:r>
            <a:br>
              <a:rPr lang="en-US" sz="2000" b="0" dirty="0" smtClean="0">
                <a:solidFill>
                  <a:srgbClr val="0070C0"/>
                </a:solidFill>
              </a:rPr>
            </a:br>
            <a:r>
              <a:rPr lang="en-US" sz="2000" b="0" dirty="0" smtClean="0">
                <a:solidFill>
                  <a:srgbClr val="0070C0"/>
                </a:solidFill>
              </a:rPr>
              <a:t>≥37 DOT</a:t>
            </a:r>
            <a:endParaRPr lang="en-US" sz="2000" b="0" dirty="0">
              <a:solidFill>
                <a:srgbClr val="0070C0"/>
              </a:solidFill>
            </a:endParaRPr>
          </a:p>
        </p:txBody>
      </p:sp>
      <p:sp>
        <p:nvSpPr>
          <p:cNvPr id="5" name="Rectangle 2"/>
          <p:cNvSpPr txBox="1">
            <a:spLocks noChangeArrowheads="1"/>
          </p:cNvSpPr>
          <p:nvPr/>
        </p:nvSpPr>
        <p:spPr>
          <a:xfrm>
            <a:off x="0" y="2362200"/>
            <a:ext cx="3733800" cy="3962400"/>
          </a:xfrm>
          <a:prstGeom prst="rect">
            <a:avLst/>
          </a:prstGeom>
          <a:solidFill>
            <a:schemeClr val="bg1"/>
          </a:solidFill>
        </p:spPr>
        <p:txBody>
          <a:bodyPr/>
          <a:lstStyle/>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en-US" sz="1700" b="0" i="0" u="none" strike="noStrike" kern="0" cap="none" spc="0" normalizeH="0" baseline="0" noProof="0" dirty="0" smtClean="0">
                <a:ln>
                  <a:noFill/>
                </a:ln>
                <a:solidFill>
                  <a:schemeClr val="tx1"/>
                </a:solidFill>
                <a:effectLst/>
                <a:uLnTx/>
                <a:uFillTx/>
                <a:latin typeface="+mn-lt"/>
                <a:ea typeface="+mn-ea"/>
                <a:cs typeface="+mn-cs"/>
              </a:rPr>
              <a:t>ACADEMIC/SCIENTIFIC</a:t>
            </a: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en-US" sz="1700" b="0" i="0" u="none" strike="noStrike" kern="0" cap="none" spc="0" normalizeH="0" baseline="0" noProof="0" dirty="0" smtClean="0">
                <a:ln>
                  <a:noFill/>
                </a:ln>
                <a:solidFill>
                  <a:schemeClr val="tx1"/>
                </a:solidFill>
                <a:effectLst/>
                <a:uLnTx/>
                <a:uFillTx/>
                <a:latin typeface="+mn-lt"/>
                <a:ea typeface="+mn-ea"/>
                <a:cs typeface="+mn-cs"/>
              </a:rPr>
              <a:t>SPATIAL REFERENCE CENTERS</a:t>
            </a: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en-US" sz="1700" b="0" i="0" u="none" strike="noStrike" kern="0" cap="none" spc="0" normalizeH="0" baseline="0" noProof="0" dirty="0" smtClean="0">
                <a:ln>
                  <a:noFill/>
                </a:ln>
                <a:solidFill>
                  <a:schemeClr val="tx1"/>
                </a:solidFill>
                <a:effectLst/>
                <a:uLnTx/>
                <a:uFillTx/>
                <a:latin typeface="+mn-lt"/>
                <a:ea typeface="+mn-ea"/>
                <a:cs typeface="+mn-cs"/>
              </a:rPr>
              <a:t>VARIOUS DOTS + MACHINE GUIDANCE</a:t>
            </a: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en-US" sz="1700" b="0" i="0" u="none" strike="noStrike" kern="0" cap="none" spc="0" normalizeH="0" baseline="0" noProof="0" dirty="0" smtClean="0">
                <a:ln>
                  <a:noFill/>
                </a:ln>
                <a:solidFill>
                  <a:schemeClr val="tx1"/>
                </a:solidFill>
                <a:effectLst/>
                <a:uLnTx/>
                <a:uFillTx/>
                <a:latin typeface="+mn-lt"/>
                <a:ea typeface="+mn-ea"/>
                <a:cs typeface="+mn-cs"/>
              </a:rPr>
              <a:t>COUNTY</a:t>
            </a: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en-US" sz="1700" b="0" i="0" u="none" strike="noStrike" kern="0" cap="none" spc="0" normalizeH="0" baseline="0" noProof="0" dirty="0" smtClean="0">
                <a:ln>
                  <a:noFill/>
                </a:ln>
                <a:solidFill>
                  <a:schemeClr val="tx1"/>
                </a:solidFill>
                <a:effectLst/>
                <a:uLnTx/>
                <a:uFillTx/>
                <a:latin typeface="+mn-lt"/>
                <a:ea typeface="+mn-ea"/>
                <a:cs typeface="+mn-cs"/>
              </a:rPr>
              <a:t>CITY</a:t>
            </a: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en-US" sz="1700" b="0" i="0" u="none" strike="noStrike" kern="0" cap="none" spc="0" normalizeH="0" baseline="0" noProof="0" dirty="0" smtClean="0">
                <a:ln>
                  <a:noFill/>
                </a:ln>
                <a:solidFill>
                  <a:schemeClr val="tx1"/>
                </a:solidFill>
                <a:effectLst/>
                <a:uLnTx/>
                <a:uFillTx/>
                <a:latin typeface="+mn-lt"/>
                <a:ea typeface="+mn-ea"/>
                <a:cs typeface="+mn-cs"/>
              </a:rPr>
              <a:t>GEODETICSURVEYS(NC,SC)</a:t>
            </a: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en-US" sz="1700" b="0" i="0" u="none" strike="noStrike" kern="0" cap="none" spc="0" normalizeH="0" baseline="0" noProof="0" dirty="0" smtClean="0">
                <a:ln>
                  <a:noFill/>
                </a:ln>
                <a:solidFill>
                  <a:schemeClr val="tx1"/>
                </a:solidFill>
                <a:effectLst/>
                <a:uLnTx/>
                <a:uFillTx/>
                <a:latin typeface="+mn-lt"/>
                <a:ea typeface="+mn-ea"/>
                <a:cs typeface="+mn-cs"/>
              </a:rPr>
              <a:t>MANUFACTURERS</a:t>
            </a: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en-US" sz="1700" b="0" i="0" u="none" strike="noStrike" kern="0" cap="none" spc="0" normalizeH="0" baseline="0" noProof="0" dirty="0" smtClean="0">
                <a:ln>
                  <a:noFill/>
                </a:ln>
                <a:solidFill>
                  <a:schemeClr val="tx1"/>
                </a:solidFill>
                <a:effectLst/>
                <a:uLnTx/>
                <a:uFillTx/>
                <a:latin typeface="+mn-lt"/>
                <a:ea typeface="+mn-ea"/>
                <a:cs typeface="+mn-cs"/>
              </a:rPr>
              <a:t>VENDOR NETWORKS</a:t>
            </a: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en-US" sz="1700" b="0" i="0" u="none" strike="noStrike" kern="0" cap="none" spc="0" normalizeH="0" baseline="0" noProof="0" dirty="0" smtClean="0">
                <a:ln>
                  <a:noFill/>
                </a:ln>
                <a:solidFill>
                  <a:schemeClr val="tx1"/>
                </a:solidFill>
                <a:effectLst/>
                <a:uLnTx/>
                <a:uFillTx/>
                <a:latin typeface="+mn-lt"/>
                <a:ea typeface="+mn-ea"/>
                <a:cs typeface="+mn-cs"/>
              </a:rPr>
              <a:t>AGRICULTURE</a:t>
            </a: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en-US" sz="1700" b="0" i="0" u="none" strike="noStrike" kern="0" cap="none" spc="0" normalizeH="0" baseline="0" noProof="0" dirty="0" smtClean="0">
                <a:ln>
                  <a:noFill/>
                </a:ln>
                <a:solidFill>
                  <a:schemeClr val="tx1"/>
                </a:solidFill>
                <a:effectLst/>
                <a:uLnTx/>
                <a:uFillTx/>
                <a:latin typeface="+mn-lt"/>
                <a:ea typeface="+mn-ea"/>
                <a:cs typeface="+mn-cs"/>
              </a:rPr>
              <a:t>MA &amp; PA NETWORKS</a:t>
            </a: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endParaRPr kumimoji="0" lang="en-US" sz="17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6" name="Title 1"/>
          <p:cNvSpPr txBox="1">
            <a:spLocks/>
          </p:cNvSpPr>
          <p:nvPr/>
        </p:nvSpPr>
        <p:spPr bwMode="auto">
          <a:xfrm>
            <a:off x="3721924" y="381000"/>
            <a:ext cx="4583876" cy="1219200"/>
          </a:xfrm>
          <a:prstGeom prst="rect">
            <a:avLst/>
          </a:prstGeom>
          <a:solidFill>
            <a:schemeClr val="bg1"/>
          </a:solidFill>
          <a:ln w="28575">
            <a:solidFill>
              <a:srgbClr val="FF0000"/>
            </a:solid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0070C0"/>
                </a:solidFill>
                <a:effectLst/>
                <a:uLnTx/>
                <a:uFillTx/>
                <a:latin typeface="+mj-lt"/>
                <a:ea typeface="+mj-ea"/>
                <a:cs typeface="+mj-cs"/>
              </a:rPr>
              <a:t>MAJOR RTN IN THE USA</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kern="0" dirty="0" smtClean="0">
                <a:solidFill>
                  <a:srgbClr val="0070C0"/>
                </a:solidFill>
                <a:latin typeface="+mj-lt"/>
                <a:ea typeface="+mj-ea"/>
                <a:cs typeface="+mj-cs"/>
              </a:rPr>
              <a:t>(MARCH 2011)</a:t>
            </a:r>
            <a:endParaRPr kumimoji="0" lang="en-US" sz="2000" b="1" i="0" u="none" strike="noStrike" kern="0" cap="none" spc="0" normalizeH="0" baseline="0" noProof="0" dirty="0">
              <a:ln>
                <a:noFill/>
              </a:ln>
              <a:solidFill>
                <a:srgbClr val="0070C0"/>
              </a:solidFill>
              <a:effectLst/>
              <a:uLnTx/>
              <a:uFillTx/>
              <a:latin typeface="+mj-lt"/>
              <a:ea typeface="+mj-ea"/>
              <a:cs typeface="+mj-cs"/>
            </a:endParaRPr>
          </a:p>
        </p:txBody>
      </p:sp>
      <p:pic>
        <p:nvPicPr>
          <p:cNvPr id="8" name="Picture 7" descr="KEY.tif"/>
          <p:cNvPicPr>
            <a:picLocks noChangeAspect="1"/>
          </p:cNvPicPr>
          <p:nvPr/>
        </p:nvPicPr>
        <p:blipFill>
          <a:blip r:embed="rId4" cstate="print"/>
          <a:stretch>
            <a:fillRect/>
          </a:stretch>
        </p:blipFill>
        <p:spPr>
          <a:xfrm>
            <a:off x="3581400" y="4572000"/>
            <a:ext cx="4572000" cy="1698497"/>
          </a:xfrm>
          <a:prstGeom prst="rect">
            <a:avLst/>
          </a:prstGeom>
        </p:spPr>
      </p:pic>
      <p:sp>
        <p:nvSpPr>
          <p:cNvPr id="17" name="Freeform 16"/>
          <p:cNvSpPr/>
          <p:nvPr/>
        </p:nvSpPr>
        <p:spPr bwMode="auto">
          <a:xfrm>
            <a:off x="3581400" y="6019800"/>
            <a:ext cx="422159" cy="176054"/>
          </a:xfrm>
          <a:custGeom>
            <a:avLst/>
            <a:gdLst>
              <a:gd name="connsiteX0" fmla="*/ 2959 w 422159"/>
              <a:gd name="connsiteY0" fmla="*/ 11483 h 176054"/>
              <a:gd name="connsiteX1" fmla="*/ 76939 w 422159"/>
              <a:gd name="connsiteY1" fmla="*/ 8524 h 176054"/>
              <a:gd name="connsiteX2" fmla="*/ 257452 w 422159"/>
              <a:gd name="connsiteY2" fmla="*/ 11483 h 176054"/>
              <a:gd name="connsiteX3" fmla="*/ 352147 w 422159"/>
              <a:gd name="connsiteY3" fmla="*/ 14442 h 176054"/>
              <a:gd name="connsiteX4" fmla="*/ 408372 w 422159"/>
              <a:gd name="connsiteY4" fmla="*/ 20361 h 176054"/>
              <a:gd name="connsiteX5" fmla="*/ 402454 w 422159"/>
              <a:gd name="connsiteY5" fmla="*/ 106178 h 176054"/>
              <a:gd name="connsiteX6" fmla="*/ 405413 w 422159"/>
              <a:gd name="connsiteY6" fmla="*/ 150566 h 176054"/>
              <a:gd name="connsiteX7" fmla="*/ 402454 w 422159"/>
              <a:gd name="connsiteY7" fmla="*/ 171281 h 176054"/>
              <a:gd name="connsiteX8" fmla="*/ 290003 w 422159"/>
              <a:gd name="connsiteY8" fmla="*/ 165362 h 176054"/>
              <a:gd name="connsiteX9" fmla="*/ 168675 w 422159"/>
              <a:gd name="connsiteY9" fmla="*/ 168322 h 176054"/>
              <a:gd name="connsiteX10" fmla="*/ 100613 w 422159"/>
              <a:gd name="connsiteY10" fmla="*/ 174240 h 176054"/>
              <a:gd name="connsiteX11" fmla="*/ 38469 w 422159"/>
              <a:gd name="connsiteY11" fmla="*/ 168322 h 176054"/>
              <a:gd name="connsiteX12" fmla="*/ 0 w 422159"/>
              <a:gd name="connsiteY12" fmla="*/ 162403 h 176054"/>
              <a:gd name="connsiteX13" fmla="*/ 2959 w 422159"/>
              <a:gd name="connsiteY13" fmla="*/ 11483 h 17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159" h="176054">
                <a:moveTo>
                  <a:pt x="2959" y="11483"/>
                </a:moveTo>
                <a:cubicBezTo>
                  <a:pt x="43145" y="0"/>
                  <a:pt x="10626" y="6845"/>
                  <a:pt x="76939" y="8524"/>
                </a:cubicBezTo>
                <a:lnTo>
                  <a:pt x="257452" y="11483"/>
                </a:lnTo>
                <a:lnTo>
                  <a:pt x="352147" y="14442"/>
                </a:lnTo>
                <a:cubicBezTo>
                  <a:pt x="370889" y="16415"/>
                  <a:pt x="399311" y="3837"/>
                  <a:pt x="408372" y="20361"/>
                </a:cubicBezTo>
                <a:cubicBezTo>
                  <a:pt x="422159" y="45502"/>
                  <a:pt x="403105" y="77512"/>
                  <a:pt x="402454" y="106178"/>
                </a:cubicBezTo>
                <a:cubicBezTo>
                  <a:pt x="402117" y="121003"/>
                  <a:pt x="404427" y="135770"/>
                  <a:pt x="405413" y="150566"/>
                </a:cubicBezTo>
                <a:cubicBezTo>
                  <a:pt x="404427" y="157471"/>
                  <a:pt x="409372" y="170394"/>
                  <a:pt x="402454" y="171281"/>
                </a:cubicBezTo>
                <a:cubicBezTo>
                  <a:pt x="365223" y="176054"/>
                  <a:pt x="327536" y="165837"/>
                  <a:pt x="290003" y="165362"/>
                </a:cubicBezTo>
                <a:cubicBezTo>
                  <a:pt x="249552" y="164850"/>
                  <a:pt x="209118" y="167335"/>
                  <a:pt x="168675" y="168322"/>
                </a:cubicBezTo>
                <a:cubicBezTo>
                  <a:pt x="149160" y="170490"/>
                  <a:pt x="118591" y="174240"/>
                  <a:pt x="100613" y="174240"/>
                </a:cubicBezTo>
                <a:cubicBezTo>
                  <a:pt x="73278" y="174240"/>
                  <a:pt x="62284" y="171498"/>
                  <a:pt x="38469" y="168322"/>
                </a:cubicBezTo>
                <a:cubicBezTo>
                  <a:pt x="6231" y="164023"/>
                  <a:pt x="24855" y="167374"/>
                  <a:pt x="0" y="162403"/>
                </a:cubicBezTo>
                <a:cubicBezTo>
                  <a:pt x="3069" y="24307"/>
                  <a:pt x="2959" y="73637"/>
                  <a:pt x="2959" y="11483"/>
                </a:cubicBezTo>
                <a:close/>
              </a:path>
            </a:pathLst>
          </a:custGeom>
          <a:solidFill>
            <a:srgbClr val="FFFFB9"/>
          </a:soli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sz="quarter"/>
          </p:nvPr>
        </p:nvSpPr>
        <p:spPr/>
        <p:txBody>
          <a:bodyPr/>
          <a:lstStyle/>
          <a:p>
            <a:pPr eaLnBrk="1" hangingPunct="1"/>
            <a:r>
              <a:rPr lang="en-US" smtClean="0">
                <a:solidFill>
                  <a:schemeClr val="accent2"/>
                </a:solidFill>
              </a:rPr>
              <a:t>RTK vs. RTN</a:t>
            </a:r>
          </a:p>
        </p:txBody>
      </p:sp>
      <p:pic>
        <p:nvPicPr>
          <p:cNvPr id="46083" name="Picture 3" descr="Image2"/>
          <p:cNvPicPr>
            <a:picLocks noGrp="1" noChangeAspect="1" noChangeArrowheads="1"/>
          </p:cNvPicPr>
          <p:nvPr>
            <p:ph sz="quarter" idx="1"/>
          </p:nvPr>
        </p:nvPicPr>
        <p:blipFill>
          <a:blip r:embed="rId2" cstate="print"/>
          <a:srcRect/>
          <a:stretch>
            <a:fillRect/>
          </a:stretch>
        </p:blipFill>
        <p:spPr>
          <a:xfrm>
            <a:off x="609600" y="1295400"/>
            <a:ext cx="3098800" cy="2324100"/>
          </a:xfrm>
        </p:spPr>
      </p:pic>
      <p:pic>
        <p:nvPicPr>
          <p:cNvPr id="46084" name="Picture 4" descr="Image4"/>
          <p:cNvPicPr>
            <a:picLocks noGrp="1" noChangeAspect="1" noChangeArrowheads="1"/>
          </p:cNvPicPr>
          <p:nvPr>
            <p:ph sz="quarter" idx="2"/>
          </p:nvPr>
        </p:nvPicPr>
        <p:blipFill>
          <a:blip r:embed="rId3" cstate="print"/>
          <a:srcRect/>
          <a:stretch>
            <a:fillRect/>
          </a:stretch>
        </p:blipFill>
        <p:spPr>
          <a:xfrm>
            <a:off x="5257800" y="1809750"/>
            <a:ext cx="3708400" cy="2781300"/>
          </a:xfrm>
        </p:spPr>
      </p:pic>
      <p:pic>
        <p:nvPicPr>
          <p:cNvPr id="46085" name="Picture 5" descr="Image4"/>
          <p:cNvPicPr>
            <a:picLocks noGrp="1" noChangeAspect="1" noChangeArrowheads="1"/>
          </p:cNvPicPr>
          <p:nvPr>
            <p:ph sz="quarter" idx="3"/>
          </p:nvPr>
        </p:nvPicPr>
        <p:blipFill>
          <a:blip r:embed="rId4" cstate="print"/>
          <a:srcRect/>
          <a:stretch>
            <a:fillRect/>
          </a:stretch>
        </p:blipFill>
        <p:spPr>
          <a:xfrm>
            <a:off x="990600" y="3352800"/>
            <a:ext cx="3276600" cy="2457450"/>
          </a:xfrm>
        </p:spPr>
      </p:pic>
      <p:sp>
        <p:nvSpPr>
          <p:cNvPr id="46086" name="Line 6"/>
          <p:cNvSpPr>
            <a:spLocks noChangeShapeType="1"/>
          </p:cNvSpPr>
          <p:nvPr/>
        </p:nvSpPr>
        <p:spPr bwMode="auto">
          <a:xfrm>
            <a:off x="3505200" y="3505200"/>
            <a:ext cx="1752600" cy="0"/>
          </a:xfrm>
          <a:prstGeom prst="line">
            <a:avLst/>
          </a:prstGeom>
          <a:noFill/>
          <a:ln w="28575">
            <a:solidFill>
              <a:srgbClr val="00CC00"/>
            </a:solidFill>
            <a:round/>
            <a:headEnd/>
            <a:tailEnd type="triangle" w="med" len="med"/>
          </a:ln>
        </p:spPr>
        <p:txBody>
          <a:bodyPr/>
          <a:lstStyle/>
          <a:p>
            <a:endParaRPr lang="en-US"/>
          </a:p>
        </p:txBody>
      </p:sp>
      <p:sp>
        <p:nvSpPr>
          <p:cNvPr id="46087" name="Text Box 7"/>
          <p:cNvSpPr txBox="1">
            <a:spLocks noChangeArrowheads="1"/>
          </p:cNvSpPr>
          <p:nvPr/>
        </p:nvSpPr>
        <p:spPr bwMode="auto">
          <a:xfrm>
            <a:off x="1447800" y="5486400"/>
            <a:ext cx="914400" cy="396875"/>
          </a:xfrm>
          <a:prstGeom prst="rect">
            <a:avLst/>
          </a:prstGeom>
          <a:noFill/>
          <a:ln w="9525">
            <a:noFill/>
            <a:miter lim="800000"/>
            <a:headEnd/>
            <a:tailEnd/>
          </a:ln>
        </p:spPr>
        <p:txBody>
          <a:bodyPr>
            <a:spAutoFit/>
          </a:bodyPr>
          <a:lstStyle/>
          <a:p>
            <a:pPr eaLnBrk="0" hangingPunct="0">
              <a:spcBef>
                <a:spcPct val="50000"/>
              </a:spcBef>
            </a:pPr>
            <a:r>
              <a:rPr lang="en-US" sz="2000">
                <a:solidFill>
                  <a:srgbClr val="FF3300"/>
                </a:solidFill>
              </a:rPr>
              <a:t>RTK</a:t>
            </a:r>
          </a:p>
        </p:txBody>
      </p:sp>
      <p:sp>
        <p:nvSpPr>
          <p:cNvPr id="46088" name="Text Box 8"/>
          <p:cNvSpPr txBox="1">
            <a:spLocks noChangeArrowheads="1"/>
          </p:cNvSpPr>
          <p:nvPr/>
        </p:nvSpPr>
        <p:spPr bwMode="auto">
          <a:xfrm>
            <a:off x="5867400" y="4191000"/>
            <a:ext cx="914400" cy="396875"/>
          </a:xfrm>
          <a:prstGeom prst="rect">
            <a:avLst/>
          </a:prstGeom>
          <a:noFill/>
          <a:ln w="9525">
            <a:noFill/>
            <a:miter lim="800000"/>
            <a:headEnd/>
            <a:tailEnd/>
          </a:ln>
        </p:spPr>
        <p:txBody>
          <a:bodyPr>
            <a:spAutoFit/>
          </a:bodyPr>
          <a:lstStyle/>
          <a:p>
            <a:pPr eaLnBrk="0" hangingPunct="0">
              <a:spcBef>
                <a:spcPct val="50000"/>
              </a:spcBef>
            </a:pPr>
            <a:r>
              <a:rPr lang="en-US" sz="2000">
                <a:solidFill>
                  <a:srgbClr val="FF3300"/>
                </a:solidFill>
              </a:rPr>
              <a:t>RTN</a:t>
            </a:r>
          </a:p>
        </p:txBody>
      </p:sp>
      <p:pic>
        <p:nvPicPr>
          <p:cNvPr id="46089" name="Picture 9" descr="AGPS BABYSIT3"/>
          <p:cNvPicPr>
            <a:picLocks noGrp="1" noChangeAspect="1" noChangeArrowheads="1"/>
          </p:cNvPicPr>
          <p:nvPr>
            <p:ph sz="quarter" idx="4"/>
          </p:nvPr>
        </p:nvPicPr>
        <p:blipFill>
          <a:blip r:embed="rId5" cstate="print"/>
          <a:srcRect/>
          <a:stretch>
            <a:fillRect/>
          </a:stretch>
        </p:blipFill>
        <p:spPr>
          <a:xfrm>
            <a:off x="3429000" y="2114550"/>
            <a:ext cx="1676400" cy="1042988"/>
          </a:xfrm>
        </p:spPr>
      </p:pic>
      <p:sp>
        <p:nvSpPr>
          <p:cNvPr id="46090" name="TextBox 9"/>
          <p:cNvSpPr txBox="1">
            <a:spLocks noChangeArrowheads="1"/>
          </p:cNvSpPr>
          <p:nvPr/>
        </p:nvSpPr>
        <p:spPr bwMode="auto">
          <a:xfrm>
            <a:off x="2971800" y="4572000"/>
            <a:ext cx="3276600" cy="1384300"/>
          </a:xfrm>
          <a:prstGeom prst="rect">
            <a:avLst/>
          </a:prstGeom>
          <a:noFill/>
          <a:ln w="9525">
            <a:noFill/>
            <a:miter lim="800000"/>
            <a:headEnd/>
            <a:tailEnd/>
          </a:ln>
        </p:spPr>
        <p:txBody>
          <a:bodyPr>
            <a:spAutoFit/>
          </a:bodyPr>
          <a:lstStyle/>
          <a:p>
            <a:pPr algn="ctr" eaLnBrk="0" hangingPunct="0"/>
            <a:r>
              <a:rPr lang="en-US"/>
              <a:t>Plus:</a:t>
            </a:r>
          </a:p>
          <a:p>
            <a:pPr algn="ctr" eaLnBrk="0" hangingPunct="0"/>
            <a:r>
              <a:rPr lang="en-US"/>
              <a:t>Easy alignment to the NSRS</a:t>
            </a:r>
          </a:p>
          <a:p>
            <a:pPr algn="ctr" eaLnBrk="0" hangingPunct="0"/>
            <a:r>
              <a:rPr lang="en-US"/>
              <a:t>No ppm (1</a:t>
            </a:r>
            <a:r>
              <a:rPr lang="en-US" baseline="30000"/>
              <a:t>ST</a:t>
            </a:r>
            <a:r>
              <a:rPr lang="en-US"/>
              <a:t> ORDER) ERROR</a:t>
            </a:r>
          </a:p>
          <a:p>
            <a:pPr algn="ctr" eaLnBrk="0" hangingPunct="0"/>
            <a:r>
              <a:rPr lang="en-US"/>
              <a:t>Extended range</a:t>
            </a:r>
          </a:p>
          <a:p>
            <a:pPr algn="ctr" eaLnBrk="0" hangingPunct="0"/>
            <a:r>
              <a:rPr lang="en-US"/>
              <a:t>Homogeneous Data</a:t>
            </a:r>
          </a:p>
          <a:p>
            <a:pPr algn="ctr" eaLnBrk="0" hangingPunct="0"/>
            <a:r>
              <a:rPr lang="en-US"/>
              <a:t>Easy datum updates</a:t>
            </a:r>
          </a:p>
        </p:txBody>
      </p:sp>
      <p:sp>
        <p:nvSpPr>
          <p:cNvPr id="46091" name="TextBox 10"/>
          <p:cNvSpPr txBox="1">
            <a:spLocks noChangeArrowheads="1"/>
          </p:cNvSpPr>
          <p:nvPr/>
        </p:nvSpPr>
        <p:spPr bwMode="auto">
          <a:xfrm>
            <a:off x="6553200" y="1981200"/>
            <a:ext cx="1828800" cy="307975"/>
          </a:xfrm>
          <a:prstGeom prst="rect">
            <a:avLst/>
          </a:prstGeom>
          <a:solidFill>
            <a:schemeClr val="bg1"/>
          </a:solidFill>
          <a:ln w="9525">
            <a:noFill/>
            <a:miter lim="800000"/>
            <a:headEnd/>
            <a:tailEnd/>
          </a:ln>
        </p:spPr>
        <p:txBody>
          <a:bodyPr>
            <a:spAutoFit/>
          </a:bodyPr>
          <a:lstStyle/>
          <a:p>
            <a:pPr algn="ctr" eaLnBrk="0" hangingPunct="0"/>
            <a:r>
              <a:rPr lang="en-US"/>
              <a:t>Cell technology</a:t>
            </a:r>
          </a:p>
        </p:txBody>
      </p:sp>
      <p:sp>
        <p:nvSpPr>
          <p:cNvPr id="46092" name="TextBox 11"/>
          <p:cNvSpPr txBox="1">
            <a:spLocks noChangeArrowheads="1"/>
          </p:cNvSpPr>
          <p:nvPr/>
        </p:nvSpPr>
        <p:spPr bwMode="auto">
          <a:xfrm>
            <a:off x="5410200" y="2667000"/>
            <a:ext cx="685800" cy="307975"/>
          </a:xfrm>
          <a:prstGeom prst="rect">
            <a:avLst/>
          </a:prstGeom>
          <a:solidFill>
            <a:schemeClr val="bg1"/>
          </a:solidFill>
          <a:ln w="9525">
            <a:noFill/>
            <a:miter lim="800000"/>
            <a:headEnd/>
            <a:tailEnd/>
          </a:ln>
        </p:spPr>
        <p:txBody>
          <a:bodyPr>
            <a:spAutoFit/>
          </a:bodyPr>
          <a:lstStyle/>
          <a:p>
            <a:pPr algn="ctr" eaLnBrk="0" hangingPunct="0"/>
            <a:endParaRPr lang="en-US"/>
          </a:p>
        </p:txBody>
      </p:sp>
      <p:sp>
        <p:nvSpPr>
          <p:cNvPr id="46093" name="TextBox 12"/>
          <p:cNvSpPr txBox="1">
            <a:spLocks noChangeArrowheads="1"/>
          </p:cNvSpPr>
          <p:nvPr/>
        </p:nvSpPr>
        <p:spPr bwMode="auto">
          <a:xfrm>
            <a:off x="6629400" y="3581400"/>
            <a:ext cx="2286000" cy="2246313"/>
          </a:xfrm>
          <a:prstGeom prst="rect">
            <a:avLst/>
          </a:prstGeom>
          <a:noFill/>
          <a:ln w="9525">
            <a:noFill/>
            <a:miter lim="800000"/>
            <a:headEnd/>
            <a:tailEnd/>
          </a:ln>
        </p:spPr>
        <p:txBody>
          <a:bodyPr>
            <a:spAutoFit/>
          </a:bodyPr>
          <a:lstStyle/>
          <a:p>
            <a:pPr eaLnBrk="0" hangingPunct="0"/>
            <a:r>
              <a:rPr lang="en-US"/>
              <a:t>-Half the equipment or double the production</a:t>
            </a:r>
          </a:p>
          <a:p>
            <a:pPr eaLnBrk="0" hangingPunct="0"/>
            <a:r>
              <a:rPr lang="en-US"/>
              <a:t>-No monument  reconnaissance/</a:t>
            </a:r>
          </a:p>
          <a:p>
            <a:pPr eaLnBrk="0" hangingPunct="0"/>
            <a:r>
              <a:rPr lang="en-US"/>
              <a:t>recovery</a:t>
            </a:r>
          </a:p>
          <a:p>
            <a:pPr eaLnBrk="0" hangingPunct="0"/>
            <a:r>
              <a:rPr lang="en-US"/>
              <a:t>- No set/break down time</a:t>
            </a:r>
          </a:p>
          <a:p>
            <a:pPr eaLnBrk="0" hangingPunct="0"/>
            <a:r>
              <a:rPr lang="en-US"/>
              <a:t>-No base baby sitting</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04800" y="685800"/>
            <a:ext cx="8458200" cy="1143000"/>
          </a:xfrm>
        </p:spPr>
        <p:txBody>
          <a:bodyPr/>
          <a:lstStyle/>
          <a:p>
            <a:r>
              <a:rPr lang="en-US" sz="2800" dirty="0" smtClean="0"/>
              <a:t>SO – WHAT CAN I EXPECT FROM An RTN?</a:t>
            </a:r>
          </a:p>
        </p:txBody>
      </p:sp>
      <p:sp>
        <p:nvSpPr>
          <p:cNvPr id="47107" name="TextBox 2"/>
          <p:cNvSpPr txBox="1">
            <a:spLocks noChangeArrowheads="1"/>
          </p:cNvSpPr>
          <p:nvPr/>
        </p:nvSpPr>
        <p:spPr bwMode="auto">
          <a:xfrm>
            <a:off x="533400" y="1752600"/>
            <a:ext cx="8077200" cy="4093428"/>
          </a:xfrm>
          <a:prstGeom prst="rect">
            <a:avLst/>
          </a:prstGeom>
          <a:noFill/>
          <a:ln w="9525">
            <a:noFill/>
            <a:miter lim="800000"/>
            <a:headEnd/>
            <a:tailEnd/>
          </a:ln>
        </p:spPr>
        <p:txBody>
          <a:bodyPr>
            <a:spAutoFit/>
          </a:bodyPr>
          <a:lstStyle/>
          <a:p>
            <a:r>
              <a:rPr lang="en-US" sz="2000" dirty="0">
                <a:solidFill>
                  <a:srgbClr val="0070C0"/>
                </a:solidFill>
              </a:rPr>
              <a:t>MOST RTN PRODUCE “GOOD” HORIZONTAL </a:t>
            </a:r>
            <a:r>
              <a:rPr lang="en-US" sz="2000" dirty="0" smtClean="0">
                <a:solidFill>
                  <a:srgbClr val="0070C0"/>
                </a:solidFill>
              </a:rPr>
              <a:t>VALUES – TO A FEW CM. </a:t>
            </a:r>
            <a:r>
              <a:rPr lang="en-US" sz="2000" dirty="0">
                <a:solidFill>
                  <a:srgbClr val="0070C0"/>
                </a:solidFill>
              </a:rPr>
              <a:t>OUR HORIZONTAL SYSTEM IS BASED ON ACTIVE REFERENCE STATIONS (NGS CORS), AS ARE THE RTN STATIONS. </a:t>
            </a:r>
          </a:p>
          <a:p>
            <a:endParaRPr lang="en-US" sz="2000" dirty="0">
              <a:solidFill>
                <a:srgbClr val="0070C0"/>
              </a:solidFill>
            </a:endParaRPr>
          </a:p>
          <a:p>
            <a:r>
              <a:rPr lang="en-US" sz="2000" dirty="0">
                <a:solidFill>
                  <a:srgbClr val="0070C0"/>
                </a:solidFill>
              </a:rPr>
              <a:t>BECAUSE ORTHOMETRIC HEIGHTS (‘ELEVATIONS’) ARE BASED ON PASSIVE </a:t>
            </a:r>
            <a:r>
              <a:rPr lang="en-US" sz="2000" dirty="0" smtClean="0">
                <a:solidFill>
                  <a:srgbClr val="0070C0"/>
                </a:solidFill>
              </a:rPr>
              <a:t>MONUMENTS WITH NAVD 88, </a:t>
            </a:r>
            <a:r>
              <a:rPr lang="en-US" sz="2000" dirty="0">
                <a:solidFill>
                  <a:srgbClr val="0070C0"/>
                </a:solidFill>
              </a:rPr>
              <a:t>THE RTN USER SHOULD, FOR THE MOST PART, CONSTRAIN THE PASSIVE MARK VALUES IN A LOCALIZATION.</a:t>
            </a:r>
          </a:p>
          <a:p>
            <a:endParaRPr lang="en-US" sz="2000" dirty="0">
              <a:solidFill>
                <a:srgbClr val="0070C0"/>
              </a:solidFill>
            </a:endParaRPr>
          </a:p>
          <a:p>
            <a:r>
              <a:rPr lang="en-US" sz="2000" dirty="0">
                <a:solidFill>
                  <a:srgbClr val="0070C0"/>
                </a:solidFill>
              </a:rPr>
              <a:t>CHOOSE THE RTN WITH A BUSINESS MODEL THAT BEST FITS YOUR NEEDS.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914400"/>
            <a:ext cx="8153400" cy="5170646"/>
          </a:xfrm>
          <a:prstGeom prst="rect">
            <a:avLst/>
          </a:prstGeom>
        </p:spPr>
        <p:txBody>
          <a:bodyPr wrap="square">
            <a:spAutoFit/>
          </a:bodyPr>
          <a:lstStyle/>
          <a:p>
            <a:endParaRPr lang="en-US" sz="2200" b="0" dirty="0" smtClean="0"/>
          </a:p>
          <a:p>
            <a:pPr>
              <a:buFont typeface="Arial" pitchFamily="34" charset="0"/>
              <a:buChar char="•"/>
            </a:pPr>
            <a:r>
              <a:rPr lang="en-US" sz="2200" b="0" dirty="0" smtClean="0"/>
              <a:t>What Datum is the RTN using? </a:t>
            </a:r>
          </a:p>
          <a:p>
            <a:endParaRPr lang="en-US" sz="2200" b="0" dirty="0" smtClean="0"/>
          </a:p>
          <a:p>
            <a:pPr>
              <a:buFont typeface="Arial" pitchFamily="34" charset="0"/>
              <a:buChar char="•"/>
            </a:pPr>
            <a:r>
              <a:rPr lang="en-US" sz="2200" b="0" dirty="0" smtClean="0"/>
              <a:t>What adjustment of the Datum is the RTN using?</a:t>
            </a:r>
            <a:br>
              <a:rPr lang="en-US" sz="2200" b="0" dirty="0" smtClean="0"/>
            </a:br>
            <a:endParaRPr lang="en-US" sz="2200" b="0" dirty="0" smtClean="0"/>
          </a:p>
          <a:p>
            <a:pPr>
              <a:buFont typeface="Arial" pitchFamily="34" charset="0"/>
              <a:buChar char="•"/>
            </a:pPr>
            <a:r>
              <a:rPr lang="en-US" sz="2200" b="0" dirty="0" smtClean="0"/>
              <a:t>What epoch of the Datum adjustment is the RTN using?</a:t>
            </a:r>
            <a:br>
              <a:rPr lang="en-US" sz="2200" b="0" dirty="0" smtClean="0"/>
            </a:br>
            <a:endParaRPr lang="en-US" sz="2200" b="0" dirty="0" smtClean="0"/>
          </a:p>
          <a:p>
            <a:pPr>
              <a:buFont typeface="Arial" pitchFamily="34" charset="0"/>
              <a:buChar char="•"/>
            </a:pPr>
            <a:r>
              <a:rPr lang="en-US" sz="2200" b="0" dirty="0" smtClean="0"/>
              <a:t>How Does The RTN Align To The NSRS? </a:t>
            </a:r>
            <a:br>
              <a:rPr lang="en-US" sz="2200" b="0" dirty="0" smtClean="0"/>
            </a:br>
            <a:endParaRPr lang="en-US" sz="2200" b="0" dirty="0" smtClean="0"/>
          </a:p>
          <a:p>
            <a:pPr>
              <a:buFont typeface="Arial" pitchFamily="34" charset="0"/>
              <a:buChar char="•"/>
            </a:pPr>
            <a:r>
              <a:rPr lang="en-US" sz="2200" b="0" dirty="0" smtClean="0"/>
              <a:t>Can Users Use Any Manufacturers’ Equipment In The RTN? </a:t>
            </a:r>
            <a:br>
              <a:rPr lang="en-US" sz="2200" b="0" dirty="0" smtClean="0"/>
            </a:br>
            <a:endParaRPr lang="en-US" sz="2200" b="0" dirty="0" smtClean="0"/>
          </a:p>
          <a:p>
            <a:pPr>
              <a:buFont typeface="Arial" pitchFamily="34" charset="0"/>
              <a:buChar char="•"/>
            </a:pPr>
            <a:r>
              <a:rPr lang="en-US" sz="2200" b="0" dirty="0" smtClean="0"/>
              <a:t>Do Overlapping Networks Give The Same Coordinates? </a:t>
            </a:r>
            <a:br>
              <a:rPr lang="en-US" sz="2200" b="0" dirty="0" smtClean="0"/>
            </a:br>
            <a:endParaRPr lang="en-US" sz="2200" b="0" dirty="0" smtClean="0"/>
          </a:p>
          <a:p>
            <a:pPr>
              <a:buFont typeface="Arial" pitchFamily="34" charset="0"/>
              <a:buChar char="•"/>
            </a:pPr>
            <a:r>
              <a:rPr lang="en-US" sz="2200" b="0" dirty="0" smtClean="0"/>
              <a:t>What Are The Field Accuracies?</a:t>
            </a:r>
          </a:p>
        </p:txBody>
      </p:sp>
      <p:sp>
        <p:nvSpPr>
          <p:cNvPr id="3" name="TextBox 2"/>
          <p:cNvSpPr txBox="1"/>
          <p:nvPr/>
        </p:nvSpPr>
        <p:spPr>
          <a:xfrm>
            <a:off x="685800" y="457200"/>
            <a:ext cx="8001000" cy="584775"/>
          </a:xfrm>
          <a:prstGeom prst="rect">
            <a:avLst/>
          </a:prstGeom>
          <a:noFill/>
        </p:spPr>
        <p:txBody>
          <a:bodyPr wrap="square" rtlCol="0">
            <a:spAutoFit/>
          </a:bodyPr>
          <a:lstStyle/>
          <a:p>
            <a:pPr algn="ctr"/>
            <a:r>
              <a:rPr lang="en-US" sz="3200" dirty="0" smtClean="0">
                <a:solidFill>
                  <a:srgbClr val="0070C0"/>
                </a:solidFill>
              </a:rPr>
              <a:t>USERS CONCERNS WITH RTN</a:t>
            </a:r>
            <a:endParaRPr lang="en-US" sz="3200" dirty="0">
              <a:solidFill>
                <a:srgbClr val="0070C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8600" y="0"/>
            <a:ext cx="8686800" cy="609600"/>
          </a:xfrm>
          <a:solidFill>
            <a:schemeClr val="bg1"/>
          </a:solidFill>
        </p:spPr>
        <p:txBody>
          <a:bodyPr/>
          <a:lstStyle/>
          <a:p>
            <a:pPr eaLnBrk="1" hangingPunct="1"/>
            <a:r>
              <a:rPr lang="en-US" dirty="0" smtClean="0">
                <a:solidFill>
                  <a:schemeClr val="accent2"/>
                </a:solidFill>
              </a:rPr>
              <a:t>WORKSHOP PLAN</a:t>
            </a:r>
          </a:p>
        </p:txBody>
      </p:sp>
      <p:graphicFrame>
        <p:nvGraphicFramePr>
          <p:cNvPr id="11" name="Diagram 10"/>
          <p:cNvGraphicFramePr/>
          <p:nvPr/>
        </p:nvGraphicFramePr>
        <p:xfrm>
          <a:off x="228600" y="457200"/>
          <a:ext cx="87630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descr="REGION.tif"/>
          <p:cNvPicPr>
            <a:picLocks noChangeAspect="1"/>
          </p:cNvPicPr>
          <p:nvPr/>
        </p:nvPicPr>
        <p:blipFill>
          <a:blip r:embed="rId2" cstate="print"/>
          <a:srcRect/>
          <a:stretch>
            <a:fillRect/>
          </a:stretch>
        </p:blipFill>
        <p:spPr bwMode="auto">
          <a:xfrm>
            <a:off x="1073150" y="457200"/>
            <a:ext cx="6997700" cy="5943600"/>
          </a:xfrm>
          <a:prstGeom prst="rect">
            <a:avLst/>
          </a:prstGeom>
          <a:solidFill>
            <a:schemeClr val="bg1"/>
          </a:solidFill>
          <a:ln w="9525">
            <a:noFill/>
            <a:miter lim="800000"/>
            <a:headEnd/>
            <a:tailEnd/>
          </a:ln>
        </p:spPr>
      </p:pic>
      <p:sp>
        <p:nvSpPr>
          <p:cNvPr id="4" name="Rectangle 3"/>
          <p:cNvSpPr/>
          <p:nvPr/>
        </p:nvSpPr>
        <p:spPr>
          <a:xfrm>
            <a:off x="3200400" y="1828800"/>
            <a:ext cx="1029117"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LEICA</a:t>
            </a:r>
          </a:p>
        </p:txBody>
      </p:sp>
      <p:sp>
        <p:nvSpPr>
          <p:cNvPr id="5" name="Rectangle 4"/>
          <p:cNvSpPr/>
          <p:nvPr/>
        </p:nvSpPr>
        <p:spPr>
          <a:xfrm>
            <a:off x="3810000" y="3048000"/>
            <a:ext cx="1371600"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TRIMBLE</a:t>
            </a:r>
          </a:p>
        </p:txBody>
      </p:sp>
      <p:sp>
        <p:nvSpPr>
          <p:cNvPr id="6" name="Rectangle 5"/>
          <p:cNvSpPr/>
          <p:nvPr/>
        </p:nvSpPr>
        <p:spPr>
          <a:xfrm>
            <a:off x="2514600" y="5334000"/>
            <a:ext cx="1295400"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TOPCON</a:t>
            </a:r>
          </a:p>
        </p:txBody>
      </p:sp>
      <p:sp>
        <p:nvSpPr>
          <p:cNvPr id="7" name="Rectangle 6"/>
          <p:cNvSpPr/>
          <p:nvPr/>
        </p:nvSpPr>
        <p:spPr>
          <a:xfrm rot="18391399">
            <a:off x="5350281" y="4148745"/>
            <a:ext cx="1029117"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LEICA</a:t>
            </a:r>
          </a:p>
        </p:txBody>
      </p:sp>
      <p:sp>
        <p:nvSpPr>
          <p:cNvPr id="8" name="Rectangle 7"/>
          <p:cNvSpPr/>
          <p:nvPr/>
        </p:nvSpPr>
        <p:spPr>
          <a:xfrm rot="18302843">
            <a:off x="5955205" y="3226028"/>
            <a:ext cx="1371600"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TRIMBLE</a:t>
            </a:r>
          </a:p>
        </p:txBody>
      </p:sp>
      <p:sp>
        <p:nvSpPr>
          <p:cNvPr id="9" name="Rectangle 8"/>
          <p:cNvSpPr/>
          <p:nvPr/>
        </p:nvSpPr>
        <p:spPr>
          <a:xfrm rot="18391646">
            <a:off x="5829808" y="3950922"/>
            <a:ext cx="1295400"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TOPCON</a:t>
            </a:r>
          </a:p>
        </p:txBody>
      </p:sp>
      <p:sp>
        <p:nvSpPr>
          <p:cNvPr id="10" name="Rectangle 9"/>
          <p:cNvSpPr/>
          <p:nvPr/>
        </p:nvSpPr>
        <p:spPr>
          <a:xfrm>
            <a:off x="6096000" y="2057400"/>
            <a:ext cx="1029117"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LEICA</a:t>
            </a:r>
          </a:p>
        </p:txBody>
      </p:sp>
      <p:sp>
        <p:nvSpPr>
          <p:cNvPr id="11" name="Rectangle 10"/>
          <p:cNvSpPr/>
          <p:nvPr/>
        </p:nvSpPr>
        <p:spPr>
          <a:xfrm>
            <a:off x="2971800" y="4572000"/>
            <a:ext cx="1371600"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TRIMBLE</a:t>
            </a:r>
          </a:p>
        </p:txBody>
      </p:sp>
      <p:sp>
        <p:nvSpPr>
          <p:cNvPr id="12" name="Rectangle 11"/>
          <p:cNvSpPr/>
          <p:nvPr/>
        </p:nvSpPr>
        <p:spPr>
          <a:xfrm>
            <a:off x="0" y="609600"/>
            <a:ext cx="1371600"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TRIMBLE</a:t>
            </a:r>
          </a:p>
        </p:txBody>
      </p:sp>
      <p:sp>
        <p:nvSpPr>
          <p:cNvPr id="13" name="Rectangle 12"/>
          <p:cNvSpPr/>
          <p:nvPr/>
        </p:nvSpPr>
        <p:spPr>
          <a:xfrm>
            <a:off x="1066800" y="1066800"/>
            <a:ext cx="1371600"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TRIMBLE</a:t>
            </a:r>
          </a:p>
        </p:txBody>
      </p:sp>
      <p:sp>
        <p:nvSpPr>
          <p:cNvPr id="14" name="Rectangle 13"/>
          <p:cNvSpPr/>
          <p:nvPr/>
        </p:nvSpPr>
        <p:spPr>
          <a:xfrm>
            <a:off x="2590800" y="3276600"/>
            <a:ext cx="1029117"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LEICA</a:t>
            </a:r>
          </a:p>
        </p:txBody>
      </p:sp>
      <p:sp>
        <p:nvSpPr>
          <p:cNvPr id="15" name="Rectangle 14"/>
          <p:cNvSpPr/>
          <p:nvPr/>
        </p:nvSpPr>
        <p:spPr>
          <a:xfrm>
            <a:off x="228600" y="2438400"/>
            <a:ext cx="1029117"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LEICA</a:t>
            </a:r>
          </a:p>
        </p:txBody>
      </p:sp>
      <p:sp>
        <p:nvSpPr>
          <p:cNvPr id="16" name="Rectangle 15"/>
          <p:cNvSpPr/>
          <p:nvPr/>
        </p:nvSpPr>
        <p:spPr>
          <a:xfrm rot="18759916">
            <a:off x="1600200" y="2971800"/>
            <a:ext cx="1295400"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TOPCON</a:t>
            </a:r>
          </a:p>
        </p:txBody>
      </p:sp>
      <p:sp>
        <p:nvSpPr>
          <p:cNvPr id="17" name="Rectangle 16"/>
          <p:cNvSpPr/>
          <p:nvPr/>
        </p:nvSpPr>
        <p:spPr>
          <a:xfrm rot="18777645">
            <a:off x="1059715" y="3033867"/>
            <a:ext cx="1371600"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TRIMBLE</a:t>
            </a:r>
          </a:p>
        </p:txBody>
      </p:sp>
      <p:cxnSp>
        <p:nvCxnSpPr>
          <p:cNvPr id="59409" name="Straight Connector 18"/>
          <p:cNvCxnSpPr>
            <a:cxnSpLocks noChangeShapeType="1"/>
          </p:cNvCxnSpPr>
          <p:nvPr/>
        </p:nvCxnSpPr>
        <p:spPr bwMode="auto">
          <a:xfrm>
            <a:off x="3657600" y="2743200"/>
            <a:ext cx="457200" cy="0"/>
          </a:xfrm>
          <a:prstGeom prst="line">
            <a:avLst/>
          </a:prstGeom>
          <a:noFill/>
          <a:ln w="53975" algn="ctr">
            <a:solidFill>
              <a:srgbClr val="FF0000"/>
            </a:solidFill>
            <a:round/>
            <a:headEnd/>
            <a:tailEnd/>
          </a:ln>
        </p:spPr>
      </p:cxnSp>
      <p:cxnSp>
        <p:nvCxnSpPr>
          <p:cNvPr id="59410" name="Straight Connector 19"/>
          <p:cNvCxnSpPr>
            <a:cxnSpLocks noChangeShapeType="1"/>
          </p:cNvCxnSpPr>
          <p:nvPr/>
        </p:nvCxnSpPr>
        <p:spPr bwMode="auto">
          <a:xfrm rot="5400000">
            <a:off x="2971800" y="3429000"/>
            <a:ext cx="1371600" cy="0"/>
          </a:xfrm>
          <a:prstGeom prst="line">
            <a:avLst/>
          </a:prstGeom>
          <a:noFill/>
          <a:ln w="53975" algn="ctr">
            <a:solidFill>
              <a:srgbClr val="FF0000"/>
            </a:solidFill>
            <a:round/>
            <a:headEnd/>
            <a:tailEnd/>
          </a:ln>
        </p:spPr>
      </p:cxnSp>
      <p:sp>
        <p:nvSpPr>
          <p:cNvPr id="59411" name="Freeform 22"/>
          <p:cNvSpPr>
            <a:spLocks/>
          </p:cNvSpPr>
          <p:nvPr/>
        </p:nvSpPr>
        <p:spPr bwMode="auto">
          <a:xfrm>
            <a:off x="3695700" y="2495550"/>
            <a:ext cx="1714500" cy="1762125"/>
          </a:xfrm>
          <a:custGeom>
            <a:avLst/>
            <a:gdLst>
              <a:gd name="T0" fmla="*/ 0 w 1714500"/>
              <a:gd name="T1" fmla="*/ 1619250 h 1762125"/>
              <a:gd name="T2" fmla="*/ 295275 w 1714500"/>
              <a:gd name="T3" fmla="*/ 1628775 h 1762125"/>
              <a:gd name="T4" fmla="*/ 342900 w 1714500"/>
              <a:gd name="T5" fmla="*/ 1704975 h 1762125"/>
              <a:gd name="T6" fmla="*/ 400050 w 1714500"/>
              <a:gd name="T7" fmla="*/ 1743075 h 1762125"/>
              <a:gd name="T8" fmla="*/ 438150 w 1714500"/>
              <a:gd name="T9" fmla="*/ 1762125 h 1762125"/>
              <a:gd name="T10" fmla="*/ 619125 w 1714500"/>
              <a:gd name="T11" fmla="*/ 1752600 h 1762125"/>
              <a:gd name="T12" fmla="*/ 657225 w 1714500"/>
              <a:gd name="T13" fmla="*/ 1743075 h 1762125"/>
              <a:gd name="T14" fmla="*/ 962025 w 1714500"/>
              <a:gd name="T15" fmla="*/ 1733550 h 1762125"/>
              <a:gd name="T16" fmla="*/ 1152525 w 1714500"/>
              <a:gd name="T17" fmla="*/ 1600200 h 1762125"/>
              <a:gd name="T18" fmla="*/ 1181100 w 1714500"/>
              <a:gd name="T19" fmla="*/ 1571625 h 1762125"/>
              <a:gd name="T20" fmla="*/ 1228725 w 1714500"/>
              <a:gd name="T21" fmla="*/ 1466850 h 1762125"/>
              <a:gd name="T22" fmla="*/ 1247775 w 1714500"/>
              <a:gd name="T23" fmla="*/ 1390650 h 1762125"/>
              <a:gd name="T24" fmla="*/ 1257300 w 1714500"/>
              <a:gd name="T25" fmla="*/ 1362075 h 1762125"/>
              <a:gd name="T26" fmla="*/ 1314450 w 1714500"/>
              <a:gd name="T27" fmla="*/ 1343025 h 1762125"/>
              <a:gd name="T28" fmla="*/ 1343025 w 1714500"/>
              <a:gd name="T29" fmla="*/ 1333500 h 1762125"/>
              <a:gd name="T30" fmla="*/ 1428750 w 1714500"/>
              <a:gd name="T31" fmla="*/ 1314450 h 1762125"/>
              <a:gd name="T32" fmla="*/ 1495425 w 1714500"/>
              <a:gd name="T33" fmla="*/ 1266825 h 1762125"/>
              <a:gd name="T34" fmla="*/ 1571625 w 1714500"/>
              <a:gd name="T35" fmla="*/ 1209675 h 1762125"/>
              <a:gd name="T36" fmla="*/ 1590675 w 1714500"/>
              <a:gd name="T37" fmla="*/ 1171575 h 1762125"/>
              <a:gd name="T38" fmla="*/ 1600200 w 1714500"/>
              <a:gd name="T39" fmla="*/ 1133475 h 1762125"/>
              <a:gd name="T40" fmla="*/ 1619250 w 1714500"/>
              <a:gd name="T41" fmla="*/ 1028700 h 1762125"/>
              <a:gd name="T42" fmla="*/ 1638300 w 1714500"/>
              <a:gd name="T43" fmla="*/ 981075 h 1762125"/>
              <a:gd name="T44" fmla="*/ 1657350 w 1714500"/>
              <a:gd name="T45" fmla="*/ 914400 h 1762125"/>
              <a:gd name="T46" fmla="*/ 1685925 w 1714500"/>
              <a:gd name="T47" fmla="*/ 819150 h 1762125"/>
              <a:gd name="T48" fmla="*/ 1695450 w 1714500"/>
              <a:gd name="T49" fmla="*/ 685800 h 1762125"/>
              <a:gd name="T50" fmla="*/ 1704975 w 1714500"/>
              <a:gd name="T51" fmla="*/ 657225 h 1762125"/>
              <a:gd name="T52" fmla="*/ 1714500 w 1714500"/>
              <a:gd name="T53" fmla="*/ 619125 h 1762125"/>
              <a:gd name="T54" fmla="*/ 1685925 w 1714500"/>
              <a:gd name="T55" fmla="*/ 457200 h 1762125"/>
              <a:gd name="T56" fmla="*/ 1676400 w 1714500"/>
              <a:gd name="T57" fmla="*/ 419100 h 1762125"/>
              <a:gd name="T58" fmla="*/ 1657350 w 1714500"/>
              <a:gd name="T59" fmla="*/ 381000 h 1762125"/>
              <a:gd name="T60" fmla="*/ 1647825 w 1714500"/>
              <a:gd name="T61" fmla="*/ 352425 h 1762125"/>
              <a:gd name="T62" fmla="*/ 1638300 w 1714500"/>
              <a:gd name="T63" fmla="*/ 314325 h 1762125"/>
              <a:gd name="T64" fmla="*/ 1600200 w 1714500"/>
              <a:gd name="T65" fmla="*/ 238125 h 1762125"/>
              <a:gd name="T66" fmla="*/ 1581150 w 1714500"/>
              <a:gd name="T67" fmla="*/ 209550 h 1762125"/>
              <a:gd name="T68" fmla="*/ 1581150 w 1714500"/>
              <a:gd name="T69" fmla="*/ 0 h 17621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14500" h="1762125">
                <a:moveTo>
                  <a:pt x="0" y="1619250"/>
                </a:moveTo>
                <a:lnTo>
                  <a:pt x="295275" y="1628775"/>
                </a:lnTo>
                <a:cubicBezTo>
                  <a:pt x="311249" y="1631124"/>
                  <a:pt x="335641" y="1694813"/>
                  <a:pt x="342900" y="1704975"/>
                </a:cubicBezTo>
                <a:cubicBezTo>
                  <a:pt x="369324" y="1741969"/>
                  <a:pt x="365590" y="1728307"/>
                  <a:pt x="400050" y="1743075"/>
                </a:cubicBezTo>
                <a:cubicBezTo>
                  <a:pt x="413101" y="1748668"/>
                  <a:pt x="425450" y="1755775"/>
                  <a:pt x="438150" y="1762125"/>
                </a:cubicBezTo>
                <a:cubicBezTo>
                  <a:pt x="498475" y="1758950"/>
                  <a:pt x="558944" y="1757833"/>
                  <a:pt x="619125" y="1752600"/>
                </a:cubicBezTo>
                <a:cubicBezTo>
                  <a:pt x="632167" y="1751466"/>
                  <a:pt x="644154" y="1743801"/>
                  <a:pt x="657225" y="1743075"/>
                </a:cubicBezTo>
                <a:cubicBezTo>
                  <a:pt x="758718" y="1737436"/>
                  <a:pt x="860425" y="1736725"/>
                  <a:pt x="962025" y="1733550"/>
                </a:cubicBezTo>
                <a:cubicBezTo>
                  <a:pt x="1097341" y="1647440"/>
                  <a:pt x="1034123" y="1692290"/>
                  <a:pt x="1152525" y="1600200"/>
                </a:cubicBezTo>
                <a:cubicBezTo>
                  <a:pt x="1163158" y="1591930"/>
                  <a:pt x="1173018" y="1582401"/>
                  <a:pt x="1181100" y="1571625"/>
                </a:cubicBezTo>
                <a:cubicBezTo>
                  <a:pt x="1206533" y="1537715"/>
                  <a:pt x="1218435" y="1508011"/>
                  <a:pt x="1228725" y="1466850"/>
                </a:cubicBezTo>
                <a:cubicBezTo>
                  <a:pt x="1235075" y="1441450"/>
                  <a:pt x="1240886" y="1415909"/>
                  <a:pt x="1247775" y="1390650"/>
                </a:cubicBezTo>
                <a:cubicBezTo>
                  <a:pt x="1250417" y="1380964"/>
                  <a:pt x="1249130" y="1367911"/>
                  <a:pt x="1257300" y="1362075"/>
                </a:cubicBezTo>
                <a:cubicBezTo>
                  <a:pt x="1273640" y="1350403"/>
                  <a:pt x="1295400" y="1349375"/>
                  <a:pt x="1314450" y="1343025"/>
                </a:cubicBezTo>
                <a:cubicBezTo>
                  <a:pt x="1323975" y="1339850"/>
                  <a:pt x="1333285" y="1335935"/>
                  <a:pt x="1343025" y="1333500"/>
                </a:cubicBezTo>
                <a:cubicBezTo>
                  <a:pt x="1396831" y="1320048"/>
                  <a:pt x="1368288" y="1326542"/>
                  <a:pt x="1428750" y="1314450"/>
                </a:cubicBezTo>
                <a:cubicBezTo>
                  <a:pt x="1502158" y="1277746"/>
                  <a:pt x="1434744" y="1316473"/>
                  <a:pt x="1495425" y="1266825"/>
                </a:cubicBezTo>
                <a:cubicBezTo>
                  <a:pt x="1519998" y="1246720"/>
                  <a:pt x="1571625" y="1209675"/>
                  <a:pt x="1571625" y="1209675"/>
                </a:cubicBezTo>
                <a:cubicBezTo>
                  <a:pt x="1577975" y="1196975"/>
                  <a:pt x="1585689" y="1184870"/>
                  <a:pt x="1590675" y="1171575"/>
                </a:cubicBezTo>
                <a:cubicBezTo>
                  <a:pt x="1595272" y="1159318"/>
                  <a:pt x="1597633" y="1146312"/>
                  <a:pt x="1600200" y="1133475"/>
                </a:cubicBezTo>
                <a:cubicBezTo>
                  <a:pt x="1603818" y="1115387"/>
                  <a:pt x="1613121" y="1049131"/>
                  <a:pt x="1619250" y="1028700"/>
                </a:cubicBezTo>
                <a:cubicBezTo>
                  <a:pt x="1624163" y="1012323"/>
                  <a:pt x="1632297" y="997084"/>
                  <a:pt x="1638300" y="981075"/>
                </a:cubicBezTo>
                <a:cubicBezTo>
                  <a:pt x="1654305" y="938394"/>
                  <a:pt x="1642338" y="964440"/>
                  <a:pt x="1657350" y="914400"/>
                </a:cubicBezTo>
                <a:cubicBezTo>
                  <a:pt x="1692135" y="798452"/>
                  <a:pt x="1663971" y="906967"/>
                  <a:pt x="1685925" y="819150"/>
                </a:cubicBezTo>
                <a:cubicBezTo>
                  <a:pt x="1689100" y="774700"/>
                  <a:pt x="1690243" y="730058"/>
                  <a:pt x="1695450" y="685800"/>
                </a:cubicBezTo>
                <a:cubicBezTo>
                  <a:pt x="1696623" y="675829"/>
                  <a:pt x="1702217" y="666879"/>
                  <a:pt x="1704975" y="657225"/>
                </a:cubicBezTo>
                <a:cubicBezTo>
                  <a:pt x="1708571" y="644638"/>
                  <a:pt x="1711325" y="631825"/>
                  <a:pt x="1714500" y="619125"/>
                </a:cubicBezTo>
                <a:cubicBezTo>
                  <a:pt x="1678873" y="369739"/>
                  <a:pt x="1713038" y="552096"/>
                  <a:pt x="1685925" y="457200"/>
                </a:cubicBezTo>
                <a:cubicBezTo>
                  <a:pt x="1682329" y="444613"/>
                  <a:pt x="1680997" y="431357"/>
                  <a:pt x="1676400" y="419100"/>
                </a:cubicBezTo>
                <a:cubicBezTo>
                  <a:pt x="1671414" y="405805"/>
                  <a:pt x="1662943" y="394051"/>
                  <a:pt x="1657350" y="381000"/>
                </a:cubicBezTo>
                <a:cubicBezTo>
                  <a:pt x="1653395" y="371772"/>
                  <a:pt x="1650583" y="362079"/>
                  <a:pt x="1647825" y="352425"/>
                </a:cubicBezTo>
                <a:cubicBezTo>
                  <a:pt x="1644229" y="339838"/>
                  <a:pt x="1643335" y="326409"/>
                  <a:pt x="1638300" y="314325"/>
                </a:cubicBezTo>
                <a:cubicBezTo>
                  <a:pt x="1627378" y="288111"/>
                  <a:pt x="1612900" y="263525"/>
                  <a:pt x="1600200" y="238125"/>
                </a:cubicBezTo>
                <a:cubicBezTo>
                  <a:pt x="1595080" y="227886"/>
                  <a:pt x="1582063" y="220961"/>
                  <a:pt x="1581150" y="209550"/>
                </a:cubicBezTo>
                <a:cubicBezTo>
                  <a:pt x="1575580" y="139922"/>
                  <a:pt x="1581150" y="69850"/>
                  <a:pt x="1581150" y="0"/>
                </a:cubicBezTo>
              </a:path>
            </a:pathLst>
          </a:custGeom>
          <a:noFill/>
          <a:ln w="44450" cap="flat" cmpd="sng" algn="ctr">
            <a:solidFill>
              <a:srgbClr val="00FF00"/>
            </a:solidFill>
            <a:prstDash val="sysDash"/>
            <a:round/>
            <a:headEnd type="none" w="med" len="med"/>
            <a:tailEnd type="none" w="med" len="med"/>
          </a:ln>
        </p:spPr>
        <p:txBody>
          <a:bodyPr/>
          <a:lstStyle/>
          <a:p>
            <a:endParaRPr lang="en-US"/>
          </a:p>
        </p:txBody>
      </p:sp>
      <p:sp>
        <p:nvSpPr>
          <p:cNvPr id="24" name="Rectangle 23"/>
          <p:cNvSpPr/>
          <p:nvPr/>
        </p:nvSpPr>
        <p:spPr>
          <a:xfrm>
            <a:off x="4876800" y="5638800"/>
            <a:ext cx="1371600" cy="369332"/>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TRIMBLE</a:t>
            </a:r>
          </a:p>
        </p:txBody>
      </p:sp>
      <p:sp>
        <p:nvSpPr>
          <p:cNvPr id="59413" name="TextBox 24"/>
          <p:cNvSpPr txBox="1">
            <a:spLocks noChangeArrowheads="1"/>
          </p:cNvSpPr>
          <p:nvPr/>
        </p:nvSpPr>
        <p:spPr bwMode="auto">
          <a:xfrm>
            <a:off x="4419600" y="228600"/>
            <a:ext cx="3657600" cy="1323975"/>
          </a:xfrm>
          <a:prstGeom prst="rect">
            <a:avLst/>
          </a:prstGeom>
          <a:solidFill>
            <a:schemeClr val="bg1"/>
          </a:solidFill>
          <a:ln w="9525">
            <a:noFill/>
            <a:miter lim="800000"/>
            <a:headEnd/>
            <a:tailEnd/>
          </a:ln>
        </p:spPr>
        <p:txBody>
          <a:bodyPr>
            <a:spAutoFit/>
          </a:bodyPr>
          <a:lstStyle/>
          <a:p>
            <a:r>
              <a:rPr lang="en-US" sz="2000"/>
              <a:t>OVERLAPPING RTN-</a:t>
            </a:r>
          </a:p>
          <a:p>
            <a:r>
              <a:rPr lang="en-US" sz="2000"/>
              <a:t>NSRS?, HOMOGENEOUS?, USES ALL GNSS GEAR?</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noChangeArrowheads="1"/>
          </p:cNvSpPr>
          <p:nvPr>
            <p:ph type="ctrTitle"/>
          </p:nvPr>
        </p:nvSpPr>
        <p:spPr>
          <a:xfrm>
            <a:off x="228600" y="152400"/>
            <a:ext cx="8763000" cy="1371600"/>
          </a:xfrm>
          <a:solidFill>
            <a:schemeClr val="bg1"/>
          </a:solidFill>
          <a:ln/>
        </p:spPr>
        <p:txBody>
          <a:bodyPr/>
          <a:lstStyle/>
          <a:p>
            <a:pPr algn="ctr"/>
            <a:r>
              <a:rPr lang="en-US" sz="2800" dirty="0" smtClean="0">
                <a:solidFill>
                  <a:srgbClr val="0070C0"/>
                </a:solidFill>
              </a:rPr>
              <a:t>NATIONAL SPATIAL REFERENCE SYSTEM</a:t>
            </a:r>
            <a:br>
              <a:rPr lang="en-US" sz="2800" dirty="0" smtClean="0">
                <a:solidFill>
                  <a:srgbClr val="0070C0"/>
                </a:solidFill>
              </a:rPr>
            </a:br>
            <a:r>
              <a:rPr lang="en-US" sz="2800" dirty="0" smtClean="0">
                <a:solidFill>
                  <a:srgbClr val="0070C0"/>
                </a:solidFill>
              </a:rPr>
              <a:t>(NSRS)</a:t>
            </a:r>
            <a:endParaRPr lang="en-US" sz="2800" dirty="0">
              <a:solidFill>
                <a:srgbClr val="0070C0"/>
              </a:solidFill>
            </a:endParaRPr>
          </a:p>
        </p:txBody>
      </p:sp>
      <p:sp>
        <p:nvSpPr>
          <p:cNvPr id="652291" name="Rectangle 3"/>
          <p:cNvSpPr>
            <a:spLocks noGrp="1" noChangeArrowheads="1"/>
          </p:cNvSpPr>
          <p:nvPr>
            <p:ph type="subTitle" idx="1"/>
          </p:nvPr>
        </p:nvSpPr>
        <p:spPr>
          <a:xfrm>
            <a:off x="0" y="1295400"/>
            <a:ext cx="6400800" cy="4653582"/>
          </a:xfrm>
          <a:solidFill>
            <a:schemeClr val="bg1"/>
          </a:solidFill>
          <a:ln/>
        </p:spPr>
        <p:txBody>
          <a:bodyPr wrap="square">
            <a:spAutoFit/>
          </a:bodyPr>
          <a:lstStyle/>
          <a:p>
            <a:pPr>
              <a:buClr>
                <a:schemeClr val="tx1"/>
              </a:buClr>
            </a:pPr>
            <a:r>
              <a:rPr lang="en-US" sz="2600" b="1" dirty="0">
                <a:solidFill>
                  <a:schemeClr val="tx1"/>
                </a:solidFill>
              </a:rPr>
              <a:t>Consistent National Coordinate </a:t>
            </a:r>
            <a:r>
              <a:rPr lang="en-US" sz="2600" b="1" dirty="0" smtClean="0">
                <a:solidFill>
                  <a:schemeClr val="tx1"/>
                </a:solidFill>
              </a:rPr>
              <a:t>System</a:t>
            </a:r>
            <a:endParaRPr lang="en-US" sz="2600" b="1" dirty="0">
              <a:solidFill>
                <a:schemeClr val="tx1"/>
              </a:solidFill>
            </a:endParaRPr>
          </a:p>
          <a:p>
            <a:pPr>
              <a:buClr>
                <a:schemeClr val="tx1"/>
              </a:buClr>
              <a:buFontTx/>
              <a:buChar char="•"/>
            </a:pPr>
            <a:r>
              <a:rPr lang="en-US" sz="2600" b="1" dirty="0">
                <a:solidFill>
                  <a:schemeClr val="tx1"/>
                </a:solidFill>
              </a:rPr>
              <a:t> Latitude </a:t>
            </a:r>
          </a:p>
          <a:p>
            <a:pPr>
              <a:buClr>
                <a:schemeClr val="tx1"/>
              </a:buClr>
              <a:buFontTx/>
              <a:buChar char="•"/>
            </a:pPr>
            <a:r>
              <a:rPr lang="en-US" sz="2600" b="1" dirty="0">
                <a:solidFill>
                  <a:schemeClr val="tx1"/>
                </a:solidFill>
              </a:rPr>
              <a:t> Longitude </a:t>
            </a:r>
          </a:p>
          <a:p>
            <a:pPr>
              <a:buClr>
                <a:schemeClr val="tx1"/>
              </a:buClr>
              <a:buFontTx/>
              <a:buChar char="•"/>
            </a:pPr>
            <a:r>
              <a:rPr lang="en-US" sz="2600" b="1" dirty="0">
                <a:solidFill>
                  <a:schemeClr val="tx1"/>
                </a:solidFill>
              </a:rPr>
              <a:t> Height </a:t>
            </a:r>
          </a:p>
          <a:p>
            <a:pPr>
              <a:buClr>
                <a:schemeClr val="tx1"/>
              </a:buClr>
              <a:buFontTx/>
              <a:buChar char="•"/>
            </a:pPr>
            <a:r>
              <a:rPr lang="en-US" sz="2600" b="1" dirty="0">
                <a:solidFill>
                  <a:schemeClr val="tx1"/>
                </a:solidFill>
              </a:rPr>
              <a:t> Scale </a:t>
            </a:r>
          </a:p>
          <a:p>
            <a:pPr>
              <a:buClr>
                <a:schemeClr val="tx1"/>
              </a:buClr>
              <a:buFontTx/>
              <a:buChar char="•"/>
            </a:pPr>
            <a:r>
              <a:rPr lang="en-US" sz="2600" b="1" dirty="0">
                <a:solidFill>
                  <a:schemeClr val="tx1"/>
                </a:solidFill>
              </a:rPr>
              <a:t> Gravity</a:t>
            </a:r>
          </a:p>
          <a:p>
            <a:pPr>
              <a:buClr>
                <a:schemeClr val="tx1"/>
              </a:buClr>
              <a:buFontTx/>
              <a:buChar char="•"/>
            </a:pPr>
            <a:r>
              <a:rPr lang="en-US" sz="2600" b="1" dirty="0">
                <a:solidFill>
                  <a:schemeClr val="tx1"/>
                </a:solidFill>
              </a:rPr>
              <a:t> Orientation </a:t>
            </a:r>
          </a:p>
          <a:p>
            <a:pPr>
              <a:buClr>
                <a:schemeClr val="tx1"/>
              </a:buClr>
            </a:pPr>
            <a:r>
              <a:rPr lang="en-US" sz="2600" b="1" dirty="0">
                <a:solidFill>
                  <a:schemeClr val="tx1"/>
                </a:solidFill>
              </a:rPr>
              <a:t>and how these values change with time</a:t>
            </a:r>
          </a:p>
        </p:txBody>
      </p:sp>
      <p:pic>
        <p:nvPicPr>
          <p:cNvPr id="652292" name="Picture 4" descr="gis"/>
          <p:cNvPicPr>
            <a:picLocks noChangeAspect="1" noChangeArrowheads="1"/>
          </p:cNvPicPr>
          <p:nvPr/>
        </p:nvPicPr>
        <p:blipFill>
          <a:blip r:embed="rId3" cstate="print"/>
          <a:srcRect/>
          <a:stretch>
            <a:fillRect/>
          </a:stretch>
        </p:blipFill>
        <p:spPr bwMode="auto">
          <a:xfrm>
            <a:off x="6400800" y="1066800"/>
            <a:ext cx="2522943" cy="4733925"/>
          </a:xfrm>
          <a:prstGeom prst="rect">
            <a:avLst/>
          </a:prstGeo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3"/>
          <p:cNvSpPr>
            <a:spLocks noGrp="1"/>
          </p:cNvSpPr>
          <p:nvPr>
            <p:ph type="title"/>
          </p:nvPr>
        </p:nvSpPr>
        <p:spPr>
          <a:xfrm>
            <a:off x="381000" y="457200"/>
            <a:ext cx="8458200" cy="609600"/>
          </a:xfrm>
        </p:spPr>
        <p:txBody>
          <a:bodyPr/>
          <a:lstStyle/>
          <a:p>
            <a:r>
              <a:rPr lang="en-US" dirty="0" smtClean="0">
                <a:solidFill>
                  <a:srgbClr val="0070C0"/>
                </a:solidFill>
              </a:rPr>
              <a:t>HOW WILL NGS HELP THE USER OF RTN?</a:t>
            </a:r>
          </a:p>
        </p:txBody>
      </p:sp>
      <p:sp>
        <p:nvSpPr>
          <p:cNvPr id="58371" name="TextBox 4"/>
          <p:cNvSpPr txBox="1">
            <a:spLocks noChangeArrowheads="1"/>
          </p:cNvSpPr>
          <p:nvPr/>
        </p:nvSpPr>
        <p:spPr bwMode="auto">
          <a:xfrm>
            <a:off x="1905000" y="2209800"/>
            <a:ext cx="6934200" cy="1323975"/>
          </a:xfrm>
          <a:prstGeom prst="rect">
            <a:avLst/>
          </a:prstGeom>
          <a:noFill/>
          <a:ln w="9525">
            <a:noFill/>
            <a:miter lim="800000"/>
            <a:headEnd/>
            <a:tailEnd/>
          </a:ln>
        </p:spPr>
        <p:txBody>
          <a:bodyPr>
            <a:spAutoFit/>
          </a:bodyPr>
          <a:lstStyle/>
          <a:p>
            <a:r>
              <a:rPr lang="en-US" sz="2000"/>
              <a:t>1. TOP DOWN: OPUS POSITIONS ON RTN REFERENCE STATIONS AT APPROPRIATE INTERVALS COULD PRODUCE GRAPHICS THAT WOULD SHOW BIASES AT A GLANCE.  </a:t>
            </a:r>
          </a:p>
        </p:txBody>
      </p:sp>
      <p:sp>
        <p:nvSpPr>
          <p:cNvPr id="58372" name="TextBox 5"/>
          <p:cNvSpPr txBox="1">
            <a:spLocks noChangeArrowheads="1"/>
          </p:cNvSpPr>
          <p:nvPr/>
        </p:nvSpPr>
        <p:spPr bwMode="auto">
          <a:xfrm>
            <a:off x="2057400" y="4191000"/>
            <a:ext cx="6781800" cy="1631950"/>
          </a:xfrm>
          <a:prstGeom prst="rect">
            <a:avLst/>
          </a:prstGeom>
          <a:noFill/>
          <a:ln w="9525">
            <a:noFill/>
            <a:miter lim="800000"/>
            <a:headEnd/>
            <a:tailEnd/>
          </a:ln>
        </p:spPr>
        <p:txBody>
          <a:bodyPr>
            <a:spAutoFit/>
          </a:bodyPr>
          <a:lstStyle/>
          <a:p>
            <a:r>
              <a:rPr lang="en-US" sz="2000"/>
              <a:t>2. USER UP: PHYSICAL MONUMENTATION, ESTABLISHED WITH BEST TECHNOLOGY, COULD BE USED AS FIDUCIAL STATIONS TO HELP THE USER VERIFY THAT RTN ARE PRODUCING ACCURATE COORDINATES,  </a:t>
            </a:r>
          </a:p>
        </p:txBody>
      </p:sp>
      <p:pic>
        <p:nvPicPr>
          <p:cNvPr id="58373" name="Picture 4" descr="MCPE02990_0000[1]"/>
          <p:cNvPicPr>
            <a:picLocks noChangeAspect="1" noChangeArrowheads="1"/>
          </p:cNvPicPr>
          <p:nvPr/>
        </p:nvPicPr>
        <p:blipFill>
          <a:blip r:embed="rId2" cstate="print"/>
          <a:srcRect/>
          <a:stretch>
            <a:fillRect/>
          </a:stretch>
        </p:blipFill>
        <p:spPr bwMode="auto">
          <a:xfrm>
            <a:off x="304800" y="2133600"/>
            <a:ext cx="1676400" cy="1508125"/>
          </a:xfrm>
          <a:prstGeom prst="rect">
            <a:avLst/>
          </a:prstGeom>
          <a:noFill/>
          <a:ln w="9525">
            <a:noFill/>
            <a:miter lim="800000"/>
            <a:headEnd/>
            <a:tailEnd/>
          </a:ln>
        </p:spPr>
      </p:pic>
      <p:sp>
        <p:nvSpPr>
          <p:cNvPr id="58374" name="WordArt 8"/>
          <p:cNvSpPr>
            <a:spLocks noChangeArrowheads="1" noChangeShapeType="1" noTextEdit="1"/>
          </p:cNvSpPr>
          <p:nvPr/>
        </p:nvSpPr>
        <p:spPr bwMode="auto">
          <a:xfrm>
            <a:off x="914400" y="3276600"/>
            <a:ext cx="457200" cy="219075"/>
          </a:xfrm>
          <a:prstGeom prst="rect">
            <a:avLst/>
          </a:prstGeom>
        </p:spPr>
        <p:txBody>
          <a:bodyPr spcFirstLastPara="1" wrap="none" fromWordArt="1">
            <a:prstTxWarp prst="textArchUp">
              <a:avLst>
                <a:gd name="adj" fmla="val 10800004"/>
              </a:avLst>
            </a:prstTxWarp>
          </a:bodyPr>
          <a:lstStyle/>
          <a:p>
            <a:r>
              <a:rPr lang="en-US" sz="1200" kern="10">
                <a:ln w="9525">
                  <a:solidFill>
                    <a:srgbClr val="000000"/>
                  </a:solidFill>
                  <a:round/>
                  <a:headEnd/>
                  <a:tailEnd/>
                </a:ln>
                <a:solidFill>
                  <a:srgbClr val="000000"/>
                </a:solidFill>
                <a:latin typeface="Arial Black"/>
              </a:rPr>
              <a:t>RTN</a:t>
            </a:r>
          </a:p>
        </p:txBody>
      </p:sp>
      <p:pic>
        <p:nvPicPr>
          <p:cNvPr id="58375" name="Picture 5" descr="MCj01519710000[1]"/>
          <p:cNvPicPr>
            <a:picLocks noChangeAspect="1" noChangeArrowheads="1"/>
          </p:cNvPicPr>
          <p:nvPr/>
        </p:nvPicPr>
        <p:blipFill>
          <a:blip r:embed="rId3" cstate="print"/>
          <a:srcRect/>
          <a:stretch>
            <a:fillRect/>
          </a:stretch>
        </p:blipFill>
        <p:spPr bwMode="auto">
          <a:xfrm>
            <a:off x="609600" y="4038600"/>
            <a:ext cx="1292225" cy="1676400"/>
          </a:xfrm>
          <a:prstGeom prst="rect">
            <a:avLst/>
          </a:prstGeom>
          <a:noFill/>
          <a:ln w="9525">
            <a:noFill/>
            <a:miter lim="800000"/>
            <a:headEnd/>
            <a:tailEnd/>
          </a:ln>
        </p:spPr>
      </p:pic>
      <p:sp>
        <p:nvSpPr>
          <p:cNvPr id="58376" name="Oval 6"/>
          <p:cNvSpPr>
            <a:spLocks noChangeArrowheads="1"/>
          </p:cNvSpPr>
          <p:nvPr/>
        </p:nvSpPr>
        <p:spPr bwMode="auto">
          <a:xfrm>
            <a:off x="1676400" y="3962400"/>
            <a:ext cx="381000" cy="152400"/>
          </a:xfrm>
          <a:prstGeom prst="ellipse">
            <a:avLst/>
          </a:prstGeom>
          <a:solidFill>
            <a:schemeClr val="tx2"/>
          </a:solidFill>
          <a:ln w="9525">
            <a:solidFill>
              <a:schemeClr val="tx1"/>
            </a:solidFill>
            <a:round/>
            <a:headEnd/>
            <a:tailEnd/>
          </a:ln>
        </p:spPr>
        <p:txBody>
          <a:bodyPr wrap="none" anchor="ctr"/>
          <a:lstStyle/>
          <a:p>
            <a:endParaRPr lang="en-US"/>
          </a:p>
        </p:txBody>
      </p:sp>
      <p:sp>
        <p:nvSpPr>
          <p:cNvPr id="58377" name="Rectangle 7"/>
          <p:cNvSpPr>
            <a:spLocks noChangeArrowheads="1"/>
          </p:cNvSpPr>
          <p:nvPr/>
        </p:nvSpPr>
        <p:spPr bwMode="auto">
          <a:xfrm>
            <a:off x="1828800" y="4648200"/>
            <a:ext cx="152400" cy="2286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58378" name="Rectangle 11"/>
          <p:cNvSpPr>
            <a:spLocks noChangeArrowheads="1"/>
          </p:cNvSpPr>
          <p:nvPr/>
        </p:nvSpPr>
        <p:spPr bwMode="auto">
          <a:xfrm>
            <a:off x="228600" y="990600"/>
            <a:ext cx="8458200" cy="923925"/>
          </a:xfrm>
          <a:prstGeom prst="rect">
            <a:avLst/>
          </a:prstGeom>
          <a:noFill/>
          <a:ln w="9525">
            <a:noFill/>
            <a:miter lim="800000"/>
            <a:headEnd/>
            <a:tailEnd/>
          </a:ln>
        </p:spPr>
        <p:txBody>
          <a:bodyPr>
            <a:spAutoFit/>
          </a:bodyPr>
          <a:lstStyle/>
          <a:p>
            <a:r>
              <a:rPr lang="en-US" sz="1800"/>
              <a:t> “Develop guidelines for both the administration and use of real-time GNSS networks and especially for ensuring that these networks are compatible with the NSRS.” </a:t>
            </a:r>
          </a:p>
        </p:txBody>
      </p:sp>
      <p:cxnSp>
        <p:nvCxnSpPr>
          <p:cNvPr id="58379" name="Straight Connector 13"/>
          <p:cNvCxnSpPr>
            <a:cxnSpLocks noChangeShapeType="1"/>
          </p:cNvCxnSpPr>
          <p:nvPr/>
        </p:nvCxnSpPr>
        <p:spPr bwMode="auto">
          <a:xfrm>
            <a:off x="6019800" y="1600200"/>
            <a:ext cx="2514600" cy="0"/>
          </a:xfrm>
          <a:prstGeom prst="line">
            <a:avLst/>
          </a:prstGeom>
          <a:noFill/>
          <a:ln w="28575" algn="ctr">
            <a:solidFill>
              <a:srgbClr val="FF0000"/>
            </a:solidFill>
            <a:round/>
            <a:headEnd/>
            <a:tailEnd/>
          </a:ln>
        </p:spPr>
      </p:cxnSp>
      <p:cxnSp>
        <p:nvCxnSpPr>
          <p:cNvPr id="58380" name="Straight Connector 14"/>
          <p:cNvCxnSpPr>
            <a:cxnSpLocks noChangeShapeType="1"/>
          </p:cNvCxnSpPr>
          <p:nvPr/>
        </p:nvCxnSpPr>
        <p:spPr bwMode="auto">
          <a:xfrm>
            <a:off x="304800" y="1905000"/>
            <a:ext cx="5181600" cy="0"/>
          </a:xfrm>
          <a:prstGeom prst="line">
            <a:avLst/>
          </a:prstGeom>
          <a:noFill/>
          <a:ln w="28575" algn="ctr">
            <a:solidFill>
              <a:srgbClr val="FF0000"/>
            </a:solidFill>
            <a:round/>
            <a:headEnd/>
            <a:tailEnd/>
          </a:ln>
        </p:spPr>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533400"/>
            <a:ext cx="8305800" cy="1938992"/>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dirty="0" smtClean="0">
                <a:solidFill>
                  <a:srgbClr val="009900"/>
                </a:solidFill>
              </a:rPr>
              <a:t>(NEAR) REAL TIME GNSS POSITIONING –</a:t>
            </a:r>
          </a:p>
          <a:p>
            <a:pPr algn="ctr">
              <a:defRPr/>
            </a:pPr>
            <a:r>
              <a:rPr lang="en-US" sz="4000" dirty="0" smtClean="0">
                <a:ln w="11430"/>
                <a:solidFill>
                  <a:srgbClr val="009900"/>
                </a:solidFill>
                <a:effectLst>
                  <a:outerShdw blurRad="50800" dist="39000" dir="5460000" algn="tl">
                    <a:srgbClr val="000000">
                      <a:alpha val="38000"/>
                    </a:srgbClr>
                  </a:outerShdw>
                </a:effectLst>
              </a:rPr>
              <a:t>BEYOND THE BLACK BOX</a:t>
            </a:r>
            <a:endParaRPr lang="en-US" sz="4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0483" name="Picture 6" descr="daveycrocket3.jpg"/>
          <p:cNvPicPr>
            <a:picLocks noChangeAspect="1"/>
          </p:cNvPicPr>
          <p:nvPr/>
        </p:nvPicPr>
        <p:blipFill>
          <a:blip r:embed="rId2" cstate="print"/>
          <a:srcRect/>
          <a:stretch>
            <a:fillRect/>
          </a:stretch>
        </p:blipFill>
        <p:spPr bwMode="auto">
          <a:xfrm>
            <a:off x="3200400" y="2514600"/>
            <a:ext cx="2514600" cy="3787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457200"/>
            <a:ext cx="8458200" cy="457200"/>
          </a:xfrm>
        </p:spPr>
        <p:txBody>
          <a:bodyPr/>
          <a:lstStyle/>
          <a:p>
            <a:pPr eaLnBrk="1" hangingPunct="1"/>
            <a:r>
              <a:rPr lang="en-US" sz="2800" smtClean="0">
                <a:solidFill>
                  <a:schemeClr val="accent2"/>
                </a:solidFill>
              </a:rPr>
              <a:t>HOW DOES RT WORK?</a:t>
            </a:r>
          </a:p>
        </p:txBody>
      </p:sp>
      <p:sp>
        <p:nvSpPr>
          <p:cNvPr id="21507" name="Rectangle 3"/>
          <p:cNvSpPr>
            <a:spLocks noGrp="1" noChangeArrowheads="1"/>
          </p:cNvSpPr>
          <p:nvPr>
            <p:ph type="body" idx="1"/>
          </p:nvPr>
        </p:nvSpPr>
        <p:spPr>
          <a:xfrm>
            <a:off x="533400" y="1219200"/>
            <a:ext cx="8305800" cy="5105400"/>
          </a:xfrm>
        </p:spPr>
        <p:txBody>
          <a:bodyPr/>
          <a:lstStyle/>
          <a:p>
            <a:pPr eaLnBrk="1" hangingPunct="1">
              <a:lnSpc>
                <a:spcPct val="80000"/>
              </a:lnSpc>
            </a:pPr>
            <a:r>
              <a:rPr lang="en-US" smtClean="0"/>
              <a:t>∆ X,Y,Z FROM BASE (REMEMBER “GIGO”)</a:t>
            </a:r>
            <a:br>
              <a:rPr lang="en-US" smtClean="0"/>
            </a:br>
            <a:endParaRPr lang="en-US" smtClean="0"/>
          </a:p>
          <a:p>
            <a:pPr eaLnBrk="1" hangingPunct="1">
              <a:lnSpc>
                <a:spcPct val="80000"/>
              </a:lnSpc>
            </a:pPr>
            <a:r>
              <a:rPr lang="en-US" smtClean="0"/>
              <a:t>MULTILATERATION - TIME (SEC.)</a:t>
            </a:r>
            <a:r>
              <a:rPr lang="en-US" b="1" smtClean="0"/>
              <a:t> · </a:t>
            </a:r>
            <a:r>
              <a:rPr lang="en-US" b="1" i="1" smtClean="0"/>
              <a:t>C</a:t>
            </a:r>
            <a:r>
              <a:rPr lang="en-US" i="1" smtClean="0"/>
              <a:t> (SPEED OF LIGHT) </a:t>
            </a:r>
            <a:r>
              <a:rPr lang="en-US" smtClean="0"/>
              <a:t>(M/SEC.</a:t>
            </a:r>
            <a:r>
              <a:rPr lang="en-US" i="1" smtClean="0"/>
              <a:t>)= DISTANCE from satellite</a:t>
            </a:r>
            <a:br>
              <a:rPr lang="en-US" i="1" smtClean="0"/>
            </a:br>
            <a:endParaRPr lang="en-US" b="1" i="1" smtClean="0"/>
          </a:p>
          <a:p>
            <a:pPr eaLnBrk="1" hangingPunct="1">
              <a:lnSpc>
                <a:spcPct val="80000"/>
              </a:lnSpc>
            </a:pPr>
            <a:r>
              <a:rPr lang="en-US" smtClean="0"/>
              <a:t>MUST RESOLVE CARRIER CYCLE INTEGER COUNT AMBIGUITIES (# cycles </a:t>
            </a:r>
            <a:r>
              <a:rPr lang="en-US" b="1" smtClean="0"/>
              <a:t>·</a:t>
            </a:r>
            <a:r>
              <a:rPr lang="en-US" smtClean="0"/>
              <a:t> wave length + partial cycle = distance)</a:t>
            </a:r>
            <a:br>
              <a:rPr lang="en-US" smtClean="0"/>
            </a:br>
            <a:endParaRPr lang="en-US" smtClean="0"/>
          </a:p>
          <a:p>
            <a:pPr eaLnBrk="1" hangingPunct="1">
              <a:lnSpc>
                <a:spcPct val="80000"/>
              </a:lnSpc>
            </a:pPr>
            <a:r>
              <a:rPr lang="en-US" smtClean="0"/>
              <a:t>MUST ACCOUNT FOR FACTORS AFFECTING THE PATH OF THE SIGNAL</a:t>
            </a:r>
            <a:br>
              <a:rPr lang="en-US" smtClean="0"/>
            </a:br>
            <a:endParaRPr lang="en-US" smtClean="0"/>
          </a:p>
          <a:p>
            <a:pPr eaLnBrk="1" hangingPunct="1">
              <a:lnSpc>
                <a:spcPct val="80000"/>
              </a:lnSpc>
            </a:pPr>
            <a:r>
              <a:rPr lang="en-US" smtClean="0"/>
              <a:t>DUAL FREQUENCY ENABLES “ON THE FLY” RESOLUTION OF THE AMBIGUITIES &amp; EASIER CYCLE SLIP DETECTION</a:t>
            </a:r>
            <a:br>
              <a:rPr lang="en-US" smtClean="0"/>
            </a:br>
            <a:r>
              <a:rPr lang="en-US" smtClean="0"/>
              <a:t>THAN L1 ONLY</a:t>
            </a:r>
            <a:br>
              <a:rPr lang="en-US" smtClean="0"/>
            </a:br>
            <a:endParaRPr lang="en-US" smtClean="0"/>
          </a:p>
          <a:p>
            <a:pPr eaLnBrk="1" hangingPunct="1">
              <a:lnSpc>
                <a:spcPct val="80000"/>
              </a:lnSpc>
            </a:pPr>
            <a:r>
              <a:rPr lang="en-US" smtClean="0"/>
              <a:t>FREQUENCY COMBINATIONS AND DIFFERENCING CONTRIBUTE TO MITIGATING THE ERROR BUDGET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Oval 2"/>
          <p:cNvSpPr>
            <a:spLocks noChangeArrowheads="1"/>
          </p:cNvSpPr>
          <p:nvPr/>
        </p:nvSpPr>
        <p:spPr bwMode="auto">
          <a:xfrm>
            <a:off x="1023938" y="5783263"/>
            <a:ext cx="3044825" cy="1074737"/>
          </a:xfrm>
          <a:prstGeom prst="ellipse">
            <a:avLst/>
          </a:prstGeom>
          <a:solidFill>
            <a:srgbClr val="05C005"/>
          </a:solidFill>
          <a:ln w="9525">
            <a:noFill/>
            <a:round/>
            <a:headEnd/>
            <a:tailEnd/>
          </a:ln>
        </p:spPr>
        <p:txBody>
          <a:bodyPr wrap="none" anchor="ctr"/>
          <a:lstStyle/>
          <a:p>
            <a:pPr algn="ctr" eaLnBrk="0" hangingPunct="0"/>
            <a:endParaRPr lang="en-US"/>
          </a:p>
        </p:txBody>
      </p:sp>
      <p:sp>
        <p:nvSpPr>
          <p:cNvPr id="22531" name="Rectangle 3"/>
          <p:cNvSpPr>
            <a:spLocks noGrp="1" noChangeArrowheads="1"/>
          </p:cNvSpPr>
          <p:nvPr>
            <p:ph type="title"/>
          </p:nvPr>
        </p:nvSpPr>
        <p:spPr>
          <a:xfrm>
            <a:off x="457200" y="457200"/>
            <a:ext cx="8458200" cy="685800"/>
          </a:xfrm>
        </p:spPr>
        <p:txBody>
          <a:bodyPr lIns="92075" tIns="46038" rIns="92075" bIns="46038"/>
          <a:lstStyle/>
          <a:p>
            <a:pPr eaLnBrk="1" hangingPunct="1"/>
            <a:r>
              <a:rPr lang="en-US" smtClean="0"/>
              <a:t>THE INTEGER AMBIGUITY</a:t>
            </a:r>
          </a:p>
        </p:txBody>
      </p:sp>
      <p:grpSp>
        <p:nvGrpSpPr>
          <p:cNvPr id="2" name="Group 4"/>
          <p:cNvGrpSpPr>
            <a:grpSpLocks/>
          </p:cNvGrpSpPr>
          <p:nvPr/>
        </p:nvGrpSpPr>
        <p:grpSpPr bwMode="auto">
          <a:xfrm>
            <a:off x="1924050" y="3752850"/>
            <a:ext cx="538163" cy="561975"/>
            <a:chOff x="1212" y="2364"/>
            <a:chExt cx="339" cy="354"/>
          </a:xfrm>
        </p:grpSpPr>
        <p:grpSp>
          <p:nvGrpSpPr>
            <p:cNvPr id="22793" name="Group 5"/>
            <p:cNvGrpSpPr>
              <a:grpSpLocks/>
            </p:cNvGrpSpPr>
            <p:nvPr/>
          </p:nvGrpSpPr>
          <p:grpSpPr bwMode="auto">
            <a:xfrm>
              <a:off x="1369" y="2605"/>
              <a:ext cx="127" cy="113"/>
              <a:chOff x="1344" y="2605"/>
              <a:chExt cx="177" cy="113"/>
            </a:xfrm>
          </p:grpSpPr>
          <p:sp>
            <p:nvSpPr>
              <p:cNvPr id="22795" name="Line 6"/>
              <p:cNvSpPr>
                <a:spLocks noChangeShapeType="1"/>
              </p:cNvSpPr>
              <p:nvPr/>
            </p:nvSpPr>
            <p:spPr bwMode="auto">
              <a:xfrm flipH="1" flipV="1">
                <a:off x="1344" y="2684"/>
                <a:ext cx="16" cy="34"/>
              </a:xfrm>
              <a:prstGeom prst="line">
                <a:avLst/>
              </a:prstGeom>
              <a:noFill/>
              <a:ln w="25400">
                <a:solidFill>
                  <a:srgbClr val="46CE57"/>
                </a:solidFill>
                <a:round/>
                <a:headEnd type="none" w="sm" len="sm"/>
                <a:tailEnd type="none" w="sm" len="sm"/>
              </a:ln>
            </p:spPr>
            <p:txBody>
              <a:bodyPr wrap="none" anchor="ctr"/>
              <a:lstStyle/>
              <a:p>
                <a:endParaRPr lang="en-US"/>
              </a:p>
            </p:txBody>
          </p:sp>
          <p:sp>
            <p:nvSpPr>
              <p:cNvPr id="22796" name="Line 7"/>
              <p:cNvSpPr>
                <a:spLocks noChangeShapeType="1"/>
              </p:cNvSpPr>
              <p:nvPr/>
            </p:nvSpPr>
            <p:spPr bwMode="auto">
              <a:xfrm flipV="1">
                <a:off x="1344" y="2609"/>
                <a:ext cx="154" cy="76"/>
              </a:xfrm>
              <a:prstGeom prst="line">
                <a:avLst/>
              </a:prstGeom>
              <a:noFill/>
              <a:ln w="25400">
                <a:solidFill>
                  <a:srgbClr val="46CE57"/>
                </a:solidFill>
                <a:round/>
                <a:headEnd type="none" w="sm" len="sm"/>
                <a:tailEnd type="none" w="sm" len="sm"/>
              </a:ln>
            </p:spPr>
            <p:txBody>
              <a:bodyPr wrap="none" anchor="ctr"/>
              <a:lstStyle/>
              <a:p>
                <a:endParaRPr lang="en-US"/>
              </a:p>
            </p:txBody>
          </p:sp>
          <p:sp>
            <p:nvSpPr>
              <p:cNvPr id="22797" name="Line 8"/>
              <p:cNvSpPr>
                <a:spLocks noChangeShapeType="1"/>
              </p:cNvSpPr>
              <p:nvPr/>
            </p:nvSpPr>
            <p:spPr bwMode="auto">
              <a:xfrm flipH="1" flipV="1">
                <a:off x="1498" y="2605"/>
                <a:ext cx="23" cy="41"/>
              </a:xfrm>
              <a:prstGeom prst="line">
                <a:avLst/>
              </a:prstGeom>
              <a:noFill/>
              <a:ln w="25400">
                <a:solidFill>
                  <a:srgbClr val="46CE57"/>
                </a:solidFill>
                <a:round/>
                <a:headEnd type="none" w="sm" len="sm"/>
                <a:tailEnd type="none" w="sm" len="sm"/>
              </a:ln>
            </p:spPr>
            <p:txBody>
              <a:bodyPr wrap="none" anchor="ctr"/>
              <a:lstStyle/>
              <a:p>
                <a:endParaRPr lang="en-US"/>
              </a:p>
            </p:txBody>
          </p:sp>
          <p:sp>
            <p:nvSpPr>
              <p:cNvPr id="22798" name="Line 9"/>
              <p:cNvSpPr>
                <a:spLocks noChangeShapeType="1"/>
              </p:cNvSpPr>
              <p:nvPr/>
            </p:nvSpPr>
            <p:spPr bwMode="auto">
              <a:xfrm flipH="1" flipV="1">
                <a:off x="1402" y="2607"/>
                <a:ext cx="16" cy="34"/>
              </a:xfrm>
              <a:prstGeom prst="line">
                <a:avLst/>
              </a:prstGeom>
              <a:noFill/>
              <a:ln w="25400">
                <a:solidFill>
                  <a:srgbClr val="46CE57"/>
                </a:solidFill>
                <a:round/>
                <a:headEnd type="none" w="sm" len="sm"/>
                <a:tailEnd type="none" w="sm" len="sm"/>
              </a:ln>
            </p:spPr>
            <p:txBody>
              <a:bodyPr wrap="none" anchor="ctr"/>
              <a:lstStyle/>
              <a:p>
                <a:endParaRPr lang="en-US"/>
              </a:p>
            </p:txBody>
          </p:sp>
        </p:grpSp>
        <p:sp>
          <p:nvSpPr>
            <p:cNvPr id="22794" name="Rectangle 10"/>
            <p:cNvSpPr>
              <a:spLocks noChangeArrowheads="1"/>
            </p:cNvSpPr>
            <p:nvPr/>
          </p:nvSpPr>
          <p:spPr bwMode="auto">
            <a:xfrm rot="-1620000">
              <a:off x="1212" y="2364"/>
              <a:ext cx="339" cy="288"/>
            </a:xfrm>
            <a:prstGeom prst="rect">
              <a:avLst/>
            </a:prstGeom>
            <a:noFill/>
            <a:ln w="9525">
              <a:noFill/>
              <a:miter lim="800000"/>
              <a:headEnd/>
              <a:tailEnd/>
            </a:ln>
          </p:spPr>
          <p:txBody>
            <a:bodyPr wrap="none" lIns="92075" tIns="46038" rIns="92075" bIns="46038">
              <a:spAutoFit/>
            </a:bodyPr>
            <a:lstStyle/>
            <a:p>
              <a:pPr algn="ctr" eaLnBrk="0" hangingPunct="0"/>
              <a:r>
                <a:rPr lang="en-US" sz="2400">
                  <a:solidFill>
                    <a:srgbClr val="009900"/>
                  </a:solidFill>
                  <a:latin typeface="Symbol" pitchFamily="18" charset="2"/>
                </a:rPr>
                <a:t>Dl</a:t>
              </a:r>
              <a:endParaRPr lang="en-US" sz="2400">
                <a:solidFill>
                  <a:schemeClr val="tx2"/>
                </a:solidFill>
                <a:latin typeface="Symbol" pitchFamily="18" charset="2"/>
              </a:endParaRPr>
            </a:p>
          </p:txBody>
        </p:sp>
      </p:grpSp>
      <p:sp>
        <p:nvSpPr>
          <p:cNvPr id="856075" name="Rectangle 11"/>
          <p:cNvSpPr>
            <a:spLocks noChangeArrowheads="1"/>
          </p:cNvSpPr>
          <p:nvPr/>
        </p:nvSpPr>
        <p:spPr bwMode="auto">
          <a:xfrm>
            <a:off x="193675" y="2465388"/>
            <a:ext cx="4354513" cy="457200"/>
          </a:xfrm>
          <a:prstGeom prst="rect">
            <a:avLst/>
          </a:prstGeom>
          <a:noFill/>
          <a:ln w="9525">
            <a:noFill/>
            <a:miter lim="800000"/>
            <a:headEnd/>
            <a:tailEnd/>
          </a:ln>
        </p:spPr>
        <p:txBody>
          <a:bodyPr wrap="none" lIns="92075" tIns="46038" rIns="92075" bIns="46038">
            <a:spAutoFit/>
          </a:bodyPr>
          <a:lstStyle/>
          <a:p>
            <a:pPr algn="ctr" eaLnBrk="0" hangingPunct="0"/>
            <a:r>
              <a:rPr lang="en-US" sz="2400">
                <a:solidFill>
                  <a:srgbClr val="009900"/>
                </a:solidFill>
                <a:latin typeface="Symbol" pitchFamily="18" charset="2"/>
              </a:rPr>
              <a:t>Dl</a:t>
            </a:r>
            <a:r>
              <a:rPr lang="en-US" sz="2400">
                <a:solidFill>
                  <a:srgbClr val="FF0000"/>
                </a:solidFill>
                <a:latin typeface="Arial" pitchFamily="34" charset="0"/>
              </a:rPr>
              <a:t> = First Partial Wavelength</a:t>
            </a:r>
          </a:p>
        </p:txBody>
      </p:sp>
      <p:grpSp>
        <p:nvGrpSpPr>
          <p:cNvPr id="4" name="Group 12"/>
          <p:cNvGrpSpPr>
            <a:grpSpLocks/>
          </p:cNvGrpSpPr>
          <p:nvPr/>
        </p:nvGrpSpPr>
        <p:grpSpPr bwMode="auto">
          <a:xfrm>
            <a:off x="2349500" y="1227138"/>
            <a:ext cx="6026150" cy="2916237"/>
            <a:chOff x="1504" y="845"/>
            <a:chExt cx="3612" cy="1759"/>
          </a:xfrm>
        </p:grpSpPr>
        <p:sp>
          <p:nvSpPr>
            <p:cNvPr id="22789" name="Line 13"/>
            <p:cNvSpPr>
              <a:spLocks noChangeShapeType="1"/>
            </p:cNvSpPr>
            <p:nvPr/>
          </p:nvSpPr>
          <p:spPr bwMode="auto">
            <a:xfrm flipH="1" flipV="1">
              <a:off x="5100" y="845"/>
              <a:ext cx="16" cy="34"/>
            </a:xfrm>
            <a:prstGeom prst="line">
              <a:avLst/>
            </a:prstGeom>
            <a:noFill/>
            <a:ln w="25400">
              <a:solidFill>
                <a:srgbClr val="000000"/>
              </a:solidFill>
              <a:round/>
              <a:headEnd type="none" w="sm" len="sm"/>
              <a:tailEnd type="none" w="sm" len="sm"/>
            </a:ln>
          </p:spPr>
          <p:txBody>
            <a:bodyPr wrap="none" anchor="ctr"/>
            <a:lstStyle/>
            <a:p>
              <a:endParaRPr lang="en-US"/>
            </a:p>
          </p:txBody>
        </p:sp>
        <p:sp>
          <p:nvSpPr>
            <p:cNvPr id="22790" name="Line 14"/>
            <p:cNvSpPr>
              <a:spLocks noChangeShapeType="1"/>
            </p:cNvSpPr>
            <p:nvPr/>
          </p:nvSpPr>
          <p:spPr bwMode="auto">
            <a:xfrm flipV="1">
              <a:off x="1504" y="852"/>
              <a:ext cx="3598" cy="1752"/>
            </a:xfrm>
            <a:prstGeom prst="line">
              <a:avLst/>
            </a:prstGeom>
            <a:noFill/>
            <a:ln w="25400">
              <a:solidFill>
                <a:srgbClr val="000000"/>
              </a:solidFill>
              <a:round/>
              <a:headEnd type="none" w="sm" len="sm"/>
              <a:tailEnd type="none" w="sm" len="sm"/>
            </a:ln>
          </p:spPr>
          <p:txBody>
            <a:bodyPr wrap="none" anchor="ctr"/>
            <a:lstStyle/>
            <a:p>
              <a:endParaRPr lang="en-US"/>
            </a:p>
          </p:txBody>
        </p:sp>
        <p:sp>
          <p:nvSpPr>
            <p:cNvPr id="22791" name="Line 15"/>
            <p:cNvSpPr>
              <a:spLocks noChangeShapeType="1"/>
            </p:cNvSpPr>
            <p:nvPr/>
          </p:nvSpPr>
          <p:spPr bwMode="auto">
            <a:xfrm flipH="1" flipV="1">
              <a:off x="3410" y="1621"/>
              <a:ext cx="23" cy="41"/>
            </a:xfrm>
            <a:prstGeom prst="line">
              <a:avLst/>
            </a:prstGeom>
            <a:noFill/>
            <a:ln w="25400">
              <a:solidFill>
                <a:srgbClr val="000000"/>
              </a:solidFill>
              <a:round/>
              <a:headEnd type="none" w="sm" len="sm"/>
              <a:tailEnd type="none" w="sm" len="sm"/>
            </a:ln>
          </p:spPr>
          <p:txBody>
            <a:bodyPr wrap="none" anchor="ctr"/>
            <a:lstStyle/>
            <a:p>
              <a:endParaRPr lang="en-US"/>
            </a:p>
          </p:txBody>
        </p:sp>
        <p:sp>
          <p:nvSpPr>
            <p:cNvPr id="22792" name="Rectangle 16"/>
            <p:cNvSpPr>
              <a:spLocks noChangeArrowheads="1"/>
            </p:cNvSpPr>
            <p:nvPr/>
          </p:nvSpPr>
          <p:spPr bwMode="auto">
            <a:xfrm rot="-1560000">
              <a:off x="3202" y="1383"/>
              <a:ext cx="343" cy="276"/>
            </a:xfrm>
            <a:prstGeom prst="rect">
              <a:avLst/>
            </a:prstGeom>
            <a:noFill/>
            <a:ln w="9525">
              <a:noFill/>
              <a:miter lim="800000"/>
              <a:headEnd/>
              <a:tailEnd/>
            </a:ln>
          </p:spPr>
          <p:txBody>
            <a:bodyPr wrap="none" lIns="92075" tIns="46038" rIns="92075" bIns="46038">
              <a:spAutoFit/>
            </a:bodyPr>
            <a:lstStyle/>
            <a:p>
              <a:pPr algn="ctr" eaLnBrk="0" hangingPunct="0"/>
              <a:r>
                <a:rPr lang="en-US" sz="2400">
                  <a:solidFill>
                    <a:srgbClr val="FF0000"/>
                  </a:solidFill>
                  <a:latin typeface="Arial" pitchFamily="34" charset="0"/>
                </a:rPr>
                <a:t>N</a:t>
              </a:r>
              <a:r>
                <a:rPr lang="en-US" sz="2400">
                  <a:solidFill>
                    <a:srgbClr val="FF0000"/>
                  </a:solidFill>
                  <a:latin typeface="Symbol" pitchFamily="18" charset="2"/>
                </a:rPr>
                <a:t>l</a:t>
              </a:r>
            </a:p>
          </p:txBody>
        </p:sp>
      </p:grpSp>
      <p:sp>
        <p:nvSpPr>
          <p:cNvPr id="856081" name="Rectangle 17"/>
          <p:cNvSpPr>
            <a:spLocks noChangeArrowheads="1"/>
          </p:cNvSpPr>
          <p:nvPr/>
        </p:nvSpPr>
        <p:spPr bwMode="auto">
          <a:xfrm>
            <a:off x="403225" y="2946400"/>
            <a:ext cx="3506788" cy="457200"/>
          </a:xfrm>
          <a:prstGeom prst="rect">
            <a:avLst/>
          </a:prstGeom>
          <a:noFill/>
          <a:ln w="9525">
            <a:noFill/>
            <a:miter lim="800000"/>
            <a:headEnd/>
            <a:tailEnd/>
          </a:ln>
        </p:spPr>
        <p:txBody>
          <a:bodyPr wrap="none" lIns="92075" tIns="46038" rIns="92075" bIns="46038">
            <a:spAutoFit/>
          </a:bodyPr>
          <a:lstStyle/>
          <a:p>
            <a:pPr algn="ctr" eaLnBrk="0" hangingPunct="0"/>
            <a:r>
              <a:rPr lang="en-US" sz="2400">
                <a:solidFill>
                  <a:srgbClr val="FF0000"/>
                </a:solidFill>
                <a:latin typeface="Arial" pitchFamily="34" charset="0"/>
              </a:rPr>
              <a:t>N</a:t>
            </a:r>
            <a:r>
              <a:rPr lang="en-US" sz="2400">
                <a:solidFill>
                  <a:srgbClr val="FF0000"/>
                </a:solidFill>
                <a:latin typeface="Symbol" pitchFamily="18" charset="2"/>
              </a:rPr>
              <a:t>l</a:t>
            </a:r>
            <a:r>
              <a:rPr lang="en-US" sz="2400">
                <a:solidFill>
                  <a:srgbClr val="FF0000"/>
                </a:solidFill>
                <a:latin typeface="Arial" pitchFamily="34" charset="0"/>
              </a:rPr>
              <a:t> = Integer Ambiguity</a:t>
            </a:r>
          </a:p>
        </p:txBody>
      </p:sp>
      <p:grpSp>
        <p:nvGrpSpPr>
          <p:cNvPr id="5" name="Group 18"/>
          <p:cNvGrpSpPr>
            <a:grpSpLocks/>
          </p:cNvGrpSpPr>
          <p:nvPr/>
        </p:nvGrpSpPr>
        <p:grpSpPr bwMode="auto">
          <a:xfrm>
            <a:off x="2501900" y="1885950"/>
            <a:ext cx="6189663" cy="3101975"/>
            <a:chOff x="1576" y="1260"/>
            <a:chExt cx="3731" cy="1882"/>
          </a:xfrm>
        </p:grpSpPr>
        <p:sp>
          <p:nvSpPr>
            <p:cNvPr id="22784" name="Line 19"/>
            <p:cNvSpPr>
              <a:spLocks noChangeShapeType="1"/>
            </p:cNvSpPr>
            <p:nvPr/>
          </p:nvSpPr>
          <p:spPr bwMode="auto">
            <a:xfrm flipV="1">
              <a:off x="1589" y="1294"/>
              <a:ext cx="3718" cy="1848"/>
            </a:xfrm>
            <a:prstGeom prst="line">
              <a:avLst/>
            </a:prstGeom>
            <a:noFill/>
            <a:ln w="25400">
              <a:solidFill>
                <a:srgbClr val="000000"/>
              </a:solidFill>
              <a:round/>
              <a:headEnd type="none" w="sm" len="sm"/>
              <a:tailEnd type="none" w="sm" len="sm"/>
            </a:ln>
          </p:spPr>
          <p:txBody>
            <a:bodyPr wrap="none" anchor="ctr"/>
            <a:lstStyle/>
            <a:p>
              <a:endParaRPr lang="en-US"/>
            </a:p>
          </p:txBody>
        </p:sp>
        <p:sp>
          <p:nvSpPr>
            <p:cNvPr id="22785" name="Line 20"/>
            <p:cNvSpPr>
              <a:spLocks noChangeShapeType="1"/>
            </p:cNvSpPr>
            <p:nvPr/>
          </p:nvSpPr>
          <p:spPr bwMode="auto">
            <a:xfrm flipH="1" flipV="1">
              <a:off x="5289" y="1260"/>
              <a:ext cx="13" cy="28"/>
            </a:xfrm>
            <a:prstGeom prst="line">
              <a:avLst/>
            </a:prstGeom>
            <a:noFill/>
            <a:ln w="25400">
              <a:solidFill>
                <a:srgbClr val="000000"/>
              </a:solidFill>
              <a:round/>
              <a:headEnd type="none" w="sm" len="sm"/>
              <a:tailEnd type="none" w="sm" len="sm"/>
            </a:ln>
          </p:spPr>
          <p:txBody>
            <a:bodyPr wrap="none" anchor="ctr"/>
            <a:lstStyle/>
            <a:p>
              <a:endParaRPr lang="en-US"/>
            </a:p>
          </p:txBody>
        </p:sp>
        <p:sp>
          <p:nvSpPr>
            <p:cNvPr id="22786" name="Line 21"/>
            <p:cNvSpPr>
              <a:spLocks noChangeShapeType="1"/>
            </p:cNvSpPr>
            <p:nvPr/>
          </p:nvSpPr>
          <p:spPr bwMode="auto">
            <a:xfrm flipH="1" flipV="1">
              <a:off x="1576" y="3114"/>
              <a:ext cx="13" cy="28"/>
            </a:xfrm>
            <a:prstGeom prst="line">
              <a:avLst/>
            </a:prstGeom>
            <a:noFill/>
            <a:ln w="25400">
              <a:solidFill>
                <a:srgbClr val="000000"/>
              </a:solidFill>
              <a:round/>
              <a:headEnd type="none" w="sm" len="sm"/>
              <a:tailEnd type="none" w="sm" len="sm"/>
            </a:ln>
          </p:spPr>
          <p:txBody>
            <a:bodyPr wrap="none" anchor="ctr"/>
            <a:lstStyle/>
            <a:p>
              <a:endParaRPr lang="en-US"/>
            </a:p>
          </p:txBody>
        </p:sp>
        <p:sp>
          <p:nvSpPr>
            <p:cNvPr id="22787" name="Line 22"/>
            <p:cNvSpPr>
              <a:spLocks noChangeShapeType="1"/>
            </p:cNvSpPr>
            <p:nvPr/>
          </p:nvSpPr>
          <p:spPr bwMode="auto">
            <a:xfrm flipH="1" flipV="1">
              <a:off x="3419" y="2235"/>
              <a:ext cx="13" cy="28"/>
            </a:xfrm>
            <a:prstGeom prst="line">
              <a:avLst/>
            </a:prstGeom>
            <a:noFill/>
            <a:ln w="25400">
              <a:solidFill>
                <a:srgbClr val="000000"/>
              </a:solidFill>
              <a:round/>
              <a:headEnd type="none" w="sm" len="sm"/>
              <a:tailEnd type="none" w="sm" len="sm"/>
            </a:ln>
          </p:spPr>
          <p:txBody>
            <a:bodyPr wrap="none" anchor="ctr"/>
            <a:lstStyle/>
            <a:p>
              <a:endParaRPr lang="en-US"/>
            </a:p>
          </p:txBody>
        </p:sp>
        <p:sp>
          <p:nvSpPr>
            <p:cNvPr id="22788" name="Rectangle 23"/>
            <p:cNvSpPr>
              <a:spLocks noChangeArrowheads="1"/>
            </p:cNvSpPr>
            <p:nvPr/>
          </p:nvSpPr>
          <p:spPr bwMode="auto">
            <a:xfrm rot="-1620000">
              <a:off x="3049" y="2223"/>
              <a:ext cx="877" cy="278"/>
            </a:xfrm>
            <a:prstGeom prst="rect">
              <a:avLst/>
            </a:prstGeom>
            <a:noFill/>
            <a:ln w="9525">
              <a:noFill/>
              <a:miter lim="800000"/>
              <a:headEnd/>
              <a:tailEnd/>
            </a:ln>
          </p:spPr>
          <p:txBody>
            <a:bodyPr wrap="none" lIns="92075" tIns="46038" rIns="92075" bIns="46038">
              <a:spAutoFit/>
            </a:bodyPr>
            <a:lstStyle/>
            <a:p>
              <a:pPr algn="ctr" eaLnBrk="0" hangingPunct="0"/>
              <a:r>
                <a:rPr lang="en-US" sz="2400">
                  <a:solidFill>
                    <a:srgbClr val="FF0000"/>
                  </a:solidFill>
                  <a:latin typeface="Arial" pitchFamily="34" charset="0"/>
                </a:rPr>
                <a:t>Distance</a:t>
              </a:r>
              <a:endParaRPr lang="en-US" sz="2400">
                <a:solidFill>
                  <a:schemeClr val="hlink"/>
                </a:solidFill>
                <a:latin typeface="Arial" pitchFamily="34" charset="0"/>
              </a:endParaRPr>
            </a:p>
          </p:txBody>
        </p:sp>
      </p:grpSp>
      <p:sp>
        <p:nvSpPr>
          <p:cNvPr id="22537" name="Text Box 24"/>
          <p:cNvSpPr txBox="1">
            <a:spLocks noChangeArrowheads="1"/>
          </p:cNvSpPr>
          <p:nvPr/>
        </p:nvSpPr>
        <p:spPr bwMode="auto">
          <a:xfrm>
            <a:off x="228600" y="990600"/>
            <a:ext cx="7099300" cy="946150"/>
          </a:xfrm>
          <a:prstGeom prst="rect">
            <a:avLst/>
          </a:prstGeom>
          <a:noFill/>
          <a:ln w="9525">
            <a:noFill/>
            <a:miter lim="800000"/>
            <a:headEnd/>
            <a:tailEnd/>
          </a:ln>
        </p:spPr>
        <p:txBody>
          <a:bodyPr wrap="none">
            <a:spAutoFit/>
          </a:bodyPr>
          <a:lstStyle/>
          <a:p>
            <a:pPr eaLnBrk="0" hangingPunct="0"/>
            <a:r>
              <a:rPr lang="en-US" sz="2800">
                <a:solidFill>
                  <a:srgbClr val="FF0000"/>
                </a:solidFill>
                <a:latin typeface="Times New Roman" pitchFamily="18" charset="0"/>
              </a:rPr>
              <a:t>Resolving the integer ambiguity allows phase </a:t>
            </a:r>
          </a:p>
          <a:p>
            <a:pPr eaLnBrk="0" hangingPunct="0"/>
            <a:r>
              <a:rPr lang="en-US" sz="2800">
                <a:solidFill>
                  <a:srgbClr val="FF0000"/>
                </a:solidFill>
                <a:latin typeface="Times New Roman" pitchFamily="18" charset="0"/>
              </a:rPr>
              <a:t>measurements to be related to distances</a:t>
            </a:r>
            <a:endParaRPr lang="en-US" sz="800">
              <a:solidFill>
                <a:srgbClr val="FF0000"/>
              </a:solidFill>
              <a:latin typeface="Times New Roman" pitchFamily="18" charset="0"/>
            </a:endParaRPr>
          </a:p>
        </p:txBody>
      </p:sp>
      <p:sp>
        <p:nvSpPr>
          <p:cNvPr id="856089" name="Rectangle 25"/>
          <p:cNvSpPr>
            <a:spLocks noChangeArrowheads="1"/>
          </p:cNvSpPr>
          <p:nvPr/>
        </p:nvSpPr>
        <p:spPr bwMode="auto">
          <a:xfrm>
            <a:off x="3924300" y="4886325"/>
            <a:ext cx="4241800" cy="641350"/>
          </a:xfrm>
          <a:prstGeom prst="rect">
            <a:avLst/>
          </a:prstGeom>
          <a:noFill/>
          <a:ln w="9525">
            <a:noFill/>
            <a:miter lim="800000"/>
            <a:headEnd/>
            <a:tailEnd/>
          </a:ln>
        </p:spPr>
        <p:txBody>
          <a:bodyPr wrap="none">
            <a:spAutoFit/>
          </a:bodyPr>
          <a:lstStyle/>
          <a:p>
            <a:pPr eaLnBrk="0" hangingPunct="0"/>
            <a:r>
              <a:rPr lang="en-US" sz="3600">
                <a:solidFill>
                  <a:srgbClr val="000000"/>
                </a:solidFill>
                <a:latin typeface="Arial" pitchFamily="34" charset="0"/>
              </a:rPr>
              <a:t>Distance = N</a:t>
            </a:r>
            <a:r>
              <a:rPr lang="en-US" sz="3600">
                <a:solidFill>
                  <a:srgbClr val="000000"/>
                </a:solidFill>
                <a:latin typeface="Symbol" pitchFamily="18" charset="2"/>
              </a:rPr>
              <a:t>l</a:t>
            </a:r>
            <a:r>
              <a:rPr lang="en-US" sz="3600">
                <a:solidFill>
                  <a:srgbClr val="000000"/>
                </a:solidFill>
                <a:latin typeface="Arial" pitchFamily="34" charset="0"/>
              </a:rPr>
              <a:t> + </a:t>
            </a:r>
            <a:r>
              <a:rPr lang="en-US" sz="3600">
                <a:solidFill>
                  <a:srgbClr val="000000"/>
                </a:solidFill>
                <a:latin typeface="Symbol" pitchFamily="18" charset="2"/>
              </a:rPr>
              <a:t>Dl</a:t>
            </a:r>
          </a:p>
        </p:txBody>
      </p:sp>
      <p:grpSp>
        <p:nvGrpSpPr>
          <p:cNvPr id="22539" name="Group 26"/>
          <p:cNvGrpSpPr>
            <a:grpSpLocks/>
          </p:cNvGrpSpPr>
          <p:nvPr/>
        </p:nvGrpSpPr>
        <p:grpSpPr bwMode="auto">
          <a:xfrm rot="3721636">
            <a:off x="8425656" y="1404144"/>
            <a:ext cx="587375" cy="331788"/>
            <a:chOff x="1008" y="1344"/>
            <a:chExt cx="1227" cy="540"/>
          </a:xfrm>
        </p:grpSpPr>
        <p:sp>
          <p:nvSpPr>
            <p:cNvPr id="856091" name="Rectangle 27"/>
            <p:cNvSpPr>
              <a:spLocks noChangeArrowheads="1"/>
            </p:cNvSpPr>
            <p:nvPr/>
          </p:nvSpPr>
          <p:spPr bwMode="auto">
            <a:xfrm>
              <a:off x="1432" y="1336"/>
              <a:ext cx="358" cy="442"/>
            </a:xfrm>
            <a:prstGeom prst="rect">
              <a:avLst/>
            </a:prstGeom>
            <a:gradFill rotWithShape="0">
              <a:gsLst>
                <a:gs pos="0">
                  <a:schemeClr val="tx2"/>
                </a:gs>
                <a:gs pos="50000">
                  <a:schemeClr val="bg2"/>
                </a:gs>
                <a:gs pos="100000">
                  <a:schemeClr val="tx2"/>
                </a:gs>
              </a:gsLst>
              <a:lin ang="2700000" scaled="1"/>
            </a:gradFill>
            <a:ln w="9525">
              <a:solidFill>
                <a:schemeClr val="tx1"/>
              </a:solidFill>
              <a:miter lim="800000"/>
              <a:headEnd/>
              <a:tailEnd/>
            </a:ln>
            <a:effectLst/>
          </p:spPr>
          <p:txBody>
            <a:bodyPr wrap="none" anchor="ctr"/>
            <a:lstStyle/>
            <a:p>
              <a:pPr algn="ctr" eaLnBrk="0" hangingPunct="0">
                <a:defRPr/>
              </a:pPr>
              <a:endParaRPr lang="en-US"/>
            </a:p>
          </p:txBody>
        </p:sp>
        <p:sp>
          <p:nvSpPr>
            <p:cNvPr id="22775" name="Line 28"/>
            <p:cNvSpPr>
              <a:spLocks noChangeShapeType="1"/>
            </p:cNvSpPr>
            <p:nvPr/>
          </p:nvSpPr>
          <p:spPr bwMode="auto">
            <a:xfrm flipH="1">
              <a:off x="1008" y="1569"/>
              <a:ext cx="441" cy="0"/>
            </a:xfrm>
            <a:prstGeom prst="line">
              <a:avLst/>
            </a:prstGeom>
            <a:noFill/>
            <a:ln w="9525">
              <a:solidFill>
                <a:schemeClr val="tx1"/>
              </a:solidFill>
              <a:round/>
              <a:headEnd/>
              <a:tailEnd/>
            </a:ln>
          </p:spPr>
          <p:txBody>
            <a:bodyPr wrap="none" anchor="ctr"/>
            <a:lstStyle/>
            <a:p>
              <a:endParaRPr lang="en-US"/>
            </a:p>
          </p:txBody>
        </p:sp>
        <p:sp>
          <p:nvSpPr>
            <p:cNvPr id="22776" name="Line 29"/>
            <p:cNvSpPr>
              <a:spLocks noChangeShapeType="1"/>
            </p:cNvSpPr>
            <p:nvPr/>
          </p:nvSpPr>
          <p:spPr bwMode="auto">
            <a:xfrm flipH="1">
              <a:off x="1794" y="1554"/>
              <a:ext cx="441" cy="0"/>
            </a:xfrm>
            <a:prstGeom prst="line">
              <a:avLst/>
            </a:prstGeom>
            <a:noFill/>
            <a:ln w="9525">
              <a:solidFill>
                <a:schemeClr val="tx1"/>
              </a:solidFill>
              <a:round/>
              <a:headEnd/>
              <a:tailEnd/>
            </a:ln>
          </p:spPr>
          <p:txBody>
            <a:bodyPr wrap="none" anchor="ctr"/>
            <a:lstStyle/>
            <a:p>
              <a:endParaRPr lang="en-US"/>
            </a:p>
          </p:txBody>
        </p:sp>
        <p:sp>
          <p:nvSpPr>
            <p:cNvPr id="22777" name="Rectangle 30"/>
            <p:cNvSpPr>
              <a:spLocks noChangeArrowheads="1"/>
            </p:cNvSpPr>
            <p:nvPr/>
          </p:nvSpPr>
          <p:spPr bwMode="auto">
            <a:xfrm>
              <a:off x="1230" y="1464"/>
              <a:ext cx="207" cy="207"/>
            </a:xfrm>
            <a:prstGeom prst="rect">
              <a:avLst/>
            </a:prstGeom>
            <a:gradFill rotWithShape="0">
              <a:gsLst>
                <a:gs pos="0">
                  <a:schemeClr val="hlink"/>
                </a:gs>
                <a:gs pos="100000">
                  <a:schemeClr val="bg2"/>
                </a:gs>
              </a:gsLst>
              <a:lin ang="2700000" scaled="1"/>
            </a:gradFill>
            <a:ln w="9525">
              <a:solidFill>
                <a:schemeClr val="tx1"/>
              </a:solidFill>
              <a:miter lim="800000"/>
              <a:headEnd/>
              <a:tailEnd/>
            </a:ln>
          </p:spPr>
          <p:txBody>
            <a:bodyPr wrap="none" anchor="ctr"/>
            <a:lstStyle/>
            <a:p>
              <a:pPr algn="ctr" eaLnBrk="0" hangingPunct="0"/>
              <a:endParaRPr lang="en-US"/>
            </a:p>
          </p:txBody>
        </p:sp>
        <p:sp>
          <p:nvSpPr>
            <p:cNvPr id="22778" name="Rectangle 31"/>
            <p:cNvSpPr>
              <a:spLocks noChangeArrowheads="1"/>
            </p:cNvSpPr>
            <p:nvPr/>
          </p:nvSpPr>
          <p:spPr bwMode="auto">
            <a:xfrm>
              <a:off x="1011" y="1464"/>
              <a:ext cx="207" cy="207"/>
            </a:xfrm>
            <a:prstGeom prst="rect">
              <a:avLst/>
            </a:prstGeom>
            <a:gradFill rotWithShape="0">
              <a:gsLst>
                <a:gs pos="0">
                  <a:schemeClr val="hlink"/>
                </a:gs>
                <a:gs pos="100000">
                  <a:schemeClr val="bg2"/>
                </a:gs>
              </a:gsLst>
              <a:lin ang="2700000" scaled="1"/>
            </a:gradFill>
            <a:ln w="9525">
              <a:solidFill>
                <a:schemeClr val="tx1"/>
              </a:solidFill>
              <a:miter lim="800000"/>
              <a:headEnd/>
              <a:tailEnd/>
            </a:ln>
          </p:spPr>
          <p:txBody>
            <a:bodyPr wrap="none" anchor="ctr"/>
            <a:lstStyle/>
            <a:p>
              <a:pPr algn="ctr" eaLnBrk="0" hangingPunct="0"/>
              <a:endParaRPr lang="en-US"/>
            </a:p>
          </p:txBody>
        </p:sp>
        <p:sp>
          <p:nvSpPr>
            <p:cNvPr id="22779" name="Rectangle 32"/>
            <p:cNvSpPr>
              <a:spLocks noChangeArrowheads="1"/>
            </p:cNvSpPr>
            <p:nvPr/>
          </p:nvSpPr>
          <p:spPr bwMode="auto">
            <a:xfrm>
              <a:off x="2028" y="1458"/>
              <a:ext cx="207" cy="207"/>
            </a:xfrm>
            <a:prstGeom prst="rect">
              <a:avLst/>
            </a:prstGeom>
            <a:gradFill rotWithShape="0">
              <a:gsLst>
                <a:gs pos="0">
                  <a:schemeClr val="hlink"/>
                </a:gs>
                <a:gs pos="100000">
                  <a:schemeClr val="bg2"/>
                </a:gs>
              </a:gsLst>
              <a:lin ang="2700000" scaled="1"/>
            </a:gradFill>
            <a:ln w="9525">
              <a:solidFill>
                <a:schemeClr val="tx1"/>
              </a:solidFill>
              <a:miter lim="800000"/>
              <a:headEnd/>
              <a:tailEnd/>
            </a:ln>
          </p:spPr>
          <p:txBody>
            <a:bodyPr wrap="none" anchor="ctr"/>
            <a:lstStyle/>
            <a:p>
              <a:pPr algn="ctr" eaLnBrk="0" hangingPunct="0"/>
              <a:endParaRPr lang="en-US"/>
            </a:p>
          </p:txBody>
        </p:sp>
        <p:sp>
          <p:nvSpPr>
            <p:cNvPr id="22780" name="Rectangle 33"/>
            <p:cNvSpPr>
              <a:spLocks noChangeArrowheads="1"/>
            </p:cNvSpPr>
            <p:nvPr/>
          </p:nvSpPr>
          <p:spPr bwMode="auto">
            <a:xfrm>
              <a:off x="1809" y="1458"/>
              <a:ext cx="207" cy="207"/>
            </a:xfrm>
            <a:prstGeom prst="rect">
              <a:avLst/>
            </a:prstGeom>
            <a:gradFill rotWithShape="0">
              <a:gsLst>
                <a:gs pos="0">
                  <a:schemeClr val="hlink"/>
                </a:gs>
                <a:gs pos="100000">
                  <a:schemeClr val="bg2"/>
                </a:gs>
              </a:gsLst>
              <a:lin ang="2700000" scaled="1"/>
            </a:gradFill>
            <a:ln w="9525">
              <a:solidFill>
                <a:schemeClr val="tx1"/>
              </a:solidFill>
              <a:miter lim="800000"/>
              <a:headEnd/>
              <a:tailEnd/>
            </a:ln>
          </p:spPr>
          <p:txBody>
            <a:bodyPr wrap="none" anchor="ctr"/>
            <a:lstStyle/>
            <a:p>
              <a:pPr algn="ctr" eaLnBrk="0" hangingPunct="0"/>
              <a:endParaRPr lang="en-US"/>
            </a:p>
          </p:txBody>
        </p:sp>
        <p:sp>
          <p:nvSpPr>
            <p:cNvPr id="22781" name="Rectangle 34"/>
            <p:cNvSpPr>
              <a:spLocks noChangeArrowheads="1"/>
            </p:cNvSpPr>
            <p:nvPr/>
          </p:nvSpPr>
          <p:spPr bwMode="auto">
            <a:xfrm>
              <a:off x="1485" y="1788"/>
              <a:ext cx="47" cy="96"/>
            </a:xfrm>
            <a:prstGeom prst="rect">
              <a:avLst/>
            </a:prstGeom>
            <a:solidFill>
              <a:schemeClr val="tx1"/>
            </a:solidFill>
            <a:ln w="9525">
              <a:solidFill>
                <a:schemeClr val="tx1"/>
              </a:solidFill>
              <a:miter lim="800000"/>
              <a:headEnd/>
              <a:tailEnd/>
            </a:ln>
          </p:spPr>
          <p:txBody>
            <a:bodyPr wrap="none" anchor="ctr"/>
            <a:lstStyle/>
            <a:p>
              <a:pPr algn="ctr" eaLnBrk="0" hangingPunct="0"/>
              <a:endParaRPr lang="en-US"/>
            </a:p>
          </p:txBody>
        </p:sp>
        <p:sp>
          <p:nvSpPr>
            <p:cNvPr id="22782" name="Rectangle 35"/>
            <p:cNvSpPr>
              <a:spLocks noChangeArrowheads="1"/>
            </p:cNvSpPr>
            <p:nvPr/>
          </p:nvSpPr>
          <p:spPr bwMode="auto">
            <a:xfrm>
              <a:off x="1599" y="1788"/>
              <a:ext cx="47" cy="96"/>
            </a:xfrm>
            <a:prstGeom prst="rect">
              <a:avLst/>
            </a:prstGeom>
            <a:solidFill>
              <a:schemeClr val="tx1"/>
            </a:solidFill>
            <a:ln w="9525">
              <a:solidFill>
                <a:schemeClr val="tx1"/>
              </a:solidFill>
              <a:miter lim="800000"/>
              <a:headEnd/>
              <a:tailEnd/>
            </a:ln>
          </p:spPr>
          <p:txBody>
            <a:bodyPr wrap="none" anchor="ctr"/>
            <a:lstStyle/>
            <a:p>
              <a:pPr algn="ctr" eaLnBrk="0" hangingPunct="0"/>
              <a:endParaRPr lang="en-US"/>
            </a:p>
          </p:txBody>
        </p:sp>
        <p:sp>
          <p:nvSpPr>
            <p:cNvPr id="22783" name="Rectangle 36"/>
            <p:cNvSpPr>
              <a:spLocks noChangeArrowheads="1"/>
            </p:cNvSpPr>
            <p:nvPr/>
          </p:nvSpPr>
          <p:spPr bwMode="auto">
            <a:xfrm>
              <a:off x="1710" y="1788"/>
              <a:ext cx="47" cy="96"/>
            </a:xfrm>
            <a:prstGeom prst="rect">
              <a:avLst/>
            </a:prstGeom>
            <a:solidFill>
              <a:schemeClr val="tx1"/>
            </a:solidFill>
            <a:ln w="9525">
              <a:solidFill>
                <a:schemeClr val="tx1"/>
              </a:solidFill>
              <a:miter lim="800000"/>
              <a:headEnd/>
              <a:tailEnd/>
            </a:ln>
          </p:spPr>
          <p:txBody>
            <a:bodyPr wrap="none" anchor="ctr"/>
            <a:lstStyle/>
            <a:p>
              <a:pPr algn="ctr" eaLnBrk="0" hangingPunct="0"/>
              <a:endParaRPr lang="en-US"/>
            </a:p>
          </p:txBody>
        </p:sp>
      </p:grpSp>
      <p:grpSp>
        <p:nvGrpSpPr>
          <p:cNvPr id="22540" name="Group 37"/>
          <p:cNvGrpSpPr>
            <a:grpSpLocks/>
          </p:cNvGrpSpPr>
          <p:nvPr/>
        </p:nvGrpSpPr>
        <p:grpSpPr bwMode="auto">
          <a:xfrm>
            <a:off x="1792288" y="4606925"/>
            <a:ext cx="1192212" cy="2198688"/>
            <a:chOff x="3186" y="1962"/>
            <a:chExt cx="1023" cy="2113"/>
          </a:xfrm>
        </p:grpSpPr>
        <p:grpSp>
          <p:nvGrpSpPr>
            <p:cNvPr id="22744" name="Group 38"/>
            <p:cNvGrpSpPr>
              <a:grpSpLocks/>
            </p:cNvGrpSpPr>
            <p:nvPr/>
          </p:nvGrpSpPr>
          <p:grpSpPr bwMode="auto">
            <a:xfrm rot="-2603188">
              <a:off x="4134" y="3342"/>
              <a:ext cx="75" cy="93"/>
              <a:chOff x="4146" y="3351"/>
              <a:chExt cx="75" cy="93"/>
            </a:xfrm>
          </p:grpSpPr>
          <p:sp>
            <p:nvSpPr>
              <p:cNvPr id="22772" name="Line 39"/>
              <p:cNvSpPr>
                <a:spLocks noChangeShapeType="1"/>
              </p:cNvSpPr>
              <p:nvPr/>
            </p:nvSpPr>
            <p:spPr bwMode="auto">
              <a:xfrm flipH="1">
                <a:off x="4164" y="3399"/>
                <a:ext cx="18" cy="45"/>
              </a:xfrm>
              <a:prstGeom prst="line">
                <a:avLst/>
              </a:prstGeom>
              <a:noFill/>
              <a:ln w="3175">
                <a:solidFill>
                  <a:schemeClr val="tx1"/>
                </a:solidFill>
                <a:round/>
                <a:headEnd/>
                <a:tailEnd type="triangle" w="med" len="med"/>
              </a:ln>
            </p:spPr>
            <p:txBody>
              <a:bodyPr wrap="none" anchor="ctr"/>
              <a:lstStyle/>
              <a:p>
                <a:endParaRPr lang="en-US"/>
              </a:p>
            </p:txBody>
          </p:sp>
          <p:sp>
            <p:nvSpPr>
              <p:cNvPr id="22773" name="Rectangle 40"/>
              <p:cNvSpPr>
                <a:spLocks noChangeArrowheads="1"/>
              </p:cNvSpPr>
              <p:nvPr/>
            </p:nvSpPr>
            <p:spPr bwMode="auto">
              <a:xfrm rot="957455">
                <a:off x="4146" y="3351"/>
                <a:ext cx="75" cy="66"/>
              </a:xfrm>
              <a:prstGeom prst="rect">
                <a:avLst/>
              </a:prstGeom>
              <a:solidFill>
                <a:schemeClr val="bg1"/>
              </a:solidFill>
              <a:ln w="9525">
                <a:solidFill>
                  <a:schemeClr val="bg1"/>
                </a:solidFill>
                <a:miter lim="800000"/>
                <a:headEnd/>
                <a:tailEnd/>
              </a:ln>
            </p:spPr>
            <p:txBody>
              <a:bodyPr wrap="none" anchor="ctr"/>
              <a:lstStyle/>
              <a:p>
                <a:pPr algn="ctr" eaLnBrk="0" hangingPunct="0"/>
                <a:endParaRPr lang="en-US"/>
              </a:p>
            </p:txBody>
          </p:sp>
        </p:grpSp>
        <p:sp>
          <p:nvSpPr>
            <p:cNvPr id="22745" name="Line 41"/>
            <p:cNvSpPr>
              <a:spLocks noChangeShapeType="1"/>
            </p:cNvSpPr>
            <p:nvPr/>
          </p:nvSpPr>
          <p:spPr bwMode="auto">
            <a:xfrm flipH="1">
              <a:off x="3204" y="3387"/>
              <a:ext cx="18" cy="45"/>
            </a:xfrm>
            <a:prstGeom prst="line">
              <a:avLst/>
            </a:prstGeom>
            <a:noFill/>
            <a:ln w="3175">
              <a:solidFill>
                <a:schemeClr val="tx1"/>
              </a:solidFill>
              <a:round/>
              <a:headEnd/>
              <a:tailEnd type="triangle" w="med" len="med"/>
            </a:ln>
          </p:spPr>
          <p:txBody>
            <a:bodyPr wrap="none" anchor="ctr"/>
            <a:lstStyle/>
            <a:p>
              <a:endParaRPr lang="en-US"/>
            </a:p>
          </p:txBody>
        </p:sp>
        <p:sp>
          <p:nvSpPr>
            <p:cNvPr id="22746" name="Rectangle 42"/>
            <p:cNvSpPr>
              <a:spLocks noChangeArrowheads="1"/>
            </p:cNvSpPr>
            <p:nvPr/>
          </p:nvSpPr>
          <p:spPr bwMode="auto">
            <a:xfrm rot="957455">
              <a:off x="3186" y="3339"/>
              <a:ext cx="75" cy="66"/>
            </a:xfrm>
            <a:prstGeom prst="rect">
              <a:avLst/>
            </a:prstGeom>
            <a:solidFill>
              <a:schemeClr val="bg1"/>
            </a:solidFill>
            <a:ln w="9525">
              <a:solidFill>
                <a:schemeClr val="bg1"/>
              </a:solidFill>
              <a:miter lim="800000"/>
              <a:headEnd/>
              <a:tailEnd/>
            </a:ln>
          </p:spPr>
          <p:txBody>
            <a:bodyPr wrap="none" anchor="ctr"/>
            <a:lstStyle/>
            <a:p>
              <a:pPr algn="ctr" eaLnBrk="0" hangingPunct="0"/>
              <a:endParaRPr lang="en-US"/>
            </a:p>
          </p:txBody>
        </p:sp>
        <p:sp>
          <p:nvSpPr>
            <p:cNvPr id="22747" name="Oval 43"/>
            <p:cNvSpPr>
              <a:spLocks noChangeArrowheads="1"/>
            </p:cNvSpPr>
            <p:nvPr/>
          </p:nvSpPr>
          <p:spPr bwMode="auto">
            <a:xfrm>
              <a:off x="3360" y="1962"/>
              <a:ext cx="672" cy="198"/>
            </a:xfrm>
            <a:prstGeom prst="ellipse">
              <a:avLst/>
            </a:prstGeom>
            <a:solidFill>
              <a:schemeClr val="bg1"/>
            </a:solidFill>
            <a:ln w="9525">
              <a:solidFill>
                <a:schemeClr val="tx1"/>
              </a:solidFill>
              <a:round/>
              <a:headEnd/>
              <a:tailEnd/>
            </a:ln>
          </p:spPr>
          <p:txBody>
            <a:bodyPr wrap="none" anchor="ctr"/>
            <a:lstStyle/>
            <a:p>
              <a:pPr algn="ctr" eaLnBrk="0" hangingPunct="0"/>
              <a:endParaRPr lang="en-US"/>
            </a:p>
          </p:txBody>
        </p:sp>
        <p:sp>
          <p:nvSpPr>
            <p:cNvPr id="22748" name="Freeform 44"/>
            <p:cNvSpPr>
              <a:spLocks/>
            </p:cNvSpPr>
            <p:nvPr/>
          </p:nvSpPr>
          <p:spPr bwMode="auto">
            <a:xfrm>
              <a:off x="3648" y="2243"/>
              <a:ext cx="57" cy="506"/>
            </a:xfrm>
            <a:custGeom>
              <a:avLst/>
              <a:gdLst>
                <a:gd name="T0" fmla="*/ 0 w 57"/>
                <a:gd name="T1" fmla="*/ 505 h 506"/>
                <a:gd name="T2" fmla="*/ 0 w 57"/>
                <a:gd name="T3" fmla="*/ 0 h 506"/>
                <a:gd name="T4" fmla="*/ 56 w 57"/>
                <a:gd name="T5" fmla="*/ 0 h 506"/>
                <a:gd name="T6" fmla="*/ 56 w 57"/>
                <a:gd name="T7" fmla="*/ 498 h 506"/>
                <a:gd name="T8" fmla="*/ 0 w 57"/>
                <a:gd name="T9" fmla="*/ 505 h 506"/>
                <a:gd name="T10" fmla="*/ 0 60000 65536"/>
                <a:gd name="T11" fmla="*/ 0 60000 65536"/>
                <a:gd name="T12" fmla="*/ 0 60000 65536"/>
                <a:gd name="T13" fmla="*/ 0 60000 65536"/>
                <a:gd name="T14" fmla="*/ 0 60000 65536"/>
                <a:gd name="T15" fmla="*/ 0 w 57"/>
                <a:gd name="T16" fmla="*/ 0 h 506"/>
                <a:gd name="T17" fmla="*/ 57 w 57"/>
                <a:gd name="T18" fmla="*/ 506 h 506"/>
              </a:gdLst>
              <a:ahLst/>
              <a:cxnLst>
                <a:cxn ang="T10">
                  <a:pos x="T0" y="T1"/>
                </a:cxn>
                <a:cxn ang="T11">
                  <a:pos x="T2" y="T3"/>
                </a:cxn>
                <a:cxn ang="T12">
                  <a:pos x="T4" y="T5"/>
                </a:cxn>
                <a:cxn ang="T13">
                  <a:pos x="T6" y="T7"/>
                </a:cxn>
                <a:cxn ang="T14">
                  <a:pos x="T8" y="T9"/>
                </a:cxn>
              </a:cxnLst>
              <a:rect l="T15" t="T16" r="T17" b="T18"/>
              <a:pathLst>
                <a:path w="57" h="506">
                  <a:moveTo>
                    <a:pt x="0" y="505"/>
                  </a:moveTo>
                  <a:lnTo>
                    <a:pt x="0" y="0"/>
                  </a:lnTo>
                  <a:lnTo>
                    <a:pt x="56" y="0"/>
                  </a:lnTo>
                  <a:lnTo>
                    <a:pt x="56" y="498"/>
                  </a:lnTo>
                  <a:lnTo>
                    <a:pt x="0" y="505"/>
                  </a:lnTo>
                </a:path>
              </a:pathLst>
            </a:custGeom>
            <a:solidFill>
              <a:srgbClr val="FFCC00"/>
            </a:solidFill>
            <a:ln w="9525" cap="rnd">
              <a:noFill/>
              <a:round/>
              <a:headEnd/>
              <a:tailEnd/>
            </a:ln>
          </p:spPr>
          <p:txBody>
            <a:bodyPr/>
            <a:lstStyle/>
            <a:p>
              <a:endParaRPr lang="en-US"/>
            </a:p>
          </p:txBody>
        </p:sp>
        <p:grpSp>
          <p:nvGrpSpPr>
            <p:cNvPr id="22749" name="Group 45"/>
            <p:cNvGrpSpPr>
              <a:grpSpLocks/>
            </p:cNvGrpSpPr>
            <p:nvPr/>
          </p:nvGrpSpPr>
          <p:grpSpPr bwMode="auto">
            <a:xfrm>
              <a:off x="3552" y="2016"/>
              <a:ext cx="261" cy="246"/>
              <a:chOff x="3572" y="2016"/>
              <a:chExt cx="261" cy="246"/>
            </a:xfrm>
          </p:grpSpPr>
          <p:sp>
            <p:nvSpPr>
              <p:cNvPr id="22758" name="Freeform 46"/>
              <p:cNvSpPr>
                <a:spLocks/>
              </p:cNvSpPr>
              <p:nvPr/>
            </p:nvSpPr>
            <p:spPr bwMode="auto">
              <a:xfrm>
                <a:off x="3572" y="2016"/>
                <a:ext cx="249" cy="216"/>
              </a:xfrm>
              <a:custGeom>
                <a:avLst/>
                <a:gdLst>
                  <a:gd name="T0" fmla="*/ 110 w 249"/>
                  <a:gd name="T1" fmla="*/ 215 h 216"/>
                  <a:gd name="T2" fmla="*/ 110 w 249"/>
                  <a:gd name="T3" fmla="*/ 191 h 216"/>
                  <a:gd name="T4" fmla="*/ 117 w 249"/>
                  <a:gd name="T5" fmla="*/ 188 h 216"/>
                  <a:gd name="T6" fmla="*/ 127 w 249"/>
                  <a:gd name="T7" fmla="*/ 188 h 216"/>
                  <a:gd name="T8" fmla="*/ 103 w 249"/>
                  <a:gd name="T9" fmla="*/ 171 h 216"/>
                  <a:gd name="T10" fmla="*/ 103 w 249"/>
                  <a:gd name="T11" fmla="*/ 63 h 216"/>
                  <a:gd name="T12" fmla="*/ 99 w 249"/>
                  <a:gd name="T13" fmla="*/ 87 h 216"/>
                  <a:gd name="T14" fmla="*/ 89 w 249"/>
                  <a:gd name="T15" fmla="*/ 87 h 216"/>
                  <a:gd name="T16" fmla="*/ 103 w 249"/>
                  <a:gd name="T17" fmla="*/ 97 h 216"/>
                  <a:gd name="T18" fmla="*/ 103 w 249"/>
                  <a:gd name="T19" fmla="*/ 107 h 216"/>
                  <a:gd name="T20" fmla="*/ 75 w 249"/>
                  <a:gd name="T21" fmla="*/ 87 h 216"/>
                  <a:gd name="T22" fmla="*/ 58 w 249"/>
                  <a:gd name="T23" fmla="*/ 43 h 216"/>
                  <a:gd name="T24" fmla="*/ 0 w 249"/>
                  <a:gd name="T25" fmla="*/ 36 h 216"/>
                  <a:gd name="T26" fmla="*/ 6 w 249"/>
                  <a:gd name="T27" fmla="*/ 23 h 216"/>
                  <a:gd name="T28" fmla="*/ 17 w 249"/>
                  <a:gd name="T29" fmla="*/ 20 h 216"/>
                  <a:gd name="T30" fmla="*/ 24 w 249"/>
                  <a:gd name="T31" fmla="*/ 13 h 216"/>
                  <a:gd name="T32" fmla="*/ 99 w 249"/>
                  <a:gd name="T33" fmla="*/ 0 h 216"/>
                  <a:gd name="T34" fmla="*/ 141 w 249"/>
                  <a:gd name="T35" fmla="*/ 0 h 216"/>
                  <a:gd name="T36" fmla="*/ 223 w 249"/>
                  <a:gd name="T37" fmla="*/ 13 h 216"/>
                  <a:gd name="T38" fmla="*/ 230 w 249"/>
                  <a:gd name="T39" fmla="*/ 20 h 216"/>
                  <a:gd name="T40" fmla="*/ 241 w 249"/>
                  <a:gd name="T41" fmla="*/ 23 h 216"/>
                  <a:gd name="T42" fmla="*/ 248 w 249"/>
                  <a:gd name="T43" fmla="*/ 36 h 216"/>
                  <a:gd name="T44" fmla="*/ 223 w 249"/>
                  <a:gd name="T45" fmla="*/ 53 h 216"/>
                  <a:gd name="T46" fmla="*/ 196 w 249"/>
                  <a:gd name="T47" fmla="*/ 53 h 216"/>
                  <a:gd name="T48" fmla="*/ 189 w 249"/>
                  <a:gd name="T49" fmla="*/ 77 h 216"/>
                  <a:gd name="T50" fmla="*/ 158 w 249"/>
                  <a:gd name="T51" fmla="*/ 141 h 216"/>
                  <a:gd name="T52" fmla="*/ 158 w 249"/>
                  <a:gd name="T53" fmla="*/ 131 h 216"/>
                  <a:gd name="T54" fmla="*/ 179 w 249"/>
                  <a:gd name="T55" fmla="*/ 80 h 216"/>
                  <a:gd name="T56" fmla="*/ 165 w 249"/>
                  <a:gd name="T57" fmla="*/ 87 h 216"/>
                  <a:gd name="T58" fmla="*/ 144 w 249"/>
                  <a:gd name="T59" fmla="*/ 90 h 216"/>
                  <a:gd name="T60" fmla="*/ 137 w 249"/>
                  <a:gd name="T61" fmla="*/ 114 h 216"/>
                  <a:gd name="T62" fmla="*/ 155 w 249"/>
                  <a:gd name="T63" fmla="*/ 124 h 216"/>
                  <a:gd name="T64" fmla="*/ 161 w 249"/>
                  <a:gd name="T65" fmla="*/ 151 h 216"/>
                  <a:gd name="T66" fmla="*/ 148 w 249"/>
                  <a:gd name="T67" fmla="*/ 154 h 216"/>
                  <a:gd name="T68" fmla="*/ 134 w 249"/>
                  <a:gd name="T69" fmla="*/ 188 h 216"/>
                  <a:gd name="T70" fmla="*/ 155 w 249"/>
                  <a:gd name="T71" fmla="*/ 188 h 216"/>
                  <a:gd name="T72" fmla="*/ 155 w 249"/>
                  <a:gd name="T73" fmla="*/ 215 h 216"/>
                  <a:gd name="T74" fmla="*/ 130 w 249"/>
                  <a:gd name="T75" fmla="*/ 215 h 216"/>
                  <a:gd name="T76" fmla="*/ 110 w 249"/>
                  <a:gd name="T77" fmla="*/ 215 h 2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9"/>
                  <a:gd name="T118" fmla="*/ 0 h 216"/>
                  <a:gd name="T119" fmla="*/ 249 w 249"/>
                  <a:gd name="T120" fmla="*/ 216 h 21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9" h="216">
                    <a:moveTo>
                      <a:pt x="110" y="215"/>
                    </a:moveTo>
                    <a:lnTo>
                      <a:pt x="110" y="191"/>
                    </a:lnTo>
                    <a:lnTo>
                      <a:pt x="117" y="188"/>
                    </a:lnTo>
                    <a:lnTo>
                      <a:pt x="127" y="188"/>
                    </a:lnTo>
                    <a:lnTo>
                      <a:pt x="103" y="171"/>
                    </a:lnTo>
                    <a:lnTo>
                      <a:pt x="103" y="63"/>
                    </a:lnTo>
                    <a:lnTo>
                      <a:pt x="99" y="87"/>
                    </a:lnTo>
                    <a:lnTo>
                      <a:pt x="89" y="87"/>
                    </a:lnTo>
                    <a:lnTo>
                      <a:pt x="103" y="97"/>
                    </a:lnTo>
                    <a:lnTo>
                      <a:pt x="103" y="107"/>
                    </a:lnTo>
                    <a:lnTo>
                      <a:pt x="75" y="87"/>
                    </a:lnTo>
                    <a:lnTo>
                      <a:pt x="58" y="43"/>
                    </a:lnTo>
                    <a:lnTo>
                      <a:pt x="0" y="36"/>
                    </a:lnTo>
                    <a:lnTo>
                      <a:pt x="6" y="23"/>
                    </a:lnTo>
                    <a:lnTo>
                      <a:pt x="17" y="20"/>
                    </a:lnTo>
                    <a:lnTo>
                      <a:pt x="24" y="13"/>
                    </a:lnTo>
                    <a:lnTo>
                      <a:pt x="99" y="0"/>
                    </a:lnTo>
                    <a:lnTo>
                      <a:pt x="141" y="0"/>
                    </a:lnTo>
                    <a:lnTo>
                      <a:pt x="223" y="13"/>
                    </a:lnTo>
                    <a:lnTo>
                      <a:pt x="230" y="20"/>
                    </a:lnTo>
                    <a:lnTo>
                      <a:pt x="241" y="23"/>
                    </a:lnTo>
                    <a:lnTo>
                      <a:pt x="248" y="36"/>
                    </a:lnTo>
                    <a:lnTo>
                      <a:pt x="223" y="53"/>
                    </a:lnTo>
                    <a:lnTo>
                      <a:pt x="196" y="53"/>
                    </a:lnTo>
                    <a:lnTo>
                      <a:pt x="189" y="77"/>
                    </a:lnTo>
                    <a:lnTo>
                      <a:pt x="158" y="141"/>
                    </a:lnTo>
                    <a:lnTo>
                      <a:pt x="158" y="131"/>
                    </a:lnTo>
                    <a:lnTo>
                      <a:pt x="179" y="80"/>
                    </a:lnTo>
                    <a:lnTo>
                      <a:pt x="165" y="87"/>
                    </a:lnTo>
                    <a:lnTo>
                      <a:pt x="144" y="90"/>
                    </a:lnTo>
                    <a:lnTo>
                      <a:pt x="137" y="114"/>
                    </a:lnTo>
                    <a:lnTo>
                      <a:pt x="155" y="124"/>
                    </a:lnTo>
                    <a:lnTo>
                      <a:pt x="161" y="151"/>
                    </a:lnTo>
                    <a:lnTo>
                      <a:pt x="148" y="154"/>
                    </a:lnTo>
                    <a:lnTo>
                      <a:pt x="134" y="188"/>
                    </a:lnTo>
                    <a:lnTo>
                      <a:pt x="155" y="188"/>
                    </a:lnTo>
                    <a:lnTo>
                      <a:pt x="155" y="215"/>
                    </a:lnTo>
                    <a:lnTo>
                      <a:pt x="130" y="215"/>
                    </a:lnTo>
                    <a:lnTo>
                      <a:pt x="110" y="215"/>
                    </a:lnTo>
                  </a:path>
                </a:pathLst>
              </a:custGeom>
              <a:solidFill>
                <a:srgbClr val="E5E5E5"/>
              </a:solidFill>
              <a:ln w="9525" cap="rnd">
                <a:noFill/>
                <a:round/>
                <a:headEnd/>
                <a:tailEnd/>
              </a:ln>
            </p:spPr>
            <p:txBody>
              <a:bodyPr/>
              <a:lstStyle/>
              <a:p>
                <a:endParaRPr lang="en-US"/>
              </a:p>
            </p:txBody>
          </p:sp>
          <p:sp>
            <p:nvSpPr>
              <p:cNvPr id="22759" name="Freeform 47"/>
              <p:cNvSpPr>
                <a:spLocks/>
              </p:cNvSpPr>
              <p:nvPr/>
            </p:nvSpPr>
            <p:spPr bwMode="auto">
              <a:xfrm>
                <a:off x="3777" y="2043"/>
                <a:ext cx="56" cy="54"/>
              </a:xfrm>
              <a:custGeom>
                <a:avLst/>
                <a:gdLst>
                  <a:gd name="T0" fmla="*/ 10 w 56"/>
                  <a:gd name="T1" fmla="*/ 53 h 54"/>
                  <a:gd name="T2" fmla="*/ 55 w 56"/>
                  <a:gd name="T3" fmla="*/ 16 h 54"/>
                  <a:gd name="T4" fmla="*/ 48 w 56"/>
                  <a:gd name="T5" fmla="*/ 0 h 54"/>
                  <a:gd name="T6" fmla="*/ 0 w 56"/>
                  <a:gd name="T7" fmla="*/ 33 h 54"/>
                  <a:gd name="T8" fmla="*/ 10 w 56"/>
                  <a:gd name="T9" fmla="*/ 53 h 54"/>
                  <a:gd name="T10" fmla="*/ 0 60000 65536"/>
                  <a:gd name="T11" fmla="*/ 0 60000 65536"/>
                  <a:gd name="T12" fmla="*/ 0 60000 65536"/>
                  <a:gd name="T13" fmla="*/ 0 60000 65536"/>
                  <a:gd name="T14" fmla="*/ 0 60000 65536"/>
                  <a:gd name="T15" fmla="*/ 0 w 56"/>
                  <a:gd name="T16" fmla="*/ 0 h 54"/>
                  <a:gd name="T17" fmla="*/ 56 w 56"/>
                  <a:gd name="T18" fmla="*/ 54 h 54"/>
                </a:gdLst>
                <a:ahLst/>
                <a:cxnLst>
                  <a:cxn ang="T10">
                    <a:pos x="T0" y="T1"/>
                  </a:cxn>
                  <a:cxn ang="T11">
                    <a:pos x="T2" y="T3"/>
                  </a:cxn>
                  <a:cxn ang="T12">
                    <a:pos x="T4" y="T5"/>
                  </a:cxn>
                  <a:cxn ang="T13">
                    <a:pos x="T6" y="T7"/>
                  </a:cxn>
                  <a:cxn ang="T14">
                    <a:pos x="T8" y="T9"/>
                  </a:cxn>
                </a:cxnLst>
                <a:rect l="T15" t="T16" r="T17" b="T18"/>
                <a:pathLst>
                  <a:path w="56" h="54">
                    <a:moveTo>
                      <a:pt x="10" y="53"/>
                    </a:moveTo>
                    <a:lnTo>
                      <a:pt x="55" y="16"/>
                    </a:lnTo>
                    <a:lnTo>
                      <a:pt x="48" y="0"/>
                    </a:lnTo>
                    <a:lnTo>
                      <a:pt x="0" y="33"/>
                    </a:lnTo>
                    <a:lnTo>
                      <a:pt x="10" y="53"/>
                    </a:lnTo>
                  </a:path>
                </a:pathLst>
              </a:custGeom>
              <a:solidFill>
                <a:srgbClr val="999999"/>
              </a:solidFill>
              <a:ln w="9525" cap="rnd">
                <a:noFill/>
                <a:round/>
                <a:headEnd/>
                <a:tailEnd/>
              </a:ln>
            </p:spPr>
            <p:txBody>
              <a:bodyPr/>
              <a:lstStyle/>
              <a:p>
                <a:endParaRPr lang="en-US"/>
              </a:p>
            </p:txBody>
          </p:sp>
          <p:sp>
            <p:nvSpPr>
              <p:cNvPr id="22760" name="Freeform 48"/>
              <p:cNvSpPr>
                <a:spLocks/>
              </p:cNvSpPr>
              <p:nvPr/>
            </p:nvSpPr>
            <p:spPr bwMode="auto">
              <a:xfrm>
                <a:off x="3663" y="2143"/>
                <a:ext cx="55" cy="54"/>
              </a:xfrm>
              <a:custGeom>
                <a:avLst/>
                <a:gdLst>
                  <a:gd name="T0" fmla="*/ 0 w 55"/>
                  <a:gd name="T1" fmla="*/ 53 h 54"/>
                  <a:gd name="T2" fmla="*/ 54 w 55"/>
                  <a:gd name="T3" fmla="*/ 49 h 54"/>
                  <a:gd name="T4" fmla="*/ 40 w 55"/>
                  <a:gd name="T5" fmla="*/ 0 h 54"/>
                  <a:gd name="T6" fmla="*/ 0 w 55"/>
                  <a:gd name="T7" fmla="*/ 53 h 54"/>
                  <a:gd name="T8" fmla="*/ 0 60000 65536"/>
                  <a:gd name="T9" fmla="*/ 0 60000 65536"/>
                  <a:gd name="T10" fmla="*/ 0 60000 65536"/>
                  <a:gd name="T11" fmla="*/ 0 60000 65536"/>
                  <a:gd name="T12" fmla="*/ 0 w 55"/>
                  <a:gd name="T13" fmla="*/ 0 h 54"/>
                  <a:gd name="T14" fmla="*/ 55 w 55"/>
                  <a:gd name="T15" fmla="*/ 54 h 54"/>
                </a:gdLst>
                <a:ahLst/>
                <a:cxnLst>
                  <a:cxn ang="T8">
                    <a:pos x="T0" y="T1"/>
                  </a:cxn>
                  <a:cxn ang="T9">
                    <a:pos x="T2" y="T3"/>
                  </a:cxn>
                  <a:cxn ang="T10">
                    <a:pos x="T4" y="T5"/>
                  </a:cxn>
                  <a:cxn ang="T11">
                    <a:pos x="T6" y="T7"/>
                  </a:cxn>
                </a:cxnLst>
                <a:rect l="T12" t="T13" r="T14" b="T15"/>
                <a:pathLst>
                  <a:path w="55" h="54">
                    <a:moveTo>
                      <a:pt x="0" y="53"/>
                    </a:moveTo>
                    <a:lnTo>
                      <a:pt x="54" y="49"/>
                    </a:lnTo>
                    <a:lnTo>
                      <a:pt x="40" y="0"/>
                    </a:lnTo>
                    <a:lnTo>
                      <a:pt x="0" y="53"/>
                    </a:lnTo>
                  </a:path>
                </a:pathLst>
              </a:custGeom>
              <a:solidFill>
                <a:srgbClr val="666666"/>
              </a:solidFill>
              <a:ln w="9525" cap="rnd">
                <a:noFill/>
                <a:round/>
                <a:headEnd/>
                <a:tailEnd/>
              </a:ln>
            </p:spPr>
            <p:txBody>
              <a:bodyPr/>
              <a:lstStyle/>
              <a:p>
                <a:endParaRPr lang="en-US"/>
              </a:p>
            </p:txBody>
          </p:sp>
          <p:sp>
            <p:nvSpPr>
              <p:cNvPr id="22761" name="Freeform 49"/>
              <p:cNvSpPr>
                <a:spLocks/>
              </p:cNvSpPr>
              <p:nvPr/>
            </p:nvSpPr>
            <p:spPr bwMode="auto">
              <a:xfrm>
                <a:off x="3684" y="2208"/>
                <a:ext cx="56" cy="54"/>
              </a:xfrm>
              <a:custGeom>
                <a:avLst/>
                <a:gdLst>
                  <a:gd name="T0" fmla="*/ 55 w 56"/>
                  <a:gd name="T1" fmla="*/ 53 h 54"/>
                  <a:gd name="T2" fmla="*/ 55 w 56"/>
                  <a:gd name="T3" fmla="*/ 0 h 54"/>
                  <a:gd name="T4" fmla="*/ 0 w 56"/>
                  <a:gd name="T5" fmla="*/ 9 h 54"/>
                  <a:gd name="T6" fmla="*/ 0 w 56"/>
                  <a:gd name="T7" fmla="*/ 39 h 54"/>
                  <a:gd name="T8" fmla="*/ 55 w 56"/>
                  <a:gd name="T9" fmla="*/ 53 h 54"/>
                  <a:gd name="T10" fmla="*/ 0 60000 65536"/>
                  <a:gd name="T11" fmla="*/ 0 60000 65536"/>
                  <a:gd name="T12" fmla="*/ 0 60000 65536"/>
                  <a:gd name="T13" fmla="*/ 0 60000 65536"/>
                  <a:gd name="T14" fmla="*/ 0 60000 65536"/>
                  <a:gd name="T15" fmla="*/ 0 w 56"/>
                  <a:gd name="T16" fmla="*/ 0 h 54"/>
                  <a:gd name="T17" fmla="*/ 56 w 56"/>
                  <a:gd name="T18" fmla="*/ 54 h 54"/>
                </a:gdLst>
                <a:ahLst/>
                <a:cxnLst>
                  <a:cxn ang="T10">
                    <a:pos x="T0" y="T1"/>
                  </a:cxn>
                  <a:cxn ang="T11">
                    <a:pos x="T2" y="T3"/>
                  </a:cxn>
                  <a:cxn ang="T12">
                    <a:pos x="T4" y="T5"/>
                  </a:cxn>
                  <a:cxn ang="T13">
                    <a:pos x="T6" y="T7"/>
                  </a:cxn>
                  <a:cxn ang="T14">
                    <a:pos x="T8" y="T9"/>
                  </a:cxn>
                </a:cxnLst>
                <a:rect l="T15" t="T16" r="T17" b="T18"/>
                <a:pathLst>
                  <a:path w="56" h="54">
                    <a:moveTo>
                      <a:pt x="55" y="53"/>
                    </a:moveTo>
                    <a:lnTo>
                      <a:pt x="55" y="0"/>
                    </a:lnTo>
                    <a:lnTo>
                      <a:pt x="0" y="9"/>
                    </a:lnTo>
                    <a:lnTo>
                      <a:pt x="0" y="39"/>
                    </a:lnTo>
                    <a:lnTo>
                      <a:pt x="55" y="53"/>
                    </a:lnTo>
                  </a:path>
                </a:pathLst>
              </a:custGeom>
              <a:solidFill>
                <a:srgbClr val="666666"/>
              </a:solidFill>
              <a:ln w="9525" cap="rnd">
                <a:noFill/>
                <a:round/>
                <a:headEnd/>
                <a:tailEnd/>
              </a:ln>
            </p:spPr>
            <p:txBody>
              <a:bodyPr/>
              <a:lstStyle/>
              <a:p>
                <a:endParaRPr lang="en-US"/>
              </a:p>
            </p:txBody>
          </p:sp>
          <p:sp>
            <p:nvSpPr>
              <p:cNvPr id="22762" name="Freeform 50"/>
              <p:cNvSpPr>
                <a:spLocks/>
              </p:cNvSpPr>
              <p:nvPr/>
            </p:nvSpPr>
            <p:spPr bwMode="auto">
              <a:xfrm>
                <a:off x="3599" y="2021"/>
                <a:ext cx="151" cy="53"/>
              </a:xfrm>
              <a:custGeom>
                <a:avLst/>
                <a:gdLst>
                  <a:gd name="T0" fmla="*/ 143 w 151"/>
                  <a:gd name="T1" fmla="*/ 29 h 53"/>
                  <a:gd name="T2" fmla="*/ 112 w 151"/>
                  <a:gd name="T3" fmla="*/ 0 h 53"/>
                  <a:gd name="T4" fmla="*/ 71 w 151"/>
                  <a:gd name="T5" fmla="*/ 0 h 53"/>
                  <a:gd name="T6" fmla="*/ 0 w 151"/>
                  <a:gd name="T7" fmla="*/ 22 h 53"/>
                  <a:gd name="T8" fmla="*/ 0 w 151"/>
                  <a:gd name="T9" fmla="*/ 26 h 53"/>
                  <a:gd name="T10" fmla="*/ 150 w 151"/>
                  <a:gd name="T11" fmla="*/ 52 h 53"/>
                  <a:gd name="T12" fmla="*/ 143 w 151"/>
                  <a:gd name="T13" fmla="*/ 29 h 53"/>
                  <a:gd name="T14" fmla="*/ 0 60000 65536"/>
                  <a:gd name="T15" fmla="*/ 0 60000 65536"/>
                  <a:gd name="T16" fmla="*/ 0 60000 65536"/>
                  <a:gd name="T17" fmla="*/ 0 60000 65536"/>
                  <a:gd name="T18" fmla="*/ 0 60000 65536"/>
                  <a:gd name="T19" fmla="*/ 0 60000 65536"/>
                  <a:gd name="T20" fmla="*/ 0 60000 65536"/>
                  <a:gd name="T21" fmla="*/ 0 w 151"/>
                  <a:gd name="T22" fmla="*/ 0 h 53"/>
                  <a:gd name="T23" fmla="*/ 151 w 151"/>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53">
                    <a:moveTo>
                      <a:pt x="143" y="29"/>
                    </a:moveTo>
                    <a:lnTo>
                      <a:pt x="112" y="0"/>
                    </a:lnTo>
                    <a:lnTo>
                      <a:pt x="71" y="0"/>
                    </a:lnTo>
                    <a:lnTo>
                      <a:pt x="0" y="22"/>
                    </a:lnTo>
                    <a:lnTo>
                      <a:pt x="0" y="26"/>
                    </a:lnTo>
                    <a:lnTo>
                      <a:pt x="150" y="52"/>
                    </a:lnTo>
                    <a:lnTo>
                      <a:pt x="143" y="29"/>
                    </a:lnTo>
                  </a:path>
                </a:pathLst>
              </a:custGeom>
              <a:solidFill>
                <a:srgbClr val="999999"/>
              </a:solidFill>
              <a:ln w="9525" cap="rnd">
                <a:noFill/>
                <a:round/>
                <a:headEnd/>
                <a:tailEnd/>
              </a:ln>
            </p:spPr>
            <p:txBody>
              <a:bodyPr/>
              <a:lstStyle/>
              <a:p>
                <a:endParaRPr lang="en-US"/>
              </a:p>
            </p:txBody>
          </p:sp>
          <p:sp>
            <p:nvSpPr>
              <p:cNvPr id="22763" name="Freeform 51"/>
              <p:cNvSpPr>
                <a:spLocks/>
              </p:cNvSpPr>
              <p:nvPr/>
            </p:nvSpPr>
            <p:spPr bwMode="auto">
              <a:xfrm>
                <a:off x="3656" y="2073"/>
                <a:ext cx="56" cy="54"/>
              </a:xfrm>
              <a:custGeom>
                <a:avLst/>
                <a:gdLst>
                  <a:gd name="T0" fmla="*/ 55 w 56"/>
                  <a:gd name="T1" fmla="*/ 53 h 54"/>
                  <a:gd name="T2" fmla="*/ 55 w 56"/>
                  <a:gd name="T3" fmla="*/ 0 h 54"/>
                  <a:gd name="T4" fmla="*/ 0 w 56"/>
                  <a:gd name="T5" fmla="*/ 43 h 54"/>
                  <a:gd name="T6" fmla="*/ 55 w 56"/>
                  <a:gd name="T7" fmla="*/ 53 h 54"/>
                  <a:gd name="T8" fmla="*/ 0 60000 65536"/>
                  <a:gd name="T9" fmla="*/ 0 60000 65536"/>
                  <a:gd name="T10" fmla="*/ 0 60000 65536"/>
                  <a:gd name="T11" fmla="*/ 0 60000 65536"/>
                  <a:gd name="T12" fmla="*/ 0 w 56"/>
                  <a:gd name="T13" fmla="*/ 0 h 54"/>
                  <a:gd name="T14" fmla="*/ 56 w 56"/>
                  <a:gd name="T15" fmla="*/ 54 h 54"/>
                </a:gdLst>
                <a:ahLst/>
                <a:cxnLst>
                  <a:cxn ang="T8">
                    <a:pos x="T0" y="T1"/>
                  </a:cxn>
                  <a:cxn ang="T9">
                    <a:pos x="T2" y="T3"/>
                  </a:cxn>
                  <a:cxn ang="T10">
                    <a:pos x="T4" y="T5"/>
                  </a:cxn>
                  <a:cxn ang="T11">
                    <a:pos x="T6" y="T7"/>
                  </a:cxn>
                </a:cxnLst>
                <a:rect l="T12" t="T13" r="T14" b="T15"/>
                <a:pathLst>
                  <a:path w="56" h="54">
                    <a:moveTo>
                      <a:pt x="55" y="53"/>
                    </a:moveTo>
                    <a:lnTo>
                      <a:pt x="55" y="0"/>
                    </a:lnTo>
                    <a:lnTo>
                      <a:pt x="0" y="43"/>
                    </a:lnTo>
                    <a:lnTo>
                      <a:pt x="55" y="53"/>
                    </a:lnTo>
                  </a:path>
                </a:pathLst>
              </a:custGeom>
              <a:solidFill>
                <a:srgbClr val="666666"/>
              </a:solidFill>
              <a:ln w="9525" cap="rnd">
                <a:noFill/>
                <a:round/>
                <a:headEnd/>
                <a:tailEnd/>
              </a:ln>
            </p:spPr>
            <p:txBody>
              <a:bodyPr/>
              <a:lstStyle/>
              <a:p>
                <a:endParaRPr lang="en-US"/>
              </a:p>
            </p:txBody>
          </p:sp>
          <p:sp>
            <p:nvSpPr>
              <p:cNvPr id="22764" name="Freeform 52"/>
              <p:cNvSpPr>
                <a:spLocks/>
              </p:cNvSpPr>
              <p:nvPr/>
            </p:nvSpPr>
            <p:spPr bwMode="auto">
              <a:xfrm>
                <a:off x="3643" y="2067"/>
                <a:ext cx="56" cy="54"/>
              </a:xfrm>
              <a:custGeom>
                <a:avLst/>
                <a:gdLst>
                  <a:gd name="T0" fmla="*/ 20 w 56"/>
                  <a:gd name="T1" fmla="*/ 53 h 54"/>
                  <a:gd name="T2" fmla="*/ 55 w 56"/>
                  <a:gd name="T3" fmla="*/ 6 h 54"/>
                  <a:gd name="T4" fmla="*/ 10 w 56"/>
                  <a:gd name="T5" fmla="*/ 0 h 54"/>
                  <a:gd name="T6" fmla="*/ 0 w 56"/>
                  <a:gd name="T7" fmla="*/ 19 h 54"/>
                  <a:gd name="T8" fmla="*/ 20 w 56"/>
                  <a:gd name="T9" fmla="*/ 53 h 54"/>
                  <a:gd name="T10" fmla="*/ 0 60000 65536"/>
                  <a:gd name="T11" fmla="*/ 0 60000 65536"/>
                  <a:gd name="T12" fmla="*/ 0 60000 65536"/>
                  <a:gd name="T13" fmla="*/ 0 60000 65536"/>
                  <a:gd name="T14" fmla="*/ 0 60000 65536"/>
                  <a:gd name="T15" fmla="*/ 0 w 56"/>
                  <a:gd name="T16" fmla="*/ 0 h 54"/>
                  <a:gd name="T17" fmla="*/ 56 w 56"/>
                  <a:gd name="T18" fmla="*/ 54 h 54"/>
                </a:gdLst>
                <a:ahLst/>
                <a:cxnLst>
                  <a:cxn ang="T10">
                    <a:pos x="T0" y="T1"/>
                  </a:cxn>
                  <a:cxn ang="T11">
                    <a:pos x="T2" y="T3"/>
                  </a:cxn>
                  <a:cxn ang="T12">
                    <a:pos x="T4" y="T5"/>
                  </a:cxn>
                  <a:cxn ang="T13">
                    <a:pos x="T6" y="T7"/>
                  </a:cxn>
                  <a:cxn ang="T14">
                    <a:pos x="T8" y="T9"/>
                  </a:cxn>
                </a:cxnLst>
                <a:rect l="T15" t="T16" r="T17" b="T18"/>
                <a:pathLst>
                  <a:path w="56" h="54">
                    <a:moveTo>
                      <a:pt x="20" y="53"/>
                    </a:moveTo>
                    <a:lnTo>
                      <a:pt x="55" y="6"/>
                    </a:lnTo>
                    <a:lnTo>
                      <a:pt x="10" y="0"/>
                    </a:lnTo>
                    <a:lnTo>
                      <a:pt x="0" y="19"/>
                    </a:lnTo>
                    <a:lnTo>
                      <a:pt x="20" y="53"/>
                    </a:lnTo>
                  </a:path>
                </a:pathLst>
              </a:custGeom>
              <a:solidFill>
                <a:srgbClr val="666666"/>
              </a:solidFill>
              <a:ln w="9525" cap="rnd">
                <a:noFill/>
                <a:round/>
                <a:headEnd/>
                <a:tailEnd/>
              </a:ln>
            </p:spPr>
            <p:txBody>
              <a:bodyPr/>
              <a:lstStyle/>
              <a:p>
                <a:endParaRPr lang="en-US"/>
              </a:p>
            </p:txBody>
          </p:sp>
          <p:sp>
            <p:nvSpPr>
              <p:cNvPr id="22765" name="Freeform 53"/>
              <p:cNvSpPr>
                <a:spLocks/>
              </p:cNvSpPr>
              <p:nvPr/>
            </p:nvSpPr>
            <p:spPr bwMode="auto">
              <a:xfrm>
                <a:off x="3726" y="2077"/>
                <a:ext cx="55" cy="54"/>
              </a:xfrm>
              <a:custGeom>
                <a:avLst/>
                <a:gdLst>
                  <a:gd name="T0" fmla="*/ 30 w 55"/>
                  <a:gd name="T1" fmla="*/ 43 h 54"/>
                  <a:gd name="T2" fmla="*/ 54 w 55"/>
                  <a:gd name="T3" fmla="*/ 0 h 54"/>
                  <a:gd name="T4" fmla="*/ 10 w 55"/>
                  <a:gd name="T5" fmla="*/ 0 h 54"/>
                  <a:gd name="T6" fmla="*/ 0 w 55"/>
                  <a:gd name="T7" fmla="*/ 53 h 54"/>
                  <a:gd name="T8" fmla="*/ 30 w 55"/>
                  <a:gd name="T9" fmla="*/ 43 h 54"/>
                  <a:gd name="T10" fmla="*/ 0 60000 65536"/>
                  <a:gd name="T11" fmla="*/ 0 60000 65536"/>
                  <a:gd name="T12" fmla="*/ 0 60000 65536"/>
                  <a:gd name="T13" fmla="*/ 0 60000 65536"/>
                  <a:gd name="T14" fmla="*/ 0 60000 65536"/>
                  <a:gd name="T15" fmla="*/ 0 w 55"/>
                  <a:gd name="T16" fmla="*/ 0 h 54"/>
                  <a:gd name="T17" fmla="*/ 55 w 55"/>
                  <a:gd name="T18" fmla="*/ 54 h 54"/>
                </a:gdLst>
                <a:ahLst/>
                <a:cxnLst>
                  <a:cxn ang="T10">
                    <a:pos x="T0" y="T1"/>
                  </a:cxn>
                  <a:cxn ang="T11">
                    <a:pos x="T2" y="T3"/>
                  </a:cxn>
                  <a:cxn ang="T12">
                    <a:pos x="T4" y="T5"/>
                  </a:cxn>
                  <a:cxn ang="T13">
                    <a:pos x="T6" y="T7"/>
                  </a:cxn>
                  <a:cxn ang="T14">
                    <a:pos x="T8" y="T9"/>
                  </a:cxn>
                </a:cxnLst>
                <a:rect l="T15" t="T16" r="T17" b="T18"/>
                <a:pathLst>
                  <a:path w="55" h="54">
                    <a:moveTo>
                      <a:pt x="30" y="43"/>
                    </a:moveTo>
                    <a:lnTo>
                      <a:pt x="54" y="0"/>
                    </a:lnTo>
                    <a:lnTo>
                      <a:pt x="10" y="0"/>
                    </a:lnTo>
                    <a:lnTo>
                      <a:pt x="0" y="53"/>
                    </a:lnTo>
                    <a:lnTo>
                      <a:pt x="30" y="43"/>
                    </a:lnTo>
                  </a:path>
                </a:pathLst>
              </a:custGeom>
              <a:solidFill>
                <a:srgbClr val="666666"/>
              </a:solidFill>
              <a:ln w="9525" cap="rnd">
                <a:noFill/>
                <a:round/>
                <a:headEnd/>
                <a:tailEnd/>
              </a:ln>
            </p:spPr>
            <p:txBody>
              <a:bodyPr/>
              <a:lstStyle/>
              <a:p>
                <a:endParaRPr lang="en-US"/>
              </a:p>
            </p:txBody>
          </p:sp>
          <p:sp>
            <p:nvSpPr>
              <p:cNvPr id="22766" name="Freeform 54"/>
              <p:cNvSpPr>
                <a:spLocks/>
              </p:cNvSpPr>
              <p:nvPr/>
            </p:nvSpPr>
            <p:spPr bwMode="auto">
              <a:xfrm>
                <a:off x="3599" y="2033"/>
                <a:ext cx="195" cy="54"/>
              </a:xfrm>
              <a:custGeom>
                <a:avLst/>
                <a:gdLst>
                  <a:gd name="T0" fmla="*/ 194 w 195"/>
                  <a:gd name="T1" fmla="*/ 0 h 54"/>
                  <a:gd name="T2" fmla="*/ 194 w 195"/>
                  <a:gd name="T3" fmla="*/ 9 h 54"/>
                  <a:gd name="T4" fmla="*/ 163 w 195"/>
                  <a:gd name="T5" fmla="*/ 53 h 54"/>
                  <a:gd name="T6" fmla="*/ 0 w 195"/>
                  <a:gd name="T7" fmla="*/ 36 h 54"/>
                  <a:gd name="T8" fmla="*/ 6 w 195"/>
                  <a:gd name="T9" fmla="*/ 23 h 54"/>
                  <a:gd name="T10" fmla="*/ 156 w 195"/>
                  <a:gd name="T11" fmla="*/ 43 h 54"/>
                  <a:gd name="T12" fmla="*/ 194 w 195"/>
                  <a:gd name="T13" fmla="*/ 0 h 54"/>
                  <a:gd name="T14" fmla="*/ 0 60000 65536"/>
                  <a:gd name="T15" fmla="*/ 0 60000 65536"/>
                  <a:gd name="T16" fmla="*/ 0 60000 65536"/>
                  <a:gd name="T17" fmla="*/ 0 60000 65536"/>
                  <a:gd name="T18" fmla="*/ 0 60000 65536"/>
                  <a:gd name="T19" fmla="*/ 0 60000 65536"/>
                  <a:gd name="T20" fmla="*/ 0 60000 65536"/>
                  <a:gd name="T21" fmla="*/ 0 w 195"/>
                  <a:gd name="T22" fmla="*/ 0 h 54"/>
                  <a:gd name="T23" fmla="*/ 195 w 195"/>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5" h="54">
                    <a:moveTo>
                      <a:pt x="194" y="0"/>
                    </a:moveTo>
                    <a:lnTo>
                      <a:pt x="194" y="9"/>
                    </a:lnTo>
                    <a:lnTo>
                      <a:pt x="163" y="53"/>
                    </a:lnTo>
                    <a:lnTo>
                      <a:pt x="0" y="36"/>
                    </a:lnTo>
                    <a:lnTo>
                      <a:pt x="6" y="23"/>
                    </a:lnTo>
                    <a:lnTo>
                      <a:pt x="156" y="43"/>
                    </a:lnTo>
                    <a:lnTo>
                      <a:pt x="194" y="0"/>
                    </a:lnTo>
                  </a:path>
                </a:pathLst>
              </a:custGeom>
              <a:solidFill>
                <a:srgbClr val="B2B2B2"/>
              </a:solidFill>
              <a:ln w="9525" cap="rnd">
                <a:noFill/>
                <a:round/>
                <a:headEnd/>
                <a:tailEnd/>
              </a:ln>
            </p:spPr>
            <p:txBody>
              <a:bodyPr/>
              <a:lstStyle/>
              <a:p>
                <a:endParaRPr lang="en-US"/>
              </a:p>
            </p:txBody>
          </p:sp>
          <p:sp>
            <p:nvSpPr>
              <p:cNvPr id="22767" name="Freeform 55"/>
              <p:cNvSpPr>
                <a:spLocks/>
              </p:cNvSpPr>
              <p:nvPr/>
            </p:nvSpPr>
            <p:spPr bwMode="auto">
              <a:xfrm>
                <a:off x="3688" y="2140"/>
                <a:ext cx="56" cy="62"/>
              </a:xfrm>
              <a:custGeom>
                <a:avLst/>
                <a:gdLst>
                  <a:gd name="T0" fmla="*/ 55 w 56"/>
                  <a:gd name="T1" fmla="*/ 3 h 62"/>
                  <a:gd name="T2" fmla="*/ 0 w 56"/>
                  <a:gd name="T3" fmla="*/ 61 h 62"/>
                  <a:gd name="T4" fmla="*/ 0 w 56"/>
                  <a:gd name="T5" fmla="*/ 47 h 62"/>
                  <a:gd name="T6" fmla="*/ 44 w 56"/>
                  <a:gd name="T7" fmla="*/ 0 h 62"/>
                  <a:gd name="T8" fmla="*/ 55 w 56"/>
                  <a:gd name="T9" fmla="*/ 3 h 62"/>
                  <a:gd name="T10" fmla="*/ 0 60000 65536"/>
                  <a:gd name="T11" fmla="*/ 0 60000 65536"/>
                  <a:gd name="T12" fmla="*/ 0 60000 65536"/>
                  <a:gd name="T13" fmla="*/ 0 60000 65536"/>
                  <a:gd name="T14" fmla="*/ 0 60000 65536"/>
                  <a:gd name="T15" fmla="*/ 0 w 56"/>
                  <a:gd name="T16" fmla="*/ 0 h 62"/>
                  <a:gd name="T17" fmla="*/ 56 w 56"/>
                  <a:gd name="T18" fmla="*/ 62 h 62"/>
                </a:gdLst>
                <a:ahLst/>
                <a:cxnLst>
                  <a:cxn ang="T10">
                    <a:pos x="T0" y="T1"/>
                  </a:cxn>
                  <a:cxn ang="T11">
                    <a:pos x="T2" y="T3"/>
                  </a:cxn>
                  <a:cxn ang="T12">
                    <a:pos x="T4" y="T5"/>
                  </a:cxn>
                  <a:cxn ang="T13">
                    <a:pos x="T6" y="T7"/>
                  </a:cxn>
                  <a:cxn ang="T14">
                    <a:pos x="T8" y="T9"/>
                  </a:cxn>
                </a:cxnLst>
                <a:rect l="T15" t="T16" r="T17" b="T18"/>
                <a:pathLst>
                  <a:path w="56" h="62">
                    <a:moveTo>
                      <a:pt x="55" y="3"/>
                    </a:moveTo>
                    <a:lnTo>
                      <a:pt x="0" y="61"/>
                    </a:lnTo>
                    <a:lnTo>
                      <a:pt x="0" y="47"/>
                    </a:lnTo>
                    <a:lnTo>
                      <a:pt x="44" y="0"/>
                    </a:lnTo>
                    <a:lnTo>
                      <a:pt x="55" y="3"/>
                    </a:lnTo>
                  </a:path>
                </a:pathLst>
              </a:custGeom>
              <a:solidFill>
                <a:srgbClr val="B2B2B2"/>
              </a:solidFill>
              <a:ln w="9525" cap="rnd">
                <a:noFill/>
                <a:round/>
                <a:headEnd/>
                <a:tailEnd/>
              </a:ln>
            </p:spPr>
            <p:txBody>
              <a:bodyPr/>
              <a:lstStyle/>
              <a:p>
                <a:endParaRPr lang="en-US"/>
              </a:p>
            </p:txBody>
          </p:sp>
          <p:sp>
            <p:nvSpPr>
              <p:cNvPr id="22768" name="Freeform 56"/>
              <p:cNvSpPr>
                <a:spLocks/>
              </p:cNvSpPr>
              <p:nvPr/>
            </p:nvSpPr>
            <p:spPr bwMode="auto">
              <a:xfrm>
                <a:off x="3698" y="2070"/>
                <a:ext cx="56" cy="53"/>
              </a:xfrm>
              <a:custGeom>
                <a:avLst/>
                <a:gdLst>
                  <a:gd name="T0" fmla="*/ 55 w 56"/>
                  <a:gd name="T1" fmla="*/ 0 h 53"/>
                  <a:gd name="T2" fmla="*/ 55 w 56"/>
                  <a:gd name="T3" fmla="*/ 22 h 53"/>
                  <a:gd name="T4" fmla="*/ 17 w 56"/>
                  <a:gd name="T5" fmla="*/ 19 h 53"/>
                  <a:gd name="T6" fmla="*/ 17 w 56"/>
                  <a:gd name="T7" fmla="*/ 48 h 53"/>
                  <a:gd name="T8" fmla="*/ 0 w 56"/>
                  <a:gd name="T9" fmla="*/ 52 h 53"/>
                  <a:gd name="T10" fmla="*/ 0 w 56"/>
                  <a:gd name="T11" fmla="*/ 16 h 53"/>
                  <a:gd name="T12" fmla="*/ 44 w 56"/>
                  <a:gd name="T13" fmla="*/ 16 h 53"/>
                  <a:gd name="T14" fmla="*/ 55 w 56"/>
                  <a:gd name="T15" fmla="*/ 0 h 53"/>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53"/>
                  <a:gd name="T26" fmla="*/ 56 w 56"/>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53">
                    <a:moveTo>
                      <a:pt x="55" y="0"/>
                    </a:moveTo>
                    <a:lnTo>
                      <a:pt x="55" y="22"/>
                    </a:lnTo>
                    <a:lnTo>
                      <a:pt x="17" y="19"/>
                    </a:lnTo>
                    <a:lnTo>
                      <a:pt x="17" y="48"/>
                    </a:lnTo>
                    <a:lnTo>
                      <a:pt x="0" y="52"/>
                    </a:lnTo>
                    <a:lnTo>
                      <a:pt x="0" y="16"/>
                    </a:lnTo>
                    <a:lnTo>
                      <a:pt x="44" y="16"/>
                    </a:lnTo>
                    <a:lnTo>
                      <a:pt x="55" y="0"/>
                    </a:lnTo>
                  </a:path>
                </a:pathLst>
              </a:custGeom>
              <a:solidFill>
                <a:srgbClr val="B2B2B2"/>
              </a:solidFill>
              <a:ln w="9525" cap="rnd">
                <a:noFill/>
                <a:round/>
                <a:headEnd/>
                <a:tailEnd/>
              </a:ln>
            </p:spPr>
            <p:txBody>
              <a:bodyPr/>
              <a:lstStyle/>
              <a:p>
                <a:endParaRPr lang="en-US"/>
              </a:p>
            </p:txBody>
          </p:sp>
          <p:sp>
            <p:nvSpPr>
              <p:cNvPr id="22769" name="Freeform 57"/>
              <p:cNvSpPr>
                <a:spLocks/>
              </p:cNvSpPr>
              <p:nvPr/>
            </p:nvSpPr>
            <p:spPr bwMode="auto">
              <a:xfrm>
                <a:off x="3661" y="2070"/>
                <a:ext cx="55" cy="71"/>
              </a:xfrm>
              <a:custGeom>
                <a:avLst/>
                <a:gdLst>
                  <a:gd name="T0" fmla="*/ 54 w 55"/>
                  <a:gd name="T1" fmla="*/ 0 h 71"/>
                  <a:gd name="T2" fmla="*/ 47 w 55"/>
                  <a:gd name="T3" fmla="*/ 60 h 71"/>
                  <a:gd name="T4" fmla="*/ 40 w 55"/>
                  <a:gd name="T5" fmla="*/ 70 h 71"/>
                  <a:gd name="T6" fmla="*/ 40 w 55"/>
                  <a:gd name="T7" fmla="*/ 6 h 71"/>
                  <a:gd name="T8" fmla="*/ 6 w 55"/>
                  <a:gd name="T9" fmla="*/ 3 h 71"/>
                  <a:gd name="T10" fmla="*/ 0 w 55"/>
                  <a:gd name="T11" fmla="*/ 0 h 71"/>
                  <a:gd name="T12" fmla="*/ 54 w 55"/>
                  <a:gd name="T13" fmla="*/ 0 h 71"/>
                  <a:gd name="T14" fmla="*/ 0 60000 65536"/>
                  <a:gd name="T15" fmla="*/ 0 60000 65536"/>
                  <a:gd name="T16" fmla="*/ 0 60000 65536"/>
                  <a:gd name="T17" fmla="*/ 0 60000 65536"/>
                  <a:gd name="T18" fmla="*/ 0 60000 65536"/>
                  <a:gd name="T19" fmla="*/ 0 60000 65536"/>
                  <a:gd name="T20" fmla="*/ 0 60000 65536"/>
                  <a:gd name="T21" fmla="*/ 0 w 55"/>
                  <a:gd name="T22" fmla="*/ 0 h 71"/>
                  <a:gd name="T23" fmla="*/ 55 w 55"/>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71">
                    <a:moveTo>
                      <a:pt x="54" y="0"/>
                    </a:moveTo>
                    <a:lnTo>
                      <a:pt x="47" y="60"/>
                    </a:lnTo>
                    <a:lnTo>
                      <a:pt x="40" y="70"/>
                    </a:lnTo>
                    <a:lnTo>
                      <a:pt x="40" y="6"/>
                    </a:lnTo>
                    <a:lnTo>
                      <a:pt x="6" y="3"/>
                    </a:lnTo>
                    <a:lnTo>
                      <a:pt x="0" y="0"/>
                    </a:lnTo>
                    <a:lnTo>
                      <a:pt x="54" y="0"/>
                    </a:lnTo>
                  </a:path>
                </a:pathLst>
              </a:custGeom>
              <a:solidFill>
                <a:srgbClr val="B2B2B2"/>
              </a:solidFill>
              <a:ln w="9525" cap="rnd">
                <a:noFill/>
                <a:round/>
                <a:headEnd/>
                <a:tailEnd/>
              </a:ln>
            </p:spPr>
            <p:txBody>
              <a:bodyPr/>
              <a:lstStyle/>
              <a:p>
                <a:endParaRPr lang="en-US"/>
              </a:p>
            </p:txBody>
          </p:sp>
          <p:sp>
            <p:nvSpPr>
              <p:cNvPr id="22770" name="Freeform 58"/>
              <p:cNvSpPr>
                <a:spLocks/>
              </p:cNvSpPr>
              <p:nvPr/>
            </p:nvSpPr>
            <p:spPr bwMode="auto">
              <a:xfrm>
                <a:off x="3619" y="2063"/>
                <a:ext cx="55" cy="53"/>
              </a:xfrm>
              <a:custGeom>
                <a:avLst/>
                <a:gdLst>
                  <a:gd name="T0" fmla="*/ 54 w 55"/>
                  <a:gd name="T1" fmla="*/ 48 h 53"/>
                  <a:gd name="T2" fmla="*/ 54 w 55"/>
                  <a:gd name="T3" fmla="*/ 52 h 53"/>
                  <a:gd name="T4" fmla="*/ 27 w 55"/>
                  <a:gd name="T5" fmla="*/ 39 h 53"/>
                  <a:gd name="T6" fmla="*/ 0 w 55"/>
                  <a:gd name="T7" fmla="*/ 0 h 53"/>
                  <a:gd name="T8" fmla="*/ 10 w 55"/>
                  <a:gd name="T9" fmla="*/ 0 h 53"/>
                  <a:gd name="T10" fmla="*/ 30 w 55"/>
                  <a:gd name="T11" fmla="*/ 32 h 53"/>
                  <a:gd name="T12" fmla="*/ 54 w 55"/>
                  <a:gd name="T13" fmla="*/ 48 h 53"/>
                  <a:gd name="T14" fmla="*/ 0 60000 65536"/>
                  <a:gd name="T15" fmla="*/ 0 60000 65536"/>
                  <a:gd name="T16" fmla="*/ 0 60000 65536"/>
                  <a:gd name="T17" fmla="*/ 0 60000 65536"/>
                  <a:gd name="T18" fmla="*/ 0 60000 65536"/>
                  <a:gd name="T19" fmla="*/ 0 60000 65536"/>
                  <a:gd name="T20" fmla="*/ 0 60000 65536"/>
                  <a:gd name="T21" fmla="*/ 0 w 55"/>
                  <a:gd name="T22" fmla="*/ 0 h 53"/>
                  <a:gd name="T23" fmla="*/ 55 w 55"/>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53">
                    <a:moveTo>
                      <a:pt x="54" y="48"/>
                    </a:moveTo>
                    <a:lnTo>
                      <a:pt x="54" y="52"/>
                    </a:lnTo>
                    <a:lnTo>
                      <a:pt x="27" y="39"/>
                    </a:lnTo>
                    <a:lnTo>
                      <a:pt x="0" y="0"/>
                    </a:lnTo>
                    <a:lnTo>
                      <a:pt x="10" y="0"/>
                    </a:lnTo>
                    <a:lnTo>
                      <a:pt x="30" y="32"/>
                    </a:lnTo>
                    <a:lnTo>
                      <a:pt x="54" y="48"/>
                    </a:lnTo>
                  </a:path>
                </a:pathLst>
              </a:custGeom>
              <a:solidFill>
                <a:srgbClr val="B2B2B2"/>
              </a:solidFill>
              <a:ln w="9525" cap="rnd">
                <a:noFill/>
                <a:round/>
                <a:headEnd/>
                <a:tailEnd/>
              </a:ln>
            </p:spPr>
            <p:txBody>
              <a:bodyPr/>
              <a:lstStyle/>
              <a:p>
                <a:endParaRPr lang="en-US"/>
              </a:p>
            </p:txBody>
          </p:sp>
          <p:sp>
            <p:nvSpPr>
              <p:cNvPr id="22771" name="Freeform 59"/>
              <p:cNvSpPr>
                <a:spLocks/>
              </p:cNvSpPr>
              <p:nvPr/>
            </p:nvSpPr>
            <p:spPr bwMode="auto">
              <a:xfrm>
                <a:off x="3667" y="2060"/>
                <a:ext cx="57" cy="105"/>
              </a:xfrm>
              <a:custGeom>
                <a:avLst/>
                <a:gdLst>
                  <a:gd name="T0" fmla="*/ 56 w 57"/>
                  <a:gd name="T1" fmla="*/ 3 h 105"/>
                  <a:gd name="T2" fmla="*/ 56 w 57"/>
                  <a:gd name="T3" fmla="*/ 87 h 105"/>
                  <a:gd name="T4" fmla="*/ 38 w 57"/>
                  <a:gd name="T5" fmla="*/ 104 h 105"/>
                  <a:gd name="T6" fmla="*/ 45 w 57"/>
                  <a:gd name="T7" fmla="*/ 6 h 105"/>
                  <a:gd name="T8" fmla="*/ 3 w 57"/>
                  <a:gd name="T9" fmla="*/ 6 h 105"/>
                  <a:gd name="T10" fmla="*/ 0 w 57"/>
                  <a:gd name="T11" fmla="*/ 0 h 105"/>
                  <a:gd name="T12" fmla="*/ 56 w 57"/>
                  <a:gd name="T13" fmla="*/ 3 h 105"/>
                  <a:gd name="T14" fmla="*/ 0 60000 65536"/>
                  <a:gd name="T15" fmla="*/ 0 60000 65536"/>
                  <a:gd name="T16" fmla="*/ 0 60000 65536"/>
                  <a:gd name="T17" fmla="*/ 0 60000 65536"/>
                  <a:gd name="T18" fmla="*/ 0 60000 65536"/>
                  <a:gd name="T19" fmla="*/ 0 60000 65536"/>
                  <a:gd name="T20" fmla="*/ 0 60000 65536"/>
                  <a:gd name="T21" fmla="*/ 0 w 57"/>
                  <a:gd name="T22" fmla="*/ 0 h 105"/>
                  <a:gd name="T23" fmla="*/ 57 w 57"/>
                  <a:gd name="T24" fmla="*/ 105 h 1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05">
                    <a:moveTo>
                      <a:pt x="56" y="3"/>
                    </a:moveTo>
                    <a:lnTo>
                      <a:pt x="56" y="87"/>
                    </a:lnTo>
                    <a:lnTo>
                      <a:pt x="38" y="104"/>
                    </a:lnTo>
                    <a:lnTo>
                      <a:pt x="45" y="6"/>
                    </a:lnTo>
                    <a:lnTo>
                      <a:pt x="3" y="6"/>
                    </a:lnTo>
                    <a:lnTo>
                      <a:pt x="0" y="0"/>
                    </a:lnTo>
                    <a:lnTo>
                      <a:pt x="56" y="3"/>
                    </a:lnTo>
                  </a:path>
                </a:pathLst>
              </a:custGeom>
              <a:solidFill>
                <a:srgbClr val="B2B2B2"/>
              </a:solidFill>
              <a:ln w="9525" cap="rnd">
                <a:noFill/>
                <a:round/>
                <a:headEnd/>
                <a:tailEnd/>
              </a:ln>
            </p:spPr>
            <p:txBody>
              <a:bodyPr/>
              <a:lstStyle/>
              <a:p>
                <a:endParaRPr lang="en-US"/>
              </a:p>
            </p:txBody>
          </p:sp>
        </p:grpSp>
        <p:sp>
          <p:nvSpPr>
            <p:cNvPr id="22750" name="Freeform 60"/>
            <p:cNvSpPr>
              <a:spLocks/>
            </p:cNvSpPr>
            <p:nvPr/>
          </p:nvSpPr>
          <p:spPr bwMode="auto">
            <a:xfrm>
              <a:off x="3648" y="2784"/>
              <a:ext cx="57" cy="1007"/>
            </a:xfrm>
            <a:custGeom>
              <a:avLst/>
              <a:gdLst>
                <a:gd name="T0" fmla="*/ 35 w 57"/>
                <a:gd name="T1" fmla="*/ 83 h 1007"/>
                <a:gd name="T2" fmla="*/ 28 w 57"/>
                <a:gd name="T3" fmla="*/ 83 h 1007"/>
                <a:gd name="T4" fmla="*/ 28 w 57"/>
                <a:gd name="T5" fmla="*/ 40 h 1007"/>
                <a:gd name="T6" fmla="*/ 35 w 57"/>
                <a:gd name="T7" fmla="*/ 30 h 1007"/>
                <a:gd name="T8" fmla="*/ 35 w 57"/>
                <a:gd name="T9" fmla="*/ 83 h 1007"/>
                <a:gd name="T10" fmla="*/ 56 w 57"/>
                <a:gd name="T11" fmla="*/ 0 h 1007"/>
                <a:gd name="T12" fmla="*/ 56 w 57"/>
                <a:gd name="T13" fmla="*/ 100 h 1007"/>
                <a:gd name="T14" fmla="*/ 42 w 57"/>
                <a:gd name="T15" fmla="*/ 97 h 1007"/>
                <a:gd name="T16" fmla="*/ 38 w 57"/>
                <a:gd name="T17" fmla="*/ 90 h 1007"/>
                <a:gd name="T18" fmla="*/ 28 w 57"/>
                <a:gd name="T19" fmla="*/ 87 h 1007"/>
                <a:gd name="T20" fmla="*/ 31 w 57"/>
                <a:gd name="T21" fmla="*/ 891 h 1007"/>
                <a:gd name="T22" fmla="*/ 24 w 57"/>
                <a:gd name="T23" fmla="*/ 1006 h 1007"/>
                <a:gd name="T24" fmla="*/ 3 w 57"/>
                <a:gd name="T25" fmla="*/ 1006 h 1007"/>
                <a:gd name="T26" fmla="*/ 0 w 57"/>
                <a:gd name="T27" fmla="*/ 888 h 1007"/>
                <a:gd name="T28" fmla="*/ 0 w 57"/>
                <a:gd name="T29" fmla="*/ 57 h 1007"/>
                <a:gd name="T30" fmla="*/ 38 w 57"/>
                <a:gd name="T31" fmla="*/ 16 h 1007"/>
                <a:gd name="T32" fmla="*/ 35 w 57"/>
                <a:gd name="T33" fmla="*/ 10 h 1007"/>
                <a:gd name="T34" fmla="*/ 56 w 57"/>
                <a:gd name="T35" fmla="*/ 0 h 1007"/>
                <a:gd name="T36" fmla="*/ 35 w 57"/>
                <a:gd name="T37" fmla="*/ 83 h 10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
                <a:gd name="T58" fmla="*/ 0 h 1007"/>
                <a:gd name="T59" fmla="*/ 57 w 57"/>
                <a:gd name="T60" fmla="*/ 1007 h 10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 h="1007">
                  <a:moveTo>
                    <a:pt x="35" y="83"/>
                  </a:moveTo>
                  <a:lnTo>
                    <a:pt x="28" y="83"/>
                  </a:lnTo>
                  <a:lnTo>
                    <a:pt x="28" y="40"/>
                  </a:lnTo>
                  <a:lnTo>
                    <a:pt x="35" y="30"/>
                  </a:lnTo>
                  <a:lnTo>
                    <a:pt x="35" y="83"/>
                  </a:lnTo>
                  <a:lnTo>
                    <a:pt x="56" y="0"/>
                  </a:lnTo>
                  <a:lnTo>
                    <a:pt x="56" y="100"/>
                  </a:lnTo>
                  <a:lnTo>
                    <a:pt x="42" y="97"/>
                  </a:lnTo>
                  <a:lnTo>
                    <a:pt x="38" y="90"/>
                  </a:lnTo>
                  <a:lnTo>
                    <a:pt x="28" y="87"/>
                  </a:lnTo>
                  <a:lnTo>
                    <a:pt x="31" y="891"/>
                  </a:lnTo>
                  <a:lnTo>
                    <a:pt x="24" y="1006"/>
                  </a:lnTo>
                  <a:lnTo>
                    <a:pt x="3" y="1006"/>
                  </a:lnTo>
                  <a:lnTo>
                    <a:pt x="0" y="888"/>
                  </a:lnTo>
                  <a:lnTo>
                    <a:pt x="0" y="57"/>
                  </a:lnTo>
                  <a:lnTo>
                    <a:pt x="38" y="16"/>
                  </a:lnTo>
                  <a:lnTo>
                    <a:pt x="35" y="10"/>
                  </a:lnTo>
                  <a:lnTo>
                    <a:pt x="56" y="0"/>
                  </a:lnTo>
                  <a:lnTo>
                    <a:pt x="35" y="83"/>
                  </a:lnTo>
                </a:path>
              </a:pathLst>
            </a:custGeom>
            <a:solidFill>
              <a:srgbClr val="FFCC00"/>
            </a:solidFill>
            <a:ln w="9525" cap="rnd">
              <a:noFill/>
              <a:round/>
              <a:headEnd/>
              <a:tailEnd/>
            </a:ln>
          </p:spPr>
          <p:txBody>
            <a:bodyPr/>
            <a:lstStyle/>
            <a:p>
              <a:endParaRPr lang="en-US"/>
            </a:p>
          </p:txBody>
        </p:sp>
        <p:sp>
          <p:nvSpPr>
            <p:cNvPr id="22751" name="Line 61"/>
            <p:cNvSpPr>
              <a:spLocks noChangeShapeType="1"/>
            </p:cNvSpPr>
            <p:nvPr/>
          </p:nvSpPr>
          <p:spPr bwMode="auto">
            <a:xfrm>
              <a:off x="3677" y="2268"/>
              <a:ext cx="0" cy="1536"/>
            </a:xfrm>
            <a:prstGeom prst="line">
              <a:avLst/>
            </a:prstGeom>
            <a:noFill/>
            <a:ln w="57150">
              <a:solidFill>
                <a:srgbClr val="FFCC00"/>
              </a:solidFill>
              <a:round/>
              <a:headEnd/>
              <a:tailEnd/>
            </a:ln>
          </p:spPr>
          <p:txBody>
            <a:bodyPr wrap="none" anchor="ctr"/>
            <a:lstStyle/>
            <a:p>
              <a:endParaRPr lang="en-US"/>
            </a:p>
          </p:txBody>
        </p:sp>
        <p:sp>
          <p:nvSpPr>
            <p:cNvPr id="22752" name="Line 62"/>
            <p:cNvSpPr>
              <a:spLocks noChangeShapeType="1"/>
            </p:cNvSpPr>
            <p:nvPr/>
          </p:nvSpPr>
          <p:spPr bwMode="auto">
            <a:xfrm>
              <a:off x="3696" y="2256"/>
              <a:ext cx="480" cy="1152"/>
            </a:xfrm>
            <a:prstGeom prst="line">
              <a:avLst/>
            </a:prstGeom>
            <a:noFill/>
            <a:ln w="38100">
              <a:solidFill>
                <a:srgbClr val="FFCC00"/>
              </a:solidFill>
              <a:round/>
              <a:headEnd/>
              <a:tailEnd/>
            </a:ln>
          </p:spPr>
          <p:txBody>
            <a:bodyPr wrap="none" anchor="ctr"/>
            <a:lstStyle/>
            <a:p>
              <a:endParaRPr lang="en-US"/>
            </a:p>
          </p:txBody>
        </p:sp>
        <p:sp>
          <p:nvSpPr>
            <p:cNvPr id="22753" name="Line 63"/>
            <p:cNvSpPr>
              <a:spLocks noChangeShapeType="1"/>
            </p:cNvSpPr>
            <p:nvPr/>
          </p:nvSpPr>
          <p:spPr bwMode="auto">
            <a:xfrm flipH="1">
              <a:off x="3216" y="2256"/>
              <a:ext cx="432" cy="1152"/>
            </a:xfrm>
            <a:prstGeom prst="line">
              <a:avLst/>
            </a:prstGeom>
            <a:noFill/>
            <a:ln w="38100">
              <a:solidFill>
                <a:srgbClr val="FFCC00"/>
              </a:solidFill>
              <a:round/>
              <a:headEnd/>
              <a:tailEnd/>
            </a:ln>
          </p:spPr>
          <p:txBody>
            <a:bodyPr wrap="none" anchor="ctr"/>
            <a:lstStyle/>
            <a:p>
              <a:endParaRPr lang="en-US"/>
            </a:p>
          </p:txBody>
        </p:sp>
        <p:sp>
          <p:nvSpPr>
            <p:cNvPr id="22754" name="Line 64"/>
            <p:cNvSpPr>
              <a:spLocks noChangeShapeType="1"/>
            </p:cNvSpPr>
            <p:nvPr/>
          </p:nvSpPr>
          <p:spPr bwMode="auto">
            <a:xfrm>
              <a:off x="3696" y="2256"/>
              <a:ext cx="240" cy="1776"/>
            </a:xfrm>
            <a:prstGeom prst="line">
              <a:avLst/>
            </a:prstGeom>
            <a:noFill/>
            <a:ln w="76200">
              <a:solidFill>
                <a:srgbClr val="FFCC00"/>
              </a:solidFill>
              <a:round/>
              <a:headEnd/>
              <a:tailEnd/>
            </a:ln>
          </p:spPr>
          <p:txBody>
            <a:bodyPr wrap="none" anchor="ctr"/>
            <a:lstStyle/>
            <a:p>
              <a:endParaRPr lang="en-US"/>
            </a:p>
          </p:txBody>
        </p:sp>
        <p:sp>
          <p:nvSpPr>
            <p:cNvPr id="22755" name="Rectangle 65"/>
            <p:cNvSpPr>
              <a:spLocks noChangeArrowheads="1"/>
            </p:cNvSpPr>
            <p:nvPr/>
          </p:nvSpPr>
          <p:spPr bwMode="auto">
            <a:xfrm rot="361712">
              <a:off x="3553" y="2077"/>
              <a:ext cx="192" cy="66"/>
            </a:xfrm>
            <a:prstGeom prst="rect">
              <a:avLst/>
            </a:prstGeom>
            <a:solidFill>
              <a:schemeClr val="bg1"/>
            </a:solidFill>
            <a:ln w="9525">
              <a:solidFill>
                <a:schemeClr val="bg1"/>
              </a:solidFill>
              <a:miter lim="800000"/>
              <a:headEnd/>
              <a:tailEnd/>
            </a:ln>
          </p:spPr>
          <p:txBody>
            <a:bodyPr wrap="none" anchor="ctr"/>
            <a:lstStyle/>
            <a:p>
              <a:pPr algn="ctr" eaLnBrk="0" hangingPunct="0"/>
              <a:endParaRPr lang="en-US"/>
            </a:p>
          </p:txBody>
        </p:sp>
        <p:sp>
          <p:nvSpPr>
            <p:cNvPr id="22756" name="AutoShape 66"/>
            <p:cNvSpPr>
              <a:spLocks noChangeArrowheads="1"/>
            </p:cNvSpPr>
            <p:nvPr/>
          </p:nvSpPr>
          <p:spPr bwMode="auto">
            <a:xfrm flipV="1">
              <a:off x="3909" y="4028"/>
              <a:ext cx="47" cy="47"/>
            </a:xfrm>
            <a:prstGeom prst="triangle">
              <a:avLst>
                <a:gd name="adj" fmla="val 50000"/>
              </a:avLst>
            </a:prstGeom>
            <a:solidFill>
              <a:schemeClr val="tx1"/>
            </a:solidFill>
            <a:ln w="9525">
              <a:solidFill>
                <a:schemeClr val="tx1"/>
              </a:solidFill>
              <a:miter lim="800000"/>
              <a:headEnd/>
              <a:tailEnd/>
            </a:ln>
          </p:spPr>
          <p:txBody>
            <a:bodyPr wrap="none" anchor="ctr"/>
            <a:lstStyle/>
            <a:p>
              <a:pPr algn="ctr" eaLnBrk="0" hangingPunct="0"/>
              <a:endParaRPr lang="en-US"/>
            </a:p>
          </p:txBody>
        </p:sp>
        <p:sp>
          <p:nvSpPr>
            <p:cNvPr id="22757" name="AutoShape 67"/>
            <p:cNvSpPr>
              <a:spLocks noChangeArrowheads="1"/>
            </p:cNvSpPr>
            <p:nvPr/>
          </p:nvSpPr>
          <p:spPr bwMode="auto">
            <a:xfrm flipV="1">
              <a:off x="3648" y="3788"/>
              <a:ext cx="47" cy="47"/>
            </a:xfrm>
            <a:prstGeom prst="triangle">
              <a:avLst>
                <a:gd name="adj" fmla="val 50000"/>
              </a:avLst>
            </a:prstGeom>
            <a:solidFill>
              <a:schemeClr val="tx1"/>
            </a:solidFill>
            <a:ln w="9525">
              <a:solidFill>
                <a:schemeClr val="tx1"/>
              </a:solidFill>
              <a:miter lim="800000"/>
              <a:headEnd/>
              <a:tailEnd/>
            </a:ln>
          </p:spPr>
          <p:txBody>
            <a:bodyPr wrap="none" anchor="ctr"/>
            <a:lstStyle/>
            <a:p>
              <a:pPr algn="ctr" eaLnBrk="0" hangingPunct="0"/>
              <a:endParaRPr lang="en-US"/>
            </a:p>
          </p:txBody>
        </p:sp>
      </p:grpSp>
      <p:grpSp>
        <p:nvGrpSpPr>
          <p:cNvPr id="10" name="Group 68"/>
          <p:cNvGrpSpPr>
            <a:grpSpLocks/>
          </p:cNvGrpSpPr>
          <p:nvPr/>
        </p:nvGrpSpPr>
        <p:grpSpPr bwMode="auto">
          <a:xfrm rot="20060312" flipV="1">
            <a:off x="2189163" y="2919413"/>
            <a:ext cx="6689725" cy="382587"/>
            <a:chOff x="1408" y="1725"/>
            <a:chExt cx="1385" cy="47"/>
          </a:xfrm>
        </p:grpSpPr>
        <p:grpSp>
          <p:nvGrpSpPr>
            <p:cNvPr id="22548" name="Group 69"/>
            <p:cNvGrpSpPr>
              <a:grpSpLocks/>
            </p:cNvGrpSpPr>
            <p:nvPr/>
          </p:nvGrpSpPr>
          <p:grpSpPr bwMode="auto">
            <a:xfrm flipV="1">
              <a:off x="2449" y="1725"/>
              <a:ext cx="344" cy="47"/>
              <a:chOff x="1798" y="950"/>
              <a:chExt cx="3509" cy="579"/>
            </a:xfrm>
          </p:grpSpPr>
          <p:sp>
            <p:nvSpPr>
              <p:cNvPr id="22696" name="Freeform 70"/>
              <p:cNvSpPr>
                <a:spLocks/>
              </p:cNvSpPr>
              <p:nvPr/>
            </p:nvSpPr>
            <p:spPr bwMode="auto">
              <a:xfrm>
                <a:off x="3666" y="1247"/>
                <a:ext cx="110" cy="282"/>
              </a:xfrm>
              <a:custGeom>
                <a:avLst/>
                <a:gdLst>
                  <a:gd name="T0" fmla="*/ 105 w 110"/>
                  <a:gd name="T1" fmla="*/ 281 h 282"/>
                  <a:gd name="T2" fmla="*/ 97 w 110"/>
                  <a:gd name="T3" fmla="*/ 278 h 282"/>
                  <a:gd name="T4" fmla="*/ 93 w 110"/>
                  <a:gd name="T5" fmla="*/ 272 h 282"/>
                  <a:gd name="T6" fmla="*/ 87 w 110"/>
                  <a:gd name="T7" fmla="*/ 272 h 282"/>
                  <a:gd name="T8" fmla="*/ 82 w 110"/>
                  <a:gd name="T9" fmla="*/ 272 h 282"/>
                  <a:gd name="T10" fmla="*/ 78 w 110"/>
                  <a:gd name="T11" fmla="*/ 269 h 282"/>
                  <a:gd name="T12" fmla="*/ 72 w 110"/>
                  <a:gd name="T13" fmla="*/ 266 h 282"/>
                  <a:gd name="T14" fmla="*/ 70 w 110"/>
                  <a:gd name="T15" fmla="*/ 263 h 282"/>
                  <a:gd name="T16" fmla="*/ 68 w 110"/>
                  <a:gd name="T17" fmla="*/ 255 h 282"/>
                  <a:gd name="T18" fmla="*/ 65 w 110"/>
                  <a:gd name="T19" fmla="*/ 249 h 282"/>
                  <a:gd name="T20" fmla="*/ 65 w 110"/>
                  <a:gd name="T21" fmla="*/ 243 h 282"/>
                  <a:gd name="T22" fmla="*/ 65 w 110"/>
                  <a:gd name="T23" fmla="*/ 240 h 282"/>
                  <a:gd name="T24" fmla="*/ 59 w 110"/>
                  <a:gd name="T25" fmla="*/ 235 h 282"/>
                  <a:gd name="T26" fmla="*/ 55 w 110"/>
                  <a:gd name="T27" fmla="*/ 229 h 282"/>
                  <a:gd name="T28" fmla="*/ 53 w 110"/>
                  <a:gd name="T29" fmla="*/ 229 h 282"/>
                  <a:gd name="T30" fmla="*/ 49 w 110"/>
                  <a:gd name="T31" fmla="*/ 226 h 282"/>
                  <a:gd name="T32" fmla="*/ 47 w 110"/>
                  <a:gd name="T33" fmla="*/ 215 h 282"/>
                  <a:gd name="T34" fmla="*/ 42 w 110"/>
                  <a:gd name="T35" fmla="*/ 203 h 282"/>
                  <a:gd name="T36" fmla="*/ 38 w 110"/>
                  <a:gd name="T37" fmla="*/ 192 h 282"/>
                  <a:gd name="T38" fmla="*/ 34 w 110"/>
                  <a:gd name="T39" fmla="*/ 180 h 282"/>
                  <a:gd name="T40" fmla="*/ 28 w 110"/>
                  <a:gd name="T41" fmla="*/ 169 h 282"/>
                  <a:gd name="T42" fmla="*/ 26 w 110"/>
                  <a:gd name="T43" fmla="*/ 154 h 282"/>
                  <a:gd name="T44" fmla="*/ 24 w 110"/>
                  <a:gd name="T45" fmla="*/ 143 h 282"/>
                  <a:gd name="T46" fmla="*/ 19 w 110"/>
                  <a:gd name="T47" fmla="*/ 134 h 282"/>
                  <a:gd name="T48" fmla="*/ 15 w 110"/>
                  <a:gd name="T49" fmla="*/ 114 h 282"/>
                  <a:gd name="T50" fmla="*/ 13 w 110"/>
                  <a:gd name="T51" fmla="*/ 103 h 282"/>
                  <a:gd name="T52" fmla="*/ 11 w 110"/>
                  <a:gd name="T53" fmla="*/ 88 h 282"/>
                  <a:gd name="T54" fmla="*/ 9 w 110"/>
                  <a:gd name="T55" fmla="*/ 74 h 282"/>
                  <a:gd name="T56" fmla="*/ 3 w 110"/>
                  <a:gd name="T57" fmla="*/ 60 h 282"/>
                  <a:gd name="T58" fmla="*/ 5 w 110"/>
                  <a:gd name="T59" fmla="*/ 43 h 282"/>
                  <a:gd name="T60" fmla="*/ 3 w 110"/>
                  <a:gd name="T61" fmla="*/ 28 h 282"/>
                  <a:gd name="T62" fmla="*/ 1 w 110"/>
                  <a:gd name="T63" fmla="*/ 8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2"/>
                  <a:gd name="T98" fmla="*/ 110 w 11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2">
                    <a:moveTo>
                      <a:pt x="109" y="281"/>
                    </a:moveTo>
                    <a:lnTo>
                      <a:pt x="105" y="281"/>
                    </a:lnTo>
                    <a:lnTo>
                      <a:pt x="101" y="278"/>
                    </a:lnTo>
                    <a:lnTo>
                      <a:pt x="97" y="278"/>
                    </a:lnTo>
                    <a:lnTo>
                      <a:pt x="95" y="275"/>
                    </a:lnTo>
                    <a:lnTo>
                      <a:pt x="93" y="272"/>
                    </a:lnTo>
                    <a:lnTo>
                      <a:pt x="91" y="275"/>
                    </a:lnTo>
                    <a:lnTo>
                      <a:pt x="87" y="272"/>
                    </a:lnTo>
                    <a:lnTo>
                      <a:pt x="84" y="269"/>
                    </a:lnTo>
                    <a:lnTo>
                      <a:pt x="82" y="272"/>
                    </a:lnTo>
                    <a:lnTo>
                      <a:pt x="82" y="269"/>
                    </a:lnTo>
                    <a:lnTo>
                      <a:pt x="78" y="269"/>
                    </a:lnTo>
                    <a:lnTo>
                      <a:pt x="76" y="269"/>
                    </a:lnTo>
                    <a:lnTo>
                      <a:pt x="72" y="266"/>
                    </a:lnTo>
                    <a:lnTo>
                      <a:pt x="72" y="260"/>
                    </a:lnTo>
                    <a:lnTo>
                      <a:pt x="70" y="263"/>
                    </a:lnTo>
                    <a:lnTo>
                      <a:pt x="70" y="258"/>
                    </a:lnTo>
                    <a:lnTo>
                      <a:pt x="68" y="255"/>
                    </a:lnTo>
                    <a:lnTo>
                      <a:pt x="66" y="255"/>
                    </a:lnTo>
                    <a:lnTo>
                      <a:pt x="65" y="249"/>
                    </a:lnTo>
                    <a:lnTo>
                      <a:pt x="66" y="246"/>
                    </a:lnTo>
                    <a:lnTo>
                      <a:pt x="65" y="243"/>
                    </a:lnTo>
                    <a:lnTo>
                      <a:pt x="65" y="240"/>
                    </a:lnTo>
                    <a:lnTo>
                      <a:pt x="61" y="237"/>
                    </a:lnTo>
                    <a:lnTo>
                      <a:pt x="59" y="235"/>
                    </a:lnTo>
                    <a:lnTo>
                      <a:pt x="57" y="232"/>
                    </a:lnTo>
                    <a:lnTo>
                      <a:pt x="55" y="229"/>
                    </a:lnTo>
                    <a:lnTo>
                      <a:pt x="53" y="229"/>
                    </a:lnTo>
                    <a:lnTo>
                      <a:pt x="53" y="223"/>
                    </a:lnTo>
                    <a:lnTo>
                      <a:pt x="49" y="226"/>
                    </a:lnTo>
                    <a:lnTo>
                      <a:pt x="47" y="215"/>
                    </a:lnTo>
                    <a:lnTo>
                      <a:pt x="43" y="209"/>
                    </a:lnTo>
                    <a:lnTo>
                      <a:pt x="42" y="203"/>
                    </a:lnTo>
                    <a:lnTo>
                      <a:pt x="38" y="200"/>
                    </a:lnTo>
                    <a:lnTo>
                      <a:pt x="38" y="192"/>
                    </a:lnTo>
                    <a:lnTo>
                      <a:pt x="36" y="183"/>
                    </a:lnTo>
                    <a:lnTo>
                      <a:pt x="34" y="180"/>
                    </a:lnTo>
                    <a:lnTo>
                      <a:pt x="30" y="177"/>
                    </a:lnTo>
                    <a:lnTo>
                      <a:pt x="28" y="169"/>
                    </a:lnTo>
                    <a:lnTo>
                      <a:pt x="24" y="166"/>
                    </a:lnTo>
                    <a:lnTo>
                      <a:pt x="26" y="154"/>
                    </a:lnTo>
                    <a:lnTo>
                      <a:pt x="26" y="149"/>
                    </a:lnTo>
                    <a:lnTo>
                      <a:pt x="24" y="143"/>
                    </a:lnTo>
                    <a:lnTo>
                      <a:pt x="22" y="137"/>
                    </a:lnTo>
                    <a:lnTo>
                      <a:pt x="19" y="134"/>
                    </a:lnTo>
                    <a:lnTo>
                      <a:pt x="17" y="129"/>
                    </a:lnTo>
                    <a:lnTo>
                      <a:pt x="15" y="114"/>
                    </a:lnTo>
                    <a:lnTo>
                      <a:pt x="13" y="111"/>
                    </a:lnTo>
                    <a:lnTo>
                      <a:pt x="13" y="103"/>
                    </a:lnTo>
                    <a:lnTo>
                      <a:pt x="11" y="94"/>
                    </a:lnTo>
                    <a:lnTo>
                      <a:pt x="11" y="88"/>
                    </a:lnTo>
                    <a:lnTo>
                      <a:pt x="9" y="88"/>
                    </a:lnTo>
                    <a:lnTo>
                      <a:pt x="9" y="74"/>
                    </a:lnTo>
                    <a:lnTo>
                      <a:pt x="7" y="68"/>
                    </a:lnTo>
                    <a:lnTo>
                      <a:pt x="3" y="60"/>
                    </a:lnTo>
                    <a:lnTo>
                      <a:pt x="5" y="51"/>
                    </a:lnTo>
                    <a:lnTo>
                      <a:pt x="5" y="43"/>
                    </a:lnTo>
                    <a:lnTo>
                      <a:pt x="0" y="40"/>
                    </a:lnTo>
                    <a:lnTo>
                      <a:pt x="3" y="28"/>
                    </a:lnTo>
                    <a:lnTo>
                      <a:pt x="0" y="17"/>
                    </a:lnTo>
                    <a:lnTo>
                      <a:pt x="1"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97" name="Freeform 71"/>
              <p:cNvSpPr>
                <a:spLocks/>
              </p:cNvSpPr>
              <p:nvPr/>
            </p:nvSpPr>
            <p:spPr bwMode="auto">
              <a:xfrm>
                <a:off x="3775" y="1247"/>
                <a:ext cx="109" cy="282"/>
              </a:xfrm>
              <a:custGeom>
                <a:avLst/>
                <a:gdLst>
                  <a:gd name="T0" fmla="*/ 1 w 109"/>
                  <a:gd name="T1" fmla="*/ 278 h 282"/>
                  <a:gd name="T2" fmla="*/ 9 w 109"/>
                  <a:gd name="T3" fmla="*/ 281 h 282"/>
                  <a:gd name="T4" fmla="*/ 15 w 109"/>
                  <a:gd name="T5" fmla="*/ 278 h 282"/>
                  <a:gd name="T6" fmla="*/ 19 w 109"/>
                  <a:gd name="T7" fmla="*/ 275 h 282"/>
                  <a:gd name="T8" fmla="*/ 24 w 109"/>
                  <a:gd name="T9" fmla="*/ 272 h 282"/>
                  <a:gd name="T10" fmla="*/ 28 w 109"/>
                  <a:gd name="T11" fmla="*/ 266 h 282"/>
                  <a:gd name="T12" fmla="*/ 32 w 109"/>
                  <a:gd name="T13" fmla="*/ 260 h 282"/>
                  <a:gd name="T14" fmla="*/ 34 w 109"/>
                  <a:gd name="T15" fmla="*/ 260 h 282"/>
                  <a:gd name="T16" fmla="*/ 38 w 109"/>
                  <a:gd name="T17" fmla="*/ 258 h 282"/>
                  <a:gd name="T18" fmla="*/ 40 w 109"/>
                  <a:gd name="T19" fmla="*/ 252 h 282"/>
                  <a:gd name="T20" fmla="*/ 43 w 109"/>
                  <a:gd name="T21" fmla="*/ 246 h 282"/>
                  <a:gd name="T22" fmla="*/ 45 w 109"/>
                  <a:gd name="T23" fmla="*/ 243 h 282"/>
                  <a:gd name="T24" fmla="*/ 47 w 109"/>
                  <a:gd name="T25" fmla="*/ 237 h 282"/>
                  <a:gd name="T26" fmla="*/ 49 w 109"/>
                  <a:gd name="T27" fmla="*/ 235 h 282"/>
                  <a:gd name="T28" fmla="*/ 53 w 109"/>
                  <a:gd name="T29" fmla="*/ 229 h 282"/>
                  <a:gd name="T30" fmla="*/ 54 w 109"/>
                  <a:gd name="T31" fmla="*/ 220 h 282"/>
                  <a:gd name="T32" fmla="*/ 56 w 109"/>
                  <a:gd name="T33" fmla="*/ 215 h 282"/>
                  <a:gd name="T34" fmla="*/ 65 w 109"/>
                  <a:gd name="T35" fmla="*/ 209 h 282"/>
                  <a:gd name="T36" fmla="*/ 69 w 109"/>
                  <a:gd name="T37" fmla="*/ 192 h 282"/>
                  <a:gd name="T38" fmla="*/ 73 w 109"/>
                  <a:gd name="T39" fmla="*/ 180 h 282"/>
                  <a:gd name="T40" fmla="*/ 77 w 109"/>
                  <a:gd name="T41" fmla="*/ 169 h 282"/>
                  <a:gd name="T42" fmla="*/ 81 w 109"/>
                  <a:gd name="T43" fmla="*/ 151 h 282"/>
                  <a:gd name="T44" fmla="*/ 85 w 109"/>
                  <a:gd name="T45" fmla="*/ 143 h 282"/>
                  <a:gd name="T46" fmla="*/ 86 w 109"/>
                  <a:gd name="T47" fmla="*/ 134 h 282"/>
                  <a:gd name="T48" fmla="*/ 90 w 109"/>
                  <a:gd name="T49" fmla="*/ 117 h 282"/>
                  <a:gd name="T50" fmla="*/ 90 w 109"/>
                  <a:gd name="T51" fmla="*/ 100 h 282"/>
                  <a:gd name="T52" fmla="*/ 94 w 109"/>
                  <a:gd name="T53" fmla="*/ 91 h 282"/>
                  <a:gd name="T54" fmla="*/ 98 w 109"/>
                  <a:gd name="T55" fmla="*/ 71 h 282"/>
                  <a:gd name="T56" fmla="*/ 98 w 109"/>
                  <a:gd name="T57" fmla="*/ 65 h 282"/>
                  <a:gd name="T58" fmla="*/ 102 w 109"/>
                  <a:gd name="T59" fmla="*/ 43 h 282"/>
                  <a:gd name="T60" fmla="*/ 106 w 109"/>
                  <a:gd name="T61" fmla="*/ 28 h 282"/>
                  <a:gd name="T62" fmla="*/ 108 w 109"/>
                  <a:gd name="T63" fmla="*/ 11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2"/>
                  <a:gd name="T98" fmla="*/ 109 w 109"/>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2">
                    <a:moveTo>
                      <a:pt x="0" y="281"/>
                    </a:moveTo>
                    <a:lnTo>
                      <a:pt x="1" y="278"/>
                    </a:lnTo>
                    <a:lnTo>
                      <a:pt x="7" y="278"/>
                    </a:lnTo>
                    <a:lnTo>
                      <a:pt x="9" y="281"/>
                    </a:lnTo>
                    <a:lnTo>
                      <a:pt x="11" y="278"/>
                    </a:lnTo>
                    <a:lnTo>
                      <a:pt x="15" y="278"/>
                    </a:lnTo>
                    <a:lnTo>
                      <a:pt x="17" y="278"/>
                    </a:lnTo>
                    <a:lnTo>
                      <a:pt x="19" y="275"/>
                    </a:lnTo>
                    <a:lnTo>
                      <a:pt x="22" y="269"/>
                    </a:lnTo>
                    <a:lnTo>
                      <a:pt x="24" y="272"/>
                    </a:lnTo>
                    <a:lnTo>
                      <a:pt x="28" y="269"/>
                    </a:lnTo>
                    <a:lnTo>
                      <a:pt x="28" y="266"/>
                    </a:lnTo>
                    <a:lnTo>
                      <a:pt x="32" y="260"/>
                    </a:lnTo>
                    <a:lnTo>
                      <a:pt x="34" y="260"/>
                    </a:lnTo>
                    <a:lnTo>
                      <a:pt x="36" y="260"/>
                    </a:lnTo>
                    <a:lnTo>
                      <a:pt x="38" y="258"/>
                    </a:lnTo>
                    <a:lnTo>
                      <a:pt x="38" y="255"/>
                    </a:lnTo>
                    <a:lnTo>
                      <a:pt x="40" y="252"/>
                    </a:lnTo>
                    <a:lnTo>
                      <a:pt x="42" y="249"/>
                    </a:lnTo>
                    <a:lnTo>
                      <a:pt x="43" y="246"/>
                    </a:lnTo>
                    <a:lnTo>
                      <a:pt x="45" y="243"/>
                    </a:lnTo>
                    <a:lnTo>
                      <a:pt x="47" y="240"/>
                    </a:lnTo>
                    <a:lnTo>
                      <a:pt x="47" y="237"/>
                    </a:lnTo>
                    <a:lnTo>
                      <a:pt x="47" y="235"/>
                    </a:lnTo>
                    <a:lnTo>
                      <a:pt x="49" y="235"/>
                    </a:lnTo>
                    <a:lnTo>
                      <a:pt x="49" y="232"/>
                    </a:lnTo>
                    <a:lnTo>
                      <a:pt x="53" y="229"/>
                    </a:lnTo>
                    <a:lnTo>
                      <a:pt x="53" y="223"/>
                    </a:lnTo>
                    <a:lnTo>
                      <a:pt x="54" y="220"/>
                    </a:lnTo>
                    <a:lnTo>
                      <a:pt x="56" y="215"/>
                    </a:lnTo>
                    <a:lnTo>
                      <a:pt x="62" y="209"/>
                    </a:lnTo>
                    <a:lnTo>
                      <a:pt x="65" y="209"/>
                    </a:lnTo>
                    <a:lnTo>
                      <a:pt x="64" y="200"/>
                    </a:lnTo>
                    <a:lnTo>
                      <a:pt x="69" y="192"/>
                    </a:lnTo>
                    <a:lnTo>
                      <a:pt x="71" y="189"/>
                    </a:lnTo>
                    <a:lnTo>
                      <a:pt x="73" y="180"/>
                    </a:lnTo>
                    <a:lnTo>
                      <a:pt x="73" y="177"/>
                    </a:lnTo>
                    <a:lnTo>
                      <a:pt x="77" y="169"/>
                    </a:lnTo>
                    <a:lnTo>
                      <a:pt x="79" y="166"/>
                    </a:lnTo>
                    <a:lnTo>
                      <a:pt x="81" y="151"/>
                    </a:lnTo>
                    <a:lnTo>
                      <a:pt x="81" y="149"/>
                    </a:lnTo>
                    <a:lnTo>
                      <a:pt x="85" y="143"/>
                    </a:lnTo>
                    <a:lnTo>
                      <a:pt x="86" y="134"/>
                    </a:lnTo>
                    <a:lnTo>
                      <a:pt x="88" y="129"/>
                    </a:lnTo>
                    <a:lnTo>
                      <a:pt x="90" y="117"/>
                    </a:lnTo>
                    <a:lnTo>
                      <a:pt x="92" y="111"/>
                    </a:lnTo>
                    <a:lnTo>
                      <a:pt x="90" y="100"/>
                    </a:lnTo>
                    <a:lnTo>
                      <a:pt x="92" y="97"/>
                    </a:lnTo>
                    <a:lnTo>
                      <a:pt x="94" y="91"/>
                    </a:lnTo>
                    <a:lnTo>
                      <a:pt x="96" y="80"/>
                    </a:lnTo>
                    <a:lnTo>
                      <a:pt x="98" y="71"/>
                    </a:lnTo>
                    <a:lnTo>
                      <a:pt x="98" y="68"/>
                    </a:lnTo>
                    <a:lnTo>
                      <a:pt x="98" y="65"/>
                    </a:lnTo>
                    <a:lnTo>
                      <a:pt x="100" y="57"/>
                    </a:lnTo>
                    <a:lnTo>
                      <a:pt x="102" y="43"/>
                    </a:lnTo>
                    <a:lnTo>
                      <a:pt x="104" y="37"/>
                    </a:lnTo>
                    <a:lnTo>
                      <a:pt x="106" y="28"/>
                    </a:lnTo>
                    <a:lnTo>
                      <a:pt x="108" y="22"/>
                    </a:lnTo>
                    <a:lnTo>
                      <a:pt x="108" y="11"/>
                    </a:lnTo>
                    <a:lnTo>
                      <a:pt x="108" y="0"/>
                    </a:lnTo>
                  </a:path>
                </a:pathLst>
              </a:custGeom>
              <a:noFill/>
              <a:ln w="9525" cap="rnd">
                <a:solidFill>
                  <a:srgbClr val="FF0000"/>
                </a:solidFill>
                <a:round/>
                <a:headEnd type="none" w="sm" len="sm"/>
                <a:tailEnd type="none" w="sm" len="sm"/>
              </a:ln>
            </p:spPr>
            <p:txBody>
              <a:bodyPr/>
              <a:lstStyle/>
              <a:p>
                <a:endParaRPr lang="en-US"/>
              </a:p>
            </p:txBody>
          </p:sp>
          <p:sp>
            <p:nvSpPr>
              <p:cNvPr id="22698" name="Freeform 72"/>
              <p:cNvSpPr>
                <a:spLocks/>
              </p:cNvSpPr>
              <p:nvPr/>
            </p:nvSpPr>
            <p:spPr bwMode="auto">
              <a:xfrm>
                <a:off x="3775" y="1247"/>
                <a:ext cx="109" cy="282"/>
              </a:xfrm>
              <a:custGeom>
                <a:avLst/>
                <a:gdLst>
                  <a:gd name="T0" fmla="*/ 1 w 109"/>
                  <a:gd name="T1" fmla="*/ 278 h 282"/>
                  <a:gd name="T2" fmla="*/ 9 w 109"/>
                  <a:gd name="T3" fmla="*/ 281 h 282"/>
                  <a:gd name="T4" fmla="*/ 15 w 109"/>
                  <a:gd name="T5" fmla="*/ 278 h 282"/>
                  <a:gd name="T6" fmla="*/ 19 w 109"/>
                  <a:gd name="T7" fmla="*/ 275 h 282"/>
                  <a:gd name="T8" fmla="*/ 24 w 109"/>
                  <a:gd name="T9" fmla="*/ 272 h 282"/>
                  <a:gd name="T10" fmla="*/ 28 w 109"/>
                  <a:gd name="T11" fmla="*/ 266 h 282"/>
                  <a:gd name="T12" fmla="*/ 32 w 109"/>
                  <a:gd name="T13" fmla="*/ 260 h 282"/>
                  <a:gd name="T14" fmla="*/ 34 w 109"/>
                  <a:gd name="T15" fmla="*/ 260 h 282"/>
                  <a:gd name="T16" fmla="*/ 38 w 109"/>
                  <a:gd name="T17" fmla="*/ 258 h 282"/>
                  <a:gd name="T18" fmla="*/ 40 w 109"/>
                  <a:gd name="T19" fmla="*/ 252 h 282"/>
                  <a:gd name="T20" fmla="*/ 43 w 109"/>
                  <a:gd name="T21" fmla="*/ 246 h 282"/>
                  <a:gd name="T22" fmla="*/ 45 w 109"/>
                  <a:gd name="T23" fmla="*/ 243 h 282"/>
                  <a:gd name="T24" fmla="*/ 47 w 109"/>
                  <a:gd name="T25" fmla="*/ 237 h 282"/>
                  <a:gd name="T26" fmla="*/ 51 w 109"/>
                  <a:gd name="T27" fmla="*/ 232 h 282"/>
                  <a:gd name="T28" fmla="*/ 53 w 109"/>
                  <a:gd name="T29" fmla="*/ 226 h 282"/>
                  <a:gd name="T30" fmla="*/ 54 w 109"/>
                  <a:gd name="T31" fmla="*/ 220 h 282"/>
                  <a:gd name="T32" fmla="*/ 56 w 109"/>
                  <a:gd name="T33" fmla="*/ 215 h 282"/>
                  <a:gd name="T34" fmla="*/ 65 w 109"/>
                  <a:gd name="T35" fmla="*/ 209 h 282"/>
                  <a:gd name="T36" fmla="*/ 69 w 109"/>
                  <a:gd name="T37" fmla="*/ 192 h 282"/>
                  <a:gd name="T38" fmla="*/ 73 w 109"/>
                  <a:gd name="T39" fmla="*/ 180 h 282"/>
                  <a:gd name="T40" fmla="*/ 77 w 109"/>
                  <a:gd name="T41" fmla="*/ 169 h 282"/>
                  <a:gd name="T42" fmla="*/ 81 w 109"/>
                  <a:gd name="T43" fmla="*/ 151 h 282"/>
                  <a:gd name="T44" fmla="*/ 85 w 109"/>
                  <a:gd name="T45" fmla="*/ 143 h 282"/>
                  <a:gd name="T46" fmla="*/ 86 w 109"/>
                  <a:gd name="T47" fmla="*/ 134 h 282"/>
                  <a:gd name="T48" fmla="*/ 90 w 109"/>
                  <a:gd name="T49" fmla="*/ 117 h 282"/>
                  <a:gd name="T50" fmla="*/ 90 w 109"/>
                  <a:gd name="T51" fmla="*/ 100 h 282"/>
                  <a:gd name="T52" fmla="*/ 94 w 109"/>
                  <a:gd name="T53" fmla="*/ 91 h 282"/>
                  <a:gd name="T54" fmla="*/ 98 w 109"/>
                  <a:gd name="T55" fmla="*/ 71 h 282"/>
                  <a:gd name="T56" fmla="*/ 98 w 109"/>
                  <a:gd name="T57" fmla="*/ 65 h 282"/>
                  <a:gd name="T58" fmla="*/ 104 w 109"/>
                  <a:gd name="T59" fmla="*/ 45 h 282"/>
                  <a:gd name="T60" fmla="*/ 106 w 109"/>
                  <a:gd name="T61" fmla="*/ 28 h 282"/>
                  <a:gd name="T62" fmla="*/ 108 w 109"/>
                  <a:gd name="T63" fmla="*/ 11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2"/>
                  <a:gd name="T98" fmla="*/ 109 w 109"/>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2">
                    <a:moveTo>
                      <a:pt x="0" y="281"/>
                    </a:moveTo>
                    <a:lnTo>
                      <a:pt x="1" y="278"/>
                    </a:lnTo>
                    <a:lnTo>
                      <a:pt x="7" y="278"/>
                    </a:lnTo>
                    <a:lnTo>
                      <a:pt x="9" y="281"/>
                    </a:lnTo>
                    <a:lnTo>
                      <a:pt x="11" y="278"/>
                    </a:lnTo>
                    <a:lnTo>
                      <a:pt x="15" y="278"/>
                    </a:lnTo>
                    <a:lnTo>
                      <a:pt x="17" y="278"/>
                    </a:lnTo>
                    <a:lnTo>
                      <a:pt x="19" y="275"/>
                    </a:lnTo>
                    <a:lnTo>
                      <a:pt x="22" y="269"/>
                    </a:lnTo>
                    <a:lnTo>
                      <a:pt x="24" y="272"/>
                    </a:lnTo>
                    <a:lnTo>
                      <a:pt x="28" y="269"/>
                    </a:lnTo>
                    <a:lnTo>
                      <a:pt x="28" y="266"/>
                    </a:lnTo>
                    <a:lnTo>
                      <a:pt x="32" y="260"/>
                    </a:lnTo>
                    <a:lnTo>
                      <a:pt x="34" y="260"/>
                    </a:lnTo>
                    <a:lnTo>
                      <a:pt x="36" y="260"/>
                    </a:lnTo>
                    <a:lnTo>
                      <a:pt x="38" y="258"/>
                    </a:lnTo>
                    <a:lnTo>
                      <a:pt x="38" y="255"/>
                    </a:lnTo>
                    <a:lnTo>
                      <a:pt x="40" y="252"/>
                    </a:lnTo>
                    <a:lnTo>
                      <a:pt x="42" y="249"/>
                    </a:lnTo>
                    <a:lnTo>
                      <a:pt x="43" y="246"/>
                    </a:lnTo>
                    <a:lnTo>
                      <a:pt x="45" y="243"/>
                    </a:lnTo>
                    <a:lnTo>
                      <a:pt x="47" y="240"/>
                    </a:lnTo>
                    <a:lnTo>
                      <a:pt x="47" y="237"/>
                    </a:lnTo>
                    <a:lnTo>
                      <a:pt x="47" y="235"/>
                    </a:lnTo>
                    <a:lnTo>
                      <a:pt x="51" y="232"/>
                    </a:lnTo>
                    <a:lnTo>
                      <a:pt x="49" y="232"/>
                    </a:lnTo>
                    <a:lnTo>
                      <a:pt x="53" y="226"/>
                    </a:lnTo>
                    <a:lnTo>
                      <a:pt x="54" y="220"/>
                    </a:lnTo>
                    <a:lnTo>
                      <a:pt x="56" y="220"/>
                    </a:lnTo>
                    <a:lnTo>
                      <a:pt x="56" y="215"/>
                    </a:lnTo>
                    <a:lnTo>
                      <a:pt x="62" y="209"/>
                    </a:lnTo>
                    <a:lnTo>
                      <a:pt x="65" y="209"/>
                    </a:lnTo>
                    <a:lnTo>
                      <a:pt x="65" y="197"/>
                    </a:lnTo>
                    <a:lnTo>
                      <a:pt x="69" y="192"/>
                    </a:lnTo>
                    <a:lnTo>
                      <a:pt x="71" y="189"/>
                    </a:lnTo>
                    <a:lnTo>
                      <a:pt x="73" y="180"/>
                    </a:lnTo>
                    <a:lnTo>
                      <a:pt x="73" y="177"/>
                    </a:lnTo>
                    <a:lnTo>
                      <a:pt x="77" y="169"/>
                    </a:lnTo>
                    <a:lnTo>
                      <a:pt x="79" y="166"/>
                    </a:lnTo>
                    <a:lnTo>
                      <a:pt x="81" y="151"/>
                    </a:lnTo>
                    <a:lnTo>
                      <a:pt x="81" y="149"/>
                    </a:lnTo>
                    <a:lnTo>
                      <a:pt x="85" y="143"/>
                    </a:lnTo>
                    <a:lnTo>
                      <a:pt x="86" y="134"/>
                    </a:lnTo>
                    <a:lnTo>
                      <a:pt x="88" y="129"/>
                    </a:lnTo>
                    <a:lnTo>
                      <a:pt x="90" y="117"/>
                    </a:lnTo>
                    <a:lnTo>
                      <a:pt x="92" y="111"/>
                    </a:lnTo>
                    <a:lnTo>
                      <a:pt x="90" y="100"/>
                    </a:lnTo>
                    <a:lnTo>
                      <a:pt x="92" y="97"/>
                    </a:lnTo>
                    <a:lnTo>
                      <a:pt x="94" y="91"/>
                    </a:lnTo>
                    <a:lnTo>
                      <a:pt x="96" y="80"/>
                    </a:lnTo>
                    <a:lnTo>
                      <a:pt x="98" y="71"/>
                    </a:lnTo>
                    <a:lnTo>
                      <a:pt x="98" y="68"/>
                    </a:lnTo>
                    <a:lnTo>
                      <a:pt x="98" y="65"/>
                    </a:lnTo>
                    <a:lnTo>
                      <a:pt x="102" y="54"/>
                    </a:lnTo>
                    <a:lnTo>
                      <a:pt x="104" y="45"/>
                    </a:lnTo>
                    <a:lnTo>
                      <a:pt x="104" y="37"/>
                    </a:lnTo>
                    <a:lnTo>
                      <a:pt x="106" y="28"/>
                    </a:lnTo>
                    <a:lnTo>
                      <a:pt x="108" y="22"/>
                    </a:lnTo>
                    <a:lnTo>
                      <a:pt x="108" y="11"/>
                    </a:lnTo>
                    <a:lnTo>
                      <a:pt x="108" y="0"/>
                    </a:lnTo>
                  </a:path>
                </a:pathLst>
              </a:custGeom>
              <a:noFill/>
              <a:ln w="9525" cap="rnd">
                <a:solidFill>
                  <a:srgbClr val="FF0000"/>
                </a:solidFill>
                <a:round/>
                <a:headEnd type="none" w="sm" len="sm"/>
                <a:tailEnd type="none" w="sm" len="sm"/>
              </a:ln>
            </p:spPr>
            <p:txBody>
              <a:bodyPr/>
              <a:lstStyle/>
              <a:p>
                <a:endParaRPr lang="en-US"/>
              </a:p>
            </p:txBody>
          </p:sp>
          <p:sp>
            <p:nvSpPr>
              <p:cNvPr id="22699" name="Freeform 73"/>
              <p:cNvSpPr>
                <a:spLocks/>
              </p:cNvSpPr>
              <p:nvPr/>
            </p:nvSpPr>
            <p:spPr bwMode="auto">
              <a:xfrm>
                <a:off x="3666" y="1247"/>
                <a:ext cx="110" cy="282"/>
              </a:xfrm>
              <a:custGeom>
                <a:avLst/>
                <a:gdLst>
                  <a:gd name="T0" fmla="*/ 105 w 110"/>
                  <a:gd name="T1" fmla="*/ 281 h 282"/>
                  <a:gd name="T2" fmla="*/ 97 w 110"/>
                  <a:gd name="T3" fmla="*/ 278 h 282"/>
                  <a:gd name="T4" fmla="*/ 94 w 110"/>
                  <a:gd name="T5" fmla="*/ 272 h 282"/>
                  <a:gd name="T6" fmla="*/ 88 w 110"/>
                  <a:gd name="T7" fmla="*/ 272 h 282"/>
                  <a:gd name="T8" fmla="*/ 83 w 110"/>
                  <a:gd name="T9" fmla="*/ 272 h 282"/>
                  <a:gd name="T10" fmla="*/ 79 w 110"/>
                  <a:gd name="T11" fmla="*/ 269 h 282"/>
                  <a:gd name="T12" fmla="*/ 72 w 110"/>
                  <a:gd name="T13" fmla="*/ 263 h 282"/>
                  <a:gd name="T14" fmla="*/ 72 w 110"/>
                  <a:gd name="T15" fmla="*/ 263 h 282"/>
                  <a:gd name="T16" fmla="*/ 70 w 110"/>
                  <a:gd name="T17" fmla="*/ 255 h 282"/>
                  <a:gd name="T18" fmla="*/ 66 w 110"/>
                  <a:gd name="T19" fmla="*/ 249 h 282"/>
                  <a:gd name="T20" fmla="*/ 66 w 110"/>
                  <a:gd name="T21" fmla="*/ 243 h 282"/>
                  <a:gd name="T22" fmla="*/ 62 w 110"/>
                  <a:gd name="T23" fmla="*/ 240 h 282"/>
                  <a:gd name="T24" fmla="*/ 60 w 110"/>
                  <a:gd name="T25" fmla="*/ 235 h 282"/>
                  <a:gd name="T26" fmla="*/ 57 w 110"/>
                  <a:gd name="T27" fmla="*/ 229 h 282"/>
                  <a:gd name="T28" fmla="*/ 55 w 110"/>
                  <a:gd name="T29" fmla="*/ 229 h 282"/>
                  <a:gd name="T30" fmla="*/ 51 w 110"/>
                  <a:gd name="T31" fmla="*/ 226 h 282"/>
                  <a:gd name="T32" fmla="*/ 49 w 110"/>
                  <a:gd name="T33" fmla="*/ 215 h 282"/>
                  <a:gd name="T34" fmla="*/ 42 w 110"/>
                  <a:gd name="T35" fmla="*/ 203 h 282"/>
                  <a:gd name="T36" fmla="*/ 40 w 110"/>
                  <a:gd name="T37" fmla="*/ 189 h 282"/>
                  <a:gd name="T38" fmla="*/ 35 w 110"/>
                  <a:gd name="T39" fmla="*/ 177 h 282"/>
                  <a:gd name="T40" fmla="*/ 31 w 110"/>
                  <a:gd name="T41" fmla="*/ 166 h 282"/>
                  <a:gd name="T42" fmla="*/ 29 w 110"/>
                  <a:gd name="T43" fmla="*/ 151 h 282"/>
                  <a:gd name="T44" fmla="*/ 27 w 110"/>
                  <a:gd name="T45" fmla="*/ 140 h 282"/>
                  <a:gd name="T46" fmla="*/ 22 w 110"/>
                  <a:gd name="T47" fmla="*/ 134 h 282"/>
                  <a:gd name="T48" fmla="*/ 18 w 110"/>
                  <a:gd name="T49" fmla="*/ 114 h 282"/>
                  <a:gd name="T50" fmla="*/ 16 w 110"/>
                  <a:gd name="T51" fmla="*/ 103 h 282"/>
                  <a:gd name="T52" fmla="*/ 14 w 110"/>
                  <a:gd name="T53" fmla="*/ 88 h 282"/>
                  <a:gd name="T54" fmla="*/ 12 w 110"/>
                  <a:gd name="T55" fmla="*/ 74 h 282"/>
                  <a:gd name="T56" fmla="*/ 7 w 110"/>
                  <a:gd name="T57" fmla="*/ 57 h 282"/>
                  <a:gd name="T58" fmla="*/ 9 w 110"/>
                  <a:gd name="T59" fmla="*/ 40 h 282"/>
                  <a:gd name="T60" fmla="*/ 7 w 110"/>
                  <a:gd name="T61" fmla="*/ 25 h 282"/>
                  <a:gd name="T62" fmla="*/ 3 w 110"/>
                  <a:gd name="T63" fmla="*/ 8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2"/>
                  <a:gd name="T98" fmla="*/ 110 w 11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2">
                    <a:moveTo>
                      <a:pt x="109" y="281"/>
                    </a:moveTo>
                    <a:lnTo>
                      <a:pt x="105" y="281"/>
                    </a:lnTo>
                    <a:lnTo>
                      <a:pt x="101" y="278"/>
                    </a:lnTo>
                    <a:lnTo>
                      <a:pt x="97" y="278"/>
                    </a:lnTo>
                    <a:lnTo>
                      <a:pt x="96" y="275"/>
                    </a:lnTo>
                    <a:lnTo>
                      <a:pt x="94" y="272"/>
                    </a:lnTo>
                    <a:lnTo>
                      <a:pt x="92" y="272"/>
                    </a:lnTo>
                    <a:lnTo>
                      <a:pt x="88" y="272"/>
                    </a:lnTo>
                    <a:lnTo>
                      <a:pt x="84" y="269"/>
                    </a:lnTo>
                    <a:lnTo>
                      <a:pt x="83" y="272"/>
                    </a:lnTo>
                    <a:lnTo>
                      <a:pt x="83" y="269"/>
                    </a:lnTo>
                    <a:lnTo>
                      <a:pt x="79" y="269"/>
                    </a:lnTo>
                    <a:lnTo>
                      <a:pt x="77" y="269"/>
                    </a:lnTo>
                    <a:lnTo>
                      <a:pt x="72" y="263"/>
                    </a:lnTo>
                    <a:lnTo>
                      <a:pt x="73" y="260"/>
                    </a:lnTo>
                    <a:lnTo>
                      <a:pt x="72" y="263"/>
                    </a:lnTo>
                    <a:lnTo>
                      <a:pt x="72" y="258"/>
                    </a:lnTo>
                    <a:lnTo>
                      <a:pt x="70" y="255"/>
                    </a:lnTo>
                    <a:lnTo>
                      <a:pt x="68" y="255"/>
                    </a:lnTo>
                    <a:lnTo>
                      <a:pt x="66" y="249"/>
                    </a:lnTo>
                    <a:lnTo>
                      <a:pt x="68" y="246"/>
                    </a:lnTo>
                    <a:lnTo>
                      <a:pt x="66" y="243"/>
                    </a:lnTo>
                    <a:lnTo>
                      <a:pt x="66" y="240"/>
                    </a:lnTo>
                    <a:lnTo>
                      <a:pt x="62" y="240"/>
                    </a:lnTo>
                    <a:lnTo>
                      <a:pt x="62" y="237"/>
                    </a:lnTo>
                    <a:lnTo>
                      <a:pt x="60" y="235"/>
                    </a:lnTo>
                    <a:lnTo>
                      <a:pt x="59" y="232"/>
                    </a:lnTo>
                    <a:lnTo>
                      <a:pt x="57" y="229"/>
                    </a:lnTo>
                    <a:lnTo>
                      <a:pt x="55" y="229"/>
                    </a:lnTo>
                    <a:lnTo>
                      <a:pt x="53" y="226"/>
                    </a:lnTo>
                    <a:lnTo>
                      <a:pt x="51" y="226"/>
                    </a:lnTo>
                    <a:lnTo>
                      <a:pt x="49" y="215"/>
                    </a:lnTo>
                    <a:lnTo>
                      <a:pt x="44" y="209"/>
                    </a:lnTo>
                    <a:lnTo>
                      <a:pt x="42" y="203"/>
                    </a:lnTo>
                    <a:lnTo>
                      <a:pt x="40" y="197"/>
                    </a:lnTo>
                    <a:lnTo>
                      <a:pt x="40" y="189"/>
                    </a:lnTo>
                    <a:lnTo>
                      <a:pt x="35" y="183"/>
                    </a:lnTo>
                    <a:lnTo>
                      <a:pt x="35" y="177"/>
                    </a:lnTo>
                    <a:lnTo>
                      <a:pt x="33" y="174"/>
                    </a:lnTo>
                    <a:lnTo>
                      <a:pt x="31" y="166"/>
                    </a:lnTo>
                    <a:lnTo>
                      <a:pt x="27" y="163"/>
                    </a:lnTo>
                    <a:lnTo>
                      <a:pt x="29" y="151"/>
                    </a:lnTo>
                    <a:lnTo>
                      <a:pt x="29" y="146"/>
                    </a:lnTo>
                    <a:lnTo>
                      <a:pt x="27" y="140"/>
                    </a:lnTo>
                    <a:lnTo>
                      <a:pt x="24" y="134"/>
                    </a:lnTo>
                    <a:lnTo>
                      <a:pt x="22" y="134"/>
                    </a:lnTo>
                    <a:lnTo>
                      <a:pt x="18" y="126"/>
                    </a:lnTo>
                    <a:lnTo>
                      <a:pt x="18" y="114"/>
                    </a:lnTo>
                    <a:lnTo>
                      <a:pt x="16" y="111"/>
                    </a:lnTo>
                    <a:lnTo>
                      <a:pt x="16" y="103"/>
                    </a:lnTo>
                    <a:lnTo>
                      <a:pt x="14" y="94"/>
                    </a:lnTo>
                    <a:lnTo>
                      <a:pt x="14" y="88"/>
                    </a:lnTo>
                    <a:lnTo>
                      <a:pt x="12" y="88"/>
                    </a:lnTo>
                    <a:lnTo>
                      <a:pt x="12" y="74"/>
                    </a:lnTo>
                    <a:lnTo>
                      <a:pt x="11" y="65"/>
                    </a:lnTo>
                    <a:lnTo>
                      <a:pt x="7" y="57"/>
                    </a:lnTo>
                    <a:lnTo>
                      <a:pt x="9" y="48"/>
                    </a:lnTo>
                    <a:lnTo>
                      <a:pt x="9" y="40"/>
                    </a:lnTo>
                    <a:lnTo>
                      <a:pt x="3" y="37"/>
                    </a:lnTo>
                    <a:lnTo>
                      <a:pt x="7" y="25"/>
                    </a:lnTo>
                    <a:lnTo>
                      <a:pt x="1" y="17"/>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700" name="Freeform 74"/>
              <p:cNvSpPr>
                <a:spLocks/>
              </p:cNvSpPr>
              <p:nvPr/>
            </p:nvSpPr>
            <p:spPr bwMode="auto">
              <a:xfrm>
                <a:off x="3560" y="965"/>
                <a:ext cx="107" cy="283"/>
              </a:xfrm>
              <a:custGeom>
                <a:avLst/>
                <a:gdLst>
                  <a:gd name="T0" fmla="*/ 1 w 107"/>
                  <a:gd name="T1" fmla="*/ 2 h 283"/>
                  <a:gd name="T2" fmla="*/ 7 w 107"/>
                  <a:gd name="T3" fmla="*/ 2 h 283"/>
                  <a:gd name="T4" fmla="*/ 13 w 107"/>
                  <a:gd name="T5" fmla="*/ 5 h 283"/>
                  <a:gd name="T6" fmla="*/ 19 w 107"/>
                  <a:gd name="T7" fmla="*/ 8 h 283"/>
                  <a:gd name="T8" fmla="*/ 25 w 107"/>
                  <a:gd name="T9" fmla="*/ 11 h 283"/>
                  <a:gd name="T10" fmla="*/ 26 w 107"/>
                  <a:gd name="T11" fmla="*/ 14 h 283"/>
                  <a:gd name="T12" fmla="*/ 29 w 107"/>
                  <a:gd name="T13" fmla="*/ 17 h 283"/>
                  <a:gd name="T14" fmla="*/ 35 w 107"/>
                  <a:gd name="T15" fmla="*/ 19 h 283"/>
                  <a:gd name="T16" fmla="*/ 39 w 107"/>
                  <a:gd name="T17" fmla="*/ 25 h 283"/>
                  <a:gd name="T18" fmla="*/ 37 w 107"/>
                  <a:gd name="T19" fmla="*/ 28 h 283"/>
                  <a:gd name="T20" fmla="*/ 41 w 107"/>
                  <a:gd name="T21" fmla="*/ 34 h 283"/>
                  <a:gd name="T22" fmla="*/ 47 w 107"/>
                  <a:gd name="T23" fmla="*/ 39 h 283"/>
                  <a:gd name="T24" fmla="*/ 47 w 107"/>
                  <a:gd name="T25" fmla="*/ 45 h 283"/>
                  <a:gd name="T26" fmla="*/ 49 w 107"/>
                  <a:gd name="T27" fmla="*/ 51 h 283"/>
                  <a:gd name="T28" fmla="*/ 53 w 107"/>
                  <a:gd name="T29" fmla="*/ 54 h 283"/>
                  <a:gd name="T30" fmla="*/ 56 w 107"/>
                  <a:gd name="T31" fmla="*/ 56 h 283"/>
                  <a:gd name="T32" fmla="*/ 58 w 107"/>
                  <a:gd name="T33" fmla="*/ 65 h 283"/>
                  <a:gd name="T34" fmla="*/ 62 w 107"/>
                  <a:gd name="T35" fmla="*/ 76 h 283"/>
                  <a:gd name="T36" fmla="*/ 66 w 107"/>
                  <a:gd name="T37" fmla="*/ 88 h 283"/>
                  <a:gd name="T38" fmla="*/ 72 w 107"/>
                  <a:gd name="T39" fmla="*/ 102 h 283"/>
                  <a:gd name="T40" fmla="*/ 76 w 107"/>
                  <a:gd name="T41" fmla="*/ 111 h 283"/>
                  <a:gd name="T42" fmla="*/ 80 w 107"/>
                  <a:gd name="T43" fmla="*/ 125 h 283"/>
                  <a:gd name="T44" fmla="*/ 82 w 107"/>
                  <a:gd name="T45" fmla="*/ 139 h 283"/>
                  <a:gd name="T46" fmla="*/ 88 w 107"/>
                  <a:gd name="T47" fmla="*/ 150 h 283"/>
                  <a:gd name="T48" fmla="*/ 88 w 107"/>
                  <a:gd name="T49" fmla="*/ 162 h 283"/>
                  <a:gd name="T50" fmla="*/ 90 w 107"/>
                  <a:gd name="T51" fmla="*/ 179 h 283"/>
                  <a:gd name="T52" fmla="*/ 94 w 107"/>
                  <a:gd name="T53" fmla="*/ 190 h 283"/>
                  <a:gd name="T54" fmla="*/ 94 w 107"/>
                  <a:gd name="T55" fmla="*/ 205 h 283"/>
                  <a:gd name="T56" fmla="*/ 98 w 107"/>
                  <a:gd name="T57" fmla="*/ 225 h 283"/>
                  <a:gd name="T58" fmla="*/ 98 w 107"/>
                  <a:gd name="T59" fmla="*/ 236 h 283"/>
                  <a:gd name="T60" fmla="*/ 104 w 107"/>
                  <a:gd name="T61" fmla="*/ 256 h 283"/>
                  <a:gd name="T62" fmla="*/ 104 w 107"/>
                  <a:gd name="T63" fmla="*/ 273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83"/>
                  <a:gd name="T98" fmla="*/ 107 w 107"/>
                  <a:gd name="T99" fmla="*/ 283 h 2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83">
                    <a:moveTo>
                      <a:pt x="0" y="0"/>
                    </a:moveTo>
                    <a:lnTo>
                      <a:pt x="1" y="2"/>
                    </a:lnTo>
                    <a:lnTo>
                      <a:pt x="3" y="0"/>
                    </a:lnTo>
                    <a:lnTo>
                      <a:pt x="7" y="2"/>
                    </a:lnTo>
                    <a:lnTo>
                      <a:pt x="9" y="8"/>
                    </a:lnTo>
                    <a:lnTo>
                      <a:pt x="13" y="5"/>
                    </a:lnTo>
                    <a:lnTo>
                      <a:pt x="17" y="5"/>
                    </a:lnTo>
                    <a:lnTo>
                      <a:pt x="19" y="8"/>
                    </a:lnTo>
                    <a:lnTo>
                      <a:pt x="21" y="8"/>
                    </a:lnTo>
                    <a:lnTo>
                      <a:pt x="25" y="11"/>
                    </a:lnTo>
                    <a:lnTo>
                      <a:pt x="26" y="14"/>
                    </a:lnTo>
                    <a:lnTo>
                      <a:pt x="29" y="17"/>
                    </a:lnTo>
                    <a:lnTo>
                      <a:pt x="31" y="17"/>
                    </a:lnTo>
                    <a:lnTo>
                      <a:pt x="35" y="19"/>
                    </a:lnTo>
                    <a:lnTo>
                      <a:pt x="37" y="22"/>
                    </a:lnTo>
                    <a:lnTo>
                      <a:pt x="39" y="25"/>
                    </a:lnTo>
                    <a:lnTo>
                      <a:pt x="37" y="25"/>
                    </a:lnTo>
                    <a:lnTo>
                      <a:pt x="37" y="28"/>
                    </a:lnTo>
                    <a:lnTo>
                      <a:pt x="39" y="31"/>
                    </a:lnTo>
                    <a:lnTo>
                      <a:pt x="41" y="34"/>
                    </a:lnTo>
                    <a:lnTo>
                      <a:pt x="43" y="37"/>
                    </a:lnTo>
                    <a:lnTo>
                      <a:pt x="47" y="39"/>
                    </a:lnTo>
                    <a:lnTo>
                      <a:pt x="47" y="45"/>
                    </a:lnTo>
                    <a:lnTo>
                      <a:pt x="49" y="51"/>
                    </a:lnTo>
                    <a:lnTo>
                      <a:pt x="51" y="51"/>
                    </a:lnTo>
                    <a:lnTo>
                      <a:pt x="53" y="54"/>
                    </a:lnTo>
                    <a:lnTo>
                      <a:pt x="54" y="56"/>
                    </a:lnTo>
                    <a:lnTo>
                      <a:pt x="56" y="56"/>
                    </a:lnTo>
                    <a:lnTo>
                      <a:pt x="56" y="62"/>
                    </a:lnTo>
                    <a:lnTo>
                      <a:pt x="58" y="65"/>
                    </a:lnTo>
                    <a:lnTo>
                      <a:pt x="58" y="71"/>
                    </a:lnTo>
                    <a:lnTo>
                      <a:pt x="62" y="76"/>
                    </a:lnTo>
                    <a:lnTo>
                      <a:pt x="66" y="82"/>
                    </a:lnTo>
                    <a:lnTo>
                      <a:pt x="66" y="88"/>
                    </a:lnTo>
                    <a:lnTo>
                      <a:pt x="68" y="99"/>
                    </a:lnTo>
                    <a:lnTo>
                      <a:pt x="72" y="102"/>
                    </a:lnTo>
                    <a:lnTo>
                      <a:pt x="78" y="108"/>
                    </a:lnTo>
                    <a:lnTo>
                      <a:pt x="76" y="111"/>
                    </a:lnTo>
                    <a:lnTo>
                      <a:pt x="79" y="119"/>
                    </a:lnTo>
                    <a:lnTo>
                      <a:pt x="80" y="125"/>
                    </a:lnTo>
                    <a:lnTo>
                      <a:pt x="82" y="133"/>
                    </a:lnTo>
                    <a:lnTo>
                      <a:pt x="82" y="139"/>
                    </a:lnTo>
                    <a:lnTo>
                      <a:pt x="82" y="148"/>
                    </a:lnTo>
                    <a:lnTo>
                      <a:pt x="88" y="150"/>
                    </a:lnTo>
                    <a:lnTo>
                      <a:pt x="88" y="156"/>
                    </a:lnTo>
                    <a:lnTo>
                      <a:pt x="88" y="162"/>
                    </a:lnTo>
                    <a:lnTo>
                      <a:pt x="88" y="165"/>
                    </a:lnTo>
                    <a:lnTo>
                      <a:pt x="90" y="179"/>
                    </a:lnTo>
                    <a:lnTo>
                      <a:pt x="90" y="185"/>
                    </a:lnTo>
                    <a:lnTo>
                      <a:pt x="94" y="190"/>
                    </a:lnTo>
                    <a:lnTo>
                      <a:pt x="94" y="196"/>
                    </a:lnTo>
                    <a:lnTo>
                      <a:pt x="94" y="205"/>
                    </a:lnTo>
                    <a:lnTo>
                      <a:pt x="96" y="213"/>
                    </a:lnTo>
                    <a:lnTo>
                      <a:pt x="98" y="225"/>
                    </a:lnTo>
                    <a:lnTo>
                      <a:pt x="100" y="230"/>
                    </a:lnTo>
                    <a:lnTo>
                      <a:pt x="98" y="236"/>
                    </a:lnTo>
                    <a:lnTo>
                      <a:pt x="102" y="244"/>
                    </a:lnTo>
                    <a:lnTo>
                      <a:pt x="104" y="256"/>
                    </a:lnTo>
                    <a:lnTo>
                      <a:pt x="104" y="262"/>
                    </a:lnTo>
                    <a:lnTo>
                      <a:pt x="104" y="273"/>
                    </a:lnTo>
                    <a:lnTo>
                      <a:pt x="106" y="282"/>
                    </a:lnTo>
                  </a:path>
                </a:pathLst>
              </a:custGeom>
              <a:noFill/>
              <a:ln w="9525" cap="rnd">
                <a:solidFill>
                  <a:srgbClr val="FF0000"/>
                </a:solidFill>
                <a:round/>
                <a:headEnd type="none" w="sm" len="sm"/>
                <a:tailEnd type="none" w="sm" len="sm"/>
              </a:ln>
            </p:spPr>
            <p:txBody>
              <a:bodyPr/>
              <a:lstStyle/>
              <a:p>
                <a:endParaRPr lang="en-US"/>
              </a:p>
            </p:txBody>
          </p:sp>
          <p:sp>
            <p:nvSpPr>
              <p:cNvPr id="22701" name="Freeform 75"/>
              <p:cNvSpPr>
                <a:spLocks/>
              </p:cNvSpPr>
              <p:nvPr/>
            </p:nvSpPr>
            <p:spPr bwMode="auto">
              <a:xfrm>
                <a:off x="3447" y="965"/>
                <a:ext cx="112" cy="283"/>
              </a:xfrm>
              <a:custGeom>
                <a:avLst/>
                <a:gdLst>
                  <a:gd name="T0" fmla="*/ 107 w 112"/>
                  <a:gd name="T1" fmla="*/ 0 h 283"/>
                  <a:gd name="T2" fmla="*/ 101 w 112"/>
                  <a:gd name="T3" fmla="*/ 2 h 283"/>
                  <a:gd name="T4" fmla="*/ 93 w 112"/>
                  <a:gd name="T5" fmla="*/ 2 h 283"/>
                  <a:gd name="T6" fmla="*/ 88 w 112"/>
                  <a:gd name="T7" fmla="*/ 5 h 283"/>
                  <a:gd name="T8" fmla="*/ 86 w 112"/>
                  <a:gd name="T9" fmla="*/ 11 h 283"/>
                  <a:gd name="T10" fmla="*/ 82 w 112"/>
                  <a:gd name="T11" fmla="*/ 14 h 283"/>
                  <a:gd name="T12" fmla="*/ 76 w 112"/>
                  <a:gd name="T13" fmla="*/ 14 h 283"/>
                  <a:gd name="T14" fmla="*/ 74 w 112"/>
                  <a:gd name="T15" fmla="*/ 19 h 283"/>
                  <a:gd name="T16" fmla="*/ 70 w 112"/>
                  <a:gd name="T17" fmla="*/ 22 h 283"/>
                  <a:gd name="T18" fmla="*/ 66 w 112"/>
                  <a:gd name="T19" fmla="*/ 25 h 283"/>
                  <a:gd name="T20" fmla="*/ 65 w 112"/>
                  <a:gd name="T21" fmla="*/ 31 h 283"/>
                  <a:gd name="T22" fmla="*/ 63 w 112"/>
                  <a:gd name="T23" fmla="*/ 34 h 283"/>
                  <a:gd name="T24" fmla="*/ 63 w 112"/>
                  <a:gd name="T25" fmla="*/ 42 h 283"/>
                  <a:gd name="T26" fmla="*/ 59 w 112"/>
                  <a:gd name="T27" fmla="*/ 45 h 283"/>
                  <a:gd name="T28" fmla="*/ 57 w 112"/>
                  <a:gd name="T29" fmla="*/ 48 h 283"/>
                  <a:gd name="T30" fmla="*/ 53 w 112"/>
                  <a:gd name="T31" fmla="*/ 54 h 283"/>
                  <a:gd name="T32" fmla="*/ 47 w 112"/>
                  <a:gd name="T33" fmla="*/ 62 h 283"/>
                  <a:gd name="T34" fmla="*/ 45 w 112"/>
                  <a:gd name="T35" fmla="*/ 74 h 283"/>
                  <a:gd name="T36" fmla="*/ 40 w 112"/>
                  <a:gd name="T37" fmla="*/ 88 h 283"/>
                  <a:gd name="T38" fmla="*/ 36 w 112"/>
                  <a:gd name="T39" fmla="*/ 96 h 283"/>
                  <a:gd name="T40" fmla="*/ 30 w 112"/>
                  <a:gd name="T41" fmla="*/ 113 h 283"/>
                  <a:gd name="T42" fmla="*/ 28 w 112"/>
                  <a:gd name="T43" fmla="*/ 119 h 283"/>
                  <a:gd name="T44" fmla="*/ 21 w 112"/>
                  <a:gd name="T45" fmla="*/ 133 h 283"/>
                  <a:gd name="T46" fmla="*/ 24 w 112"/>
                  <a:gd name="T47" fmla="*/ 150 h 283"/>
                  <a:gd name="T48" fmla="*/ 17 w 112"/>
                  <a:gd name="T49" fmla="*/ 165 h 283"/>
                  <a:gd name="T50" fmla="*/ 15 w 112"/>
                  <a:gd name="T51" fmla="*/ 176 h 283"/>
                  <a:gd name="T52" fmla="*/ 13 w 112"/>
                  <a:gd name="T53" fmla="*/ 190 h 283"/>
                  <a:gd name="T54" fmla="*/ 9 w 112"/>
                  <a:gd name="T55" fmla="*/ 207 h 283"/>
                  <a:gd name="T56" fmla="*/ 9 w 112"/>
                  <a:gd name="T57" fmla="*/ 222 h 283"/>
                  <a:gd name="T58" fmla="*/ 7 w 112"/>
                  <a:gd name="T59" fmla="*/ 239 h 283"/>
                  <a:gd name="T60" fmla="*/ 3 w 112"/>
                  <a:gd name="T61" fmla="*/ 259 h 283"/>
                  <a:gd name="T62" fmla="*/ 0 w 112"/>
                  <a:gd name="T63" fmla="*/ 273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3"/>
                  <a:gd name="T98" fmla="*/ 112 w 112"/>
                  <a:gd name="T99" fmla="*/ 283 h 2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3">
                    <a:moveTo>
                      <a:pt x="111" y="0"/>
                    </a:moveTo>
                    <a:lnTo>
                      <a:pt x="107" y="0"/>
                    </a:lnTo>
                    <a:lnTo>
                      <a:pt x="103" y="2"/>
                    </a:lnTo>
                    <a:lnTo>
                      <a:pt x="101" y="2"/>
                    </a:lnTo>
                    <a:lnTo>
                      <a:pt x="97" y="0"/>
                    </a:lnTo>
                    <a:lnTo>
                      <a:pt x="93" y="2"/>
                    </a:lnTo>
                    <a:lnTo>
                      <a:pt x="91" y="5"/>
                    </a:lnTo>
                    <a:lnTo>
                      <a:pt x="88" y="5"/>
                    </a:lnTo>
                    <a:lnTo>
                      <a:pt x="88" y="8"/>
                    </a:lnTo>
                    <a:lnTo>
                      <a:pt x="86" y="11"/>
                    </a:lnTo>
                    <a:lnTo>
                      <a:pt x="82" y="14"/>
                    </a:lnTo>
                    <a:lnTo>
                      <a:pt x="80" y="11"/>
                    </a:lnTo>
                    <a:lnTo>
                      <a:pt x="76" y="14"/>
                    </a:lnTo>
                    <a:lnTo>
                      <a:pt x="74" y="17"/>
                    </a:lnTo>
                    <a:lnTo>
                      <a:pt x="74" y="19"/>
                    </a:lnTo>
                    <a:lnTo>
                      <a:pt x="72" y="22"/>
                    </a:lnTo>
                    <a:lnTo>
                      <a:pt x="70" y="22"/>
                    </a:lnTo>
                    <a:lnTo>
                      <a:pt x="70" y="25"/>
                    </a:lnTo>
                    <a:lnTo>
                      <a:pt x="66" y="25"/>
                    </a:lnTo>
                    <a:lnTo>
                      <a:pt x="68" y="31"/>
                    </a:lnTo>
                    <a:lnTo>
                      <a:pt x="65" y="31"/>
                    </a:lnTo>
                    <a:lnTo>
                      <a:pt x="66" y="37"/>
                    </a:lnTo>
                    <a:lnTo>
                      <a:pt x="63" y="34"/>
                    </a:lnTo>
                    <a:lnTo>
                      <a:pt x="63" y="37"/>
                    </a:lnTo>
                    <a:lnTo>
                      <a:pt x="63" y="42"/>
                    </a:lnTo>
                    <a:lnTo>
                      <a:pt x="61" y="39"/>
                    </a:lnTo>
                    <a:lnTo>
                      <a:pt x="59" y="45"/>
                    </a:lnTo>
                    <a:lnTo>
                      <a:pt x="55" y="48"/>
                    </a:lnTo>
                    <a:lnTo>
                      <a:pt x="57" y="48"/>
                    </a:lnTo>
                    <a:lnTo>
                      <a:pt x="55" y="48"/>
                    </a:lnTo>
                    <a:lnTo>
                      <a:pt x="53" y="54"/>
                    </a:lnTo>
                    <a:lnTo>
                      <a:pt x="51" y="59"/>
                    </a:lnTo>
                    <a:lnTo>
                      <a:pt x="47" y="62"/>
                    </a:lnTo>
                    <a:lnTo>
                      <a:pt x="45" y="68"/>
                    </a:lnTo>
                    <a:lnTo>
                      <a:pt x="45" y="74"/>
                    </a:lnTo>
                    <a:lnTo>
                      <a:pt x="42" y="82"/>
                    </a:lnTo>
                    <a:lnTo>
                      <a:pt x="40" y="88"/>
                    </a:lnTo>
                    <a:lnTo>
                      <a:pt x="38" y="91"/>
                    </a:lnTo>
                    <a:lnTo>
                      <a:pt x="36" y="96"/>
                    </a:lnTo>
                    <a:lnTo>
                      <a:pt x="32" y="102"/>
                    </a:lnTo>
                    <a:lnTo>
                      <a:pt x="30" y="113"/>
                    </a:lnTo>
                    <a:lnTo>
                      <a:pt x="28" y="119"/>
                    </a:lnTo>
                    <a:lnTo>
                      <a:pt x="26" y="131"/>
                    </a:lnTo>
                    <a:lnTo>
                      <a:pt x="21" y="133"/>
                    </a:lnTo>
                    <a:lnTo>
                      <a:pt x="24" y="145"/>
                    </a:lnTo>
                    <a:lnTo>
                      <a:pt x="24" y="150"/>
                    </a:lnTo>
                    <a:lnTo>
                      <a:pt x="21" y="156"/>
                    </a:lnTo>
                    <a:lnTo>
                      <a:pt x="17" y="165"/>
                    </a:lnTo>
                    <a:lnTo>
                      <a:pt x="17" y="173"/>
                    </a:lnTo>
                    <a:lnTo>
                      <a:pt x="15" y="176"/>
                    </a:lnTo>
                    <a:lnTo>
                      <a:pt x="13" y="182"/>
                    </a:lnTo>
                    <a:lnTo>
                      <a:pt x="13" y="190"/>
                    </a:lnTo>
                    <a:lnTo>
                      <a:pt x="13" y="199"/>
                    </a:lnTo>
                    <a:lnTo>
                      <a:pt x="9" y="207"/>
                    </a:lnTo>
                    <a:lnTo>
                      <a:pt x="11" y="216"/>
                    </a:lnTo>
                    <a:lnTo>
                      <a:pt x="9" y="222"/>
                    </a:lnTo>
                    <a:lnTo>
                      <a:pt x="7" y="227"/>
                    </a:lnTo>
                    <a:lnTo>
                      <a:pt x="7" y="239"/>
                    </a:lnTo>
                    <a:lnTo>
                      <a:pt x="5" y="244"/>
                    </a:lnTo>
                    <a:lnTo>
                      <a:pt x="3" y="259"/>
                    </a:lnTo>
                    <a:lnTo>
                      <a:pt x="0" y="273"/>
                    </a:lnTo>
                    <a:lnTo>
                      <a:pt x="0" y="282"/>
                    </a:lnTo>
                  </a:path>
                </a:pathLst>
              </a:custGeom>
              <a:noFill/>
              <a:ln w="9525" cap="rnd">
                <a:solidFill>
                  <a:srgbClr val="FF0000"/>
                </a:solidFill>
                <a:round/>
                <a:headEnd type="none" w="sm" len="sm"/>
                <a:tailEnd type="none" w="sm" len="sm"/>
              </a:ln>
            </p:spPr>
            <p:txBody>
              <a:bodyPr/>
              <a:lstStyle/>
              <a:p>
                <a:endParaRPr lang="en-US"/>
              </a:p>
            </p:txBody>
          </p:sp>
          <p:sp>
            <p:nvSpPr>
              <p:cNvPr id="22702" name="Freeform 76"/>
              <p:cNvSpPr>
                <a:spLocks/>
              </p:cNvSpPr>
              <p:nvPr/>
            </p:nvSpPr>
            <p:spPr bwMode="auto">
              <a:xfrm>
                <a:off x="5197" y="950"/>
                <a:ext cx="110" cy="284"/>
              </a:xfrm>
              <a:custGeom>
                <a:avLst/>
                <a:gdLst>
                  <a:gd name="T0" fmla="*/ 107 w 110"/>
                  <a:gd name="T1" fmla="*/ 0 h 284"/>
                  <a:gd name="T2" fmla="*/ 101 w 110"/>
                  <a:gd name="T3" fmla="*/ 0 h 284"/>
                  <a:gd name="T4" fmla="*/ 93 w 110"/>
                  <a:gd name="T5" fmla="*/ 0 h 284"/>
                  <a:gd name="T6" fmla="*/ 90 w 110"/>
                  <a:gd name="T7" fmla="*/ 2 h 284"/>
                  <a:gd name="T8" fmla="*/ 86 w 110"/>
                  <a:gd name="T9" fmla="*/ 8 h 284"/>
                  <a:gd name="T10" fmla="*/ 79 w 110"/>
                  <a:gd name="T11" fmla="*/ 11 h 284"/>
                  <a:gd name="T12" fmla="*/ 76 w 110"/>
                  <a:gd name="T13" fmla="*/ 17 h 284"/>
                  <a:gd name="T14" fmla="*/ 72 w 110"/>
                  <a:gd name="T15" fmla="*/ 17 h 284"/>
                  <a:gd name="T16" fmla="*/ 72 w 110"/>
                  <a:gd name="T17" fmla="*/ 20 h 284"/>
                  <a:gd name="T18" fmla="*/ 66 w 110"/>
                  <a:gd name="T19" fmla="*/ 25 h 284"/>
                  <a:gd name="T20" fmla="*/ 62 w 110"/>
                  <a:gd name="T21" fmla="*/ 31 h 284"/>
                  <a:gd name="T22" fmla="*/ 62 w 110"/>
                  <a:gd name="T23" fmla="*/ 34 h 284"/>
                  <a:gd name="T24" fmla="*/ 61 w 110"/>
                  <a:gd name="T25" fmla="*/ 40 h 284"/>
                  <a:gd name="T26" fmla="*/ 59 w 110"/>
                  <a:gd name="T27" fmla="*/ 42 h 284"/>
                  <a:gd name="T28" fmla="*/ 55 w 110"/>
                  <a:gd name="T29" fmla="*/ 48 h 284"/>
                  <a:gd name="T30" fmla="*/ 53 w 110"/>
                  <a:gd name="T31" fmla="*/ 54 h 284"/>
                  <a:gd name="T32" fmla="*/ 51 w 110"/>
                  <a:gd name="T33" fmla="*/ 60 h 284"/>
                  <a:gd name="T34" fmla="*/ 44 w 110"/>
                  <a:gd name="T35" fmla="*/ 77 h 284"/>
                  <a:gd name="T36" fmla="*/ 40 w 110"/>
                  <a:gd name="T37" fmla="*/ 82 h 284"/>
                  <a:gd name="T38" fmla="*/ 34 w 110"/>
                  <a:gd name="T39" fmla="*/ 97 h 284"/>
                  <a:gd name="T40" fmla="*/ 29 w 110"/>
                  <a:gd name="T41" fmla="*/ 111 h 284"/>
                  <a:gd name="T42" fmla="*/ 26 w 110"/>
                  <a:gd name="T43" fmla="*/ 122 h 284"/>
                  <a:gd name="T44" fmla="*/ 24 w 110"/>
                  <a:gd name="T45" fmla="*/ 137 h 284"/>
                  <a:gd name="T46" fmla="*/ 22 w 110"/>
                  <a:gd name="T47" fmla="*/ 148 h 284"/>
                  <a:gd name="T48" fmla="*/ 18 w 110"/>
                  <a:gd name="T49" fmla="*/ 160 h 284"/>
                  <a:gd name="T50" fmla="*/ 11 w 110"/>
                  <a:gd name="T51" fmla="*/ 177 h 284"/>
                  <a:gd name="T52" fmla="*/ 13 w 110"/>
                  <a:gd name="T53" fmla="*/ 191 h 284"/>
                  <a:gd name="T54" fmla="*/ 11 w 110"/>
                  <a:gd name="T55" fmla="*/ 208 h 284"/>
                  <a:gd name="T56" fmla="*/ 7 w 110"/>
                  <a:gd name="T57" fmla="*/ 217 h 284"/>
                  <a:gd name="T58" fmla="*/ 7 w 110"/>
                  <a:gd name="T59" fmla="*/ 237 h 284"/>
                  <a:gd name="T60" fmla="*/ 1 w 110"/>
                  <a:gd name="T61" fmla="*/ 251 h 284"/>
                  <a:gd name="T62" fmla="*/ 1 w 110"/>
                  <a:gd name="T63" fmla="*/ 268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109" y="0"/>
                    </a:moveTo>
                    <a:lnTo>
                      <a:pt x="107" y="0"/>
                    </a:lnTo>
                    <a:lnTo>
                      <a:pt x="105" y="2"/>
                    </a:lnTo>
                    <a:lnTo>
                      <a:pt x="101" y="0"/>
                    </a:lnTo>
                    <a:lnTo>
                      <a:pt x="95" y="2"/>
                    </a:lnTo>
                    <a:lnTo>
                      <a:pt x="93" y="0"/>
                    </a:lnTo>
                    <a:lnTo>
                      <a:pt x="92" y="2"/>
                    </a:lnTo>
                    <a:lnTo>
                      <a:pt x="90" y="2"/>
                    </a:lnTo>
                    <a:lnTo>
                      <a:pt x="88" y="8"/>
                    </a:lnTo>
                    <a:lnTo>
                      <a:pt x="86" y="8"/>
                    </a:lnTo>
                    <a:lnTo>
                      <a:pt x="82" y="8"/>
                    </a:lnTo>
                    <a:lnTo>
                      <a:pt x="79" y="11"/>
                    </a:lnTo>
                    <a:lnTo>
                      <a:pt x="77" y="14"/>
                    </a:lnTo>
                    <a:lnTo>
                      <a:pt x="76" y="17"/>
                    </a:lnTo>
                    <a:lnTo>
                      <a:pt x="74" y="17"/>
                    </a:lnTo>
                    <a:lnTo>
                      <a:pt x="72" y="17"/>
                    </a:lnTo>
                    <a:lnTo>
                      <a:pt x="70" y="17"/>
                    </a:lnTo>
                    <a:lnTo>
                      <a:pt x="72" y="20"/>
                    </a:lnTo>
                    <a:lnTo>
                      <a:pt x="68" y="20"/>
                    </a:lnTo>
                    <a:lnTo>
                      <a:pt x="66" y="25"/>
                    </a:lnTo>
                    <a:lnTo>
                      <a:pt x="64" y="28"/>
                    </a:lnTo>
                    <a:lnTo>
                      <a:pt x="62" y="31"/>
                    </a:lnTo>
                    <a:lnTo>
                      <a:pt x="62" y="34"/>
                    </a:lnTo>
                    <a:lnTo>
                      <a:pt x="61" y="37"/>
                    </a:lnTo>
                    <a:lnTo>
                      <a:pt x="61" y="40"/>
                    </a:lnTo>
                    <a:lnTo>
                      <a:pt x="59" y="40"/>
                    </a:lnTo>
                    <a:lnTo>
                      <a:pt x="59" y="42"/>
                    </a:lnTo>
                    <a:lnTo>
                      <a:pt x="57" y="45"/>
                    </a:lnTo>
                    <a:lnTo>
                      <a:pt x="55" y="48"/>
                    </a:lnTo>
                    <a:lnTo>
                      <a:pt x="55" y="51"/>
                    </a:lnTo>
                    <a:lnTo>
                      <a:pt x="53" y="54"/>
                    </a:lnTo>
                    <a:lnTo>
                      <a:pt x="51" y="57"/>
                    </a:lnTo>
                    <a:lnTo>
                      <a:pt x="51" y="60"/>
                    </a:lnTo>
                    <a:lnTo>
                      <a:pt x="46" y="68"/>
                    </a:lnTo>
                    <a:lnTo>
                      <a:pt x="44" y="77"/>
                    </a:lnTo>
                    <a:lnTo>
                      <a:pt x="42" y="80"/>
                    </a:lnTo>
                    <a:lnTo>
                      <a:pt x="40" y="82"/>
                    </a:lnTo>
                    <a:lnTo>
                      <a:pt x="36" y="91"/>
                    </a:lnTo>
                    <a:lnTo>
                      <a:pt x="34" y="97"/>
                    </a:lnTo>
                    <a:lnTo>
                      <a:pt x="32" y="108"/>
                    </a:lnTo>
                    <a:lnTo>
                      <a:pt x="29" y="111"/>
                    </a:lnTo>
                    <a:lnTo>
                      <a:pt x="29" y="117"/>
                    </a:lnTo>
                    <a:lnTo>
                      <a:pt x="26" y="122"/>
                    </a:lnTo>
                    <a:lnTo>
                      <a:pt x="29" y="131"/>
                    </a:lnTo>
                    <a:lnTo>
                      <a:pt x="24" y="137"/>
                    </a:lnTo>
                    <a:lnTo>
                      <a:pt x="22" y="145"/>
                    </a:lnTo>
                    <a:lnTo>
                      <a:pt x="22" y="148"/>
                    </a:lnTo>
                    <a:lnTo>
                      <a:pt x="20" y="154"/>
                    </a:lnTo>
                    <a:lnTo>
                      <a:pt x="18" y="160"/>
                    </a:lnTo>
                    <a:lnTo>
                      <a:pt x="15" y="171"/>
                    </a:lnTo>
                    <a:lnTo>
                      <a:pt x="11" y="177"/>
                    </a:lnTo>
                    <a:lnTo>
                      <a:pt x="15" y="182"/>
                    </a:lnTo>
                    <a:lnTo>
                      <a:pt x="13" y="191"/>
                    </a:lnTo>
                    <a:lnTo>
                      <a:pt x="13" y="200"/>
                    </a:lnTo>
                    <a:lnTo>
                      <a:pt x="11" y="208"/>
                    </a:lnTo>
                    <a:lnTo>
                      <a:pt x="9" y="214"/>
                    </a:lnTo>
                    <a:lnTo>
                      <a:pt x="7" y="217"/>
                    </a:lnTo>
                    <a:lnTo>
                      <a:pt x="7" y="231"/>
                    </a:lnTo>
                    <a:lnTo>
                      <a:pt x="7" y="237"/>
                    </a:lnTo>
                    <a:lnTo>
                      <a:pt x="7" y="248"/>
                    </a:lnTo>
                    <a:lnTo>
                      <a:pt x="1" y="251"/>
                    </a:lnTo>
                    <a:lnTo>
                      <a:pt x="1" y="265"/>
                    </a:lnTo>
                    <a:lnTo>
                      <a:pt x="1" y="268"/>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703" name="Freeform 77"/>
              <p:cNvSpPr>
                <a:spLocks/>
              </p:cNvSpPr>
              <p:nvPr/>
            </p:nvSpPr>
            <p:spPr bwMode="auto">
              <a:xfrm>
                <a:off x="3223" y="1233"/>
                <a:ext cx="107" cy="274"/>
              </a:xfrm>
              <a:custGeom>
                <a:avLst/>
                <a:gdLst>
                  <a:gd name="T0" fmla="*/ 104 w 107"/>
                  <a:gd name="T1" fmla="*/ 273 h 274"/>
                  <a:gd name="T2" fmla="*/ 98 w 107"/>
                  <a:gd name="T3" fmla="*/ 270 h 274"/>
                  <a:gd name="T4" fmla="*/ 96 w 107"/>
                  <a:gd name="T5" fmla="*/ 270 h 274"/>
                  <a:gd name="T6" fmla="*/ 86 w 107"/>
                  <a:gd name="T7" fmla="*/ 267 h 274"/>
                  <a:gd name="T8" fmla="*/ 83 w 107"/>
                  <a:gd name="T9" fmla="*/ 261 h 274"/>
                  <a:gd name="T10" fmla="*/ 81 w 107"/>
                  <a:gd name="T11" fmla="*/ 261 h 274"/>
                  <a:gd name="T12" fmla="*/ 77 w 107"/>
                  <a:gd name="T13" fmla="*/ 258 h 274"/>
                  <a:gd name="T14" fmla="*/ 71 w 107"/>
                  <a:gd name="T15" fmla="*/ 252 h 274"/>
                  <a:gd name="T16" fmla="*/ 67 w 107"/>
                  <a:gd name="T17" fmla="*/ 247 h 274"/>
                  <a:gd name="T18" fmla="*/ 67 w 107"/>
                  <a:gd name="T19" fmla="*/ 244 h 274"/>
                  <a:gd name="T20" fmla="*/ 62 w 107"/>
                  <a:gd name="T21" fmla="*/ 238 h 274"/>
                  <a:gd name="T22" fmla="*/ 60 w 107"/>
                  <a:gd name="T23" fmla="*/ 235 h 274"/>
                  <a:gd name="T24" fmla="*/ 60 w 107"/>
                  <a:gd name="T25" fmla="*/ 229 h 274"/>
                  <a:gd name="T26" fmla="*/ 58 w 107"/>
                  <a:gd name="T27" fmla="*/ 227 h 274"/>
                  <a:gd name="T28" fmla="*/ 54 w 107"/>
                  <a:gd name="T29" fmla="*/ 224 h 274"/>
                  <a:gd name="T30" fmla="*/ 53 w 107"/>
                  <a:gd name="T31" fmla="*/ 221 h 274"/>
                  <a:gd name="T32" fmla="*/ 47 w 107"/>
                  <a:gd name="T33" fmla="*/ 209 h 274"/>
                  <a:gd name="T34" fmla="*/ 42 w 107"/>
                  <a:gd name="T35" fmla="*/ 198 h 274"/>
                  <a:gd name="T36" fmla="*/ 38 w 107"/>
                  <a:gd name="T37" fmla="*/ 189 h 274"/>
                  <a:gd name="T38" fmla="*/ 34 w 107"/>
                  <a:gd name="T39" fmla="*/ 175 h 274"/>
                  <a:gd name="T40" fmla="*/ 30 w 107"/>
                  <a:gd name="T41" fmla="*/ 163 h 274"/>
                  <a:gd name="T42" fmla="*/ 26 w 107"/>
                  <a:gd name="T43" fmla="*/ 152 h 274"/>
                  <a:gd name="T44" fmla="*/ 24 w 107"/>
                  <a:gd name="T45" fmla="*/ 137 h 274"/>
                  <a:gd name="T46" fmla="*/ 21 w 107"/>
                  <a:gd name="T47" fmla="*/ 129 h 274"/>
                  <a:gd name="T48" fmla="*/ 17 w 107"/>
                  <a:gd name="T49" fmla="*/ 112 h 274"/>
                  <a:gd name="T50" fmla="*/ 17 w 107"/>
                  <a:gd name="T51" fmla="*/ 100 h 274"/>
                  <a:gd name="T52" fmla="*/ 13 w 107"/>
                  <a:gd name="T53" fmla="*/ 89 h 274"/>
                  <a:gd name="T54" fmla="*/ 11 w 107"/>
                  <a:gd name="T55" fmla="*/ 68 h 274"/>
                  <a:gd name="T56" fmla="*/ 9 w 107"/>
                  <a:gd name="T57" fmla="*/ 57 h 274"/>
                  <a:gd name="T58" fmla="*/ 5 w 107"/>
                  <a:gd name="T59" fmla="*/ 45 h 274"/>
                  <a:gd name="T60" fmla="*/ 1 w 107"/>
                  <a:gd name="T61" fmla="*/ 25 h 274"/>
                  <a:gd name="T62" fmla="*/ 3 w 107"/>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74"/>
                  <a:gd name="T98" fmla="*/ 107 w 10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74">
                    <a:moveTo>
                      <a:pt x="106" y="273"/>
                    </a:moveTo>
                    <a:lnTo>
                      <a:pt x="104" y="273"/>
                    </a:lnTo>
                    <a:lnTo>
                      <a:pt x="100" y="273"/>
                    </a:lnTo>
                    <a:lnTo>
                      <a:pt x="98" y="270"/>
                    </a:lnTo>
                    <a:lnTo>
                      <a:pt x="96" y="273"/>
                    </a:lnTo>
                    <a:lnTo>
                      <a:pt x="96" y="270"/>
                    </a:lnTo>
                    <a:lnTo>
                      <a:pt x="90" y="270"/>
                    </a:lnTo>
                    <a:lnTo>
                      <a:pt x="86" y="267"/>
                    </a:lnTo>
                    <a:lnTo>
                      <a:pt x="84" y="261"/>
                    </a:lnTo>
                    <a:lnTo>
                      <a:pt x="83" y="261"/>
                    </a:lnTo>
                    <a:lnTo>
                      <a:pt x="81" y="261"/>
                    </a:lnTo>
                    <a:lnTo>
                      <a:pt x="79" y="258"/>
                    </a:lnTo>
                    <a:lnTo>
                      <a:pt x="77" y="258"/>
                    </a:lnTo>
                    <a:lnTo>
                      <a:pt x="73" y="258"/>
                    </a:lnTo>
                    <a:lnTo>
                      <a:pt x="71" y="252"/>
                    </a:lnTo>
                    <a:lnTo>
                      <a:pt x="69" y="250"/>
                    </a:lnTo>
                    <a:lnTo>
                      <a:pt x="67" y="247"/>
                    </a:lnTo>
                    <a:lnTo>
                      <a:pt x="67" y="244"/>
                    </a:lnTo>
                    <a:lnTo>
                      <a:pt x="62" y="238"/>
                    </a:lnTo>
                    <a:lnTo>
                      <a:pt x="60" y="235"/>
                    </a:lnTo>
                    <a:lnTo>
                      <a:pt x="60" y="229"/>
                    </a:lnTo>
                    <a:lnTo>
                      <a:pt x="58" y="227"/>
                    </a:lnTo>
                    <a:lnTo>
                      <a:pt x="56" y="227"/>
                    </a:lnTo>
                    <a:lnTo>
                      <a:pt x="54" y="224"/>
                    </a:lnTo>
                    <a:lnTo>
                      <a:pt x="53" y="224"/>
                    </a:lnTo>
                    <a:lnTo>
                      <a:pt x="53" y="221"/>
                    </a:lnTo>
                    <a:lnTo>
                      <a:pt x="51" y="221"/>
                    </a:lnTo>
                    <a:lnTo>
                      <a:pt x="47" y="209"/>
                    </a:lnTo>
                    <a:lnTo>
                      <a:pt x="45" y="206"/>
                    </a:lnTo>
                    <a:lnTo>
                      <a:pt x="42" y="198"/>
                    </a:lnTo>
                    <a:lnTo>
                      <a:pt x="38" y="195"/>
                    </a:lnTo>
                    <a:lnTo>
                      <a:pt x="38" y="189"/>
                    </a:lnTo>
                    <a:lnTo>
                      <a:pt x="36" y="181"/>
                    </a:lnTo>
                    <a:lnTo>
                      <a:pt x="34" y="175"/>
                    </a:lnTo>
                    <a:lnTo>
                      <a:pt x="32" y="169"/>
                    </a:lnTo>
                    <a:lnTo>
                      <a:pt x="30" y="163"/>
                    </a:lnTo>
                    <a:lnTo>
                      <a:pt x="28" y="160"/>
                    </a:lnTo>
                    <a:lnTo>
                      <a:pt x="26" y="152"/>
                    </a:lnTo>
                    <a:lnTo>
                      <a:pt x="24" y="143"/>
                    </a:lnTo>
                    <a:lnTo>
                      <a:pt x="24" y="137"/>
                    </a:lnTo>
                    <a:lnTo>
                      <a:pt x="26" y="135"/>
                    </a:lnTo>
                    <a:lnTo>
                      <a:pt x="21" y="129"/>
                    </a:lnTo>
                    <a:lnTo>
                      <a:pt x="19" y="123"/>
                    </a:lnTo>
                    <a:lnTo>
                      <a:pt x="17" y="112"/>
                    </a:lnTo>
                    <a:lnTo>
                      <a:pt x="17" y="109"/>
                    </a:lnTo>
                    <a:lnTo>
                      <a:pt x="17" y="100"/>
                    </a:lnTo>
                    <a:lnTo>
                      <a:pt x="15" y="94"/>
                    </a:lnTo>
                    <a:lnTo>
                      <a:pt x="13" y="89"/>
                    </a:lnTo>
                    <a:lnTo>
                      <a:pt x="9" y="80"/>
                    </a:lnTo>
                    <a:lnTo>
                      <a:pt x="11" y="68"/>
                    </a:lnTo>
                    <a:lnTo>
                      <a:pt x="9" y="57"/>
                    </a:lnTo>
                    <a:lnTo>
                      <a:pt x="7" y="48"/>
                    </a:lnTo>
                    <a:lnTo>
                      <a:pt x="5" y="45"/>
                    </a:lnTo>
                    <a:lnTo>
                      <a:pt x="5" y="34"/>
                    </a:lnTo>
                    <a:lnTo>
                      <a:pt x="1" y="25"/>
                    </a:lnTo>
                    <a:lnTo>
                      <a:pt x="1" y="17"/>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704" name="Freeform 78"/>
              <p:cNvSpPr>
                <a:spLocks/>
              </p:cNvSpPr>
              <p:nvPr/>
            </p:nvSpPr>
            <p:spPr bwMode="auto">
              <a:xfrm>
                <a:off x="3329" y="1233"/>
                <a:ext cx="110" cy="288"/>
              </a:xfrm>
              <a:custGeom>
                <a:avLst/>
                <a:gdLst>
                  <a:gd name="T0" fmla="*/ 3 w 110"/>
                  <a:gd name="T1" fmla="*/ 284 h 288"/>
                  <a:gd name="T2" fmla="*/ 12 w 110"/>
                  <a:gd name="T3" fmla="*/ 287 h 288"/>
                  <a:gd name="T4" fmla="*/ 18 w 110"/>
                  <a:gd name="T5" fmla="*/ 284 h 288"/>
                  <a:gd name="T6" fmla="*/ 22 w 110"/>
                  <a:gd name="T7" fmla="*/ 284 h 288"/>
                  <a:gd name="T8" fmla="*/ 27 w 110"/>
                  <a:gd name="T9" fmla="*/ 278 h 288"/>
                  <a:gd name="T10" fmla="*/ 31 w 110"/>
                  <a:gd name="T11" fmla="*/ 272 h 288"/>
                  <a:gd name="T12" fmla="*/ 35 w 110"/>
                  <a:gd name="T13" fmla="*/ 269 h 288"/>
                  <a:gd name="T14" fmla="*/ 36 w 110"/>
                  <a:gd name="T15" fmla="*/ 269 h 288"/>
                  <a:gd name="T16" fmla="*/ 40 w 110"/>
                  <a:gd name="T17" fmla="*/ 261 h 288"/>
                  <a:gd name="T18" fmla="*/ 44 w 110"/>
                  <a:gd name="T19" fmla="*/ 258 h 288"/>
                  <a:gd name="T20" fmla="*/ 46 w 110"/>
                  <a:gd name="T21" fmla="*/ 255 h 288"/>
                  <a:gd name="T22" fmla="*/ 48 w 110"/>
                  <a:gd name="T23" fmla="*/ 249 h 288"/>
                  <a:gd name="T24" fmla="*/ 49 w 110"/>
                  <a:gd name="T25" fmla="*/ 246 h 288"/>
                  <a:gd name="T26" fmla="*/ 53 w 110"/>
                  <a:gd name="T27" fmla="*/ 238 h 288"/>
                  <a:gd name="T28" fmla="*/ 55 w 110"/>
                  <a:gd name="T29" fmla="*/ 232 h 288"/>
                  <a:gd name="T30" fmla="*/ 57 w 110"/>
                  <a:gd name="T31" fmla="*/ 232 h 288"/>
                  <a:gd name="T32" fmla="*/ 62 w 110"/>
                  <a:gd name="T33" fmla="*/ 220 h 288"/>
                  <a:gd name="T34" fmla="*/ 68 w 110"/>
                  <a:gd name="T35" fmla="*/ 209 h 288"/>
                  <a:gd name="T36" fmla="*/ 72 w 110"/>
                  <a:gd name="T37" fmla="*/ 195 h 288"/>
                  <a:gd name="T38" fmla="*/ 75 w 110"/>
                  <a:gd name="T39" fmla="*/ 186 h 288"/>
                  <a:gd name="T40" fmla="*/ 77 w 110"/>
                  <a:gd name="T41" fmla="*/ 172 h 288"/>
                  <a:gd name="T42" fmla="*/ 84 w 110"/>
                  <a:gd name="T43" fmla="*/ 160 h 288"/>
                  <a:gd name="T44" fmla="*/ 84 w 110"/>
                  <a:gd name="T45" fmla="*/ 140 h 288"/>
                  <a:gd name="T46" fmla="*/ 90 w 110"/>
                  <a:gd name="T47" fmla="*/ 129 h 288"/>
                  <a:gd name="T48" fmla="*/ 92 w 110"/>
                  <a:gd name="T49" fmla="*/ 120 h 288"/>
                  <a:gd name="T50" fmla="*/ 94 w 110"/>
                  <a:gd name="T51" fmla="*/ 106 h 288"/>
                  <a:gd name="T52" fmla="*/ 97 w 110"/>
                  <a:gd name="T53" fmla="*/ 88 h 288"/>
                  <a:gd name="T54" fmla="*/ 97 w 110"/>
                  <a:gd name="T55" fmla="*/ 74 h 288"/>
                  <a:gd name="T56" fmla="*/ 99 w 110"/>
                  <a:gd name="T57" fmla="*/ 57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4"/>
                    </a:moveTo>
                    <a:lnTo>
                      <a:pt x="3" y="284"/>
                    </a:lnTo>
                    <a:lnTo>
                      <a:pt x="9" y="281"/>
                    </a:lnTo>
                    <a:lnTo>
                      <a:pt x="12" y="287"/>
                    </a:lnTo>
                    <a:lnTo>
                      <a:pt x="14" y="284"/>
                    </a:lnTo>
                    <a:lnTo>
                      <a:pt x="18" y="284"/>
                    </a:lnTo>
                    <a:lnTo>
                      <a:pt x="20" y="284"/>
                    </a:lnTo>
                    <a:lnTo>
                      <a:pt x="22" y="284"/>
                    </a:lnTo>
                    <a:lnTo>
                      <a:pt x="25" y="281"/>
                    </a:lnTo>
                    <a:lnTo>
                      <a:pt x="27" y="278"/>
                    </a:lnTo>
                    <a:lnTo>
                      <a:pt x="27" y="275"/>
                    </a:lnTo>
                    <a:lnTo>
                      <a:pt x="31" y="272"/>
                    </a:lnTo>
                    <a:lnTo>
                      <a:pt x="35" y="269"/>
                    </a:lnTo>
                    <a:lnTo>
                      <a:pt x="36" y="269"/>
                    </a:lnTo>
                    <a:lnTo>
                      <a:pt x="38" y="264"/>
                    </a:lnTo>
                    <a:lnTo>
                      <a:pt x="40" y="261"/>
                    </a:lnTo>
                    <a:lnTo>
                      <a:pt x="42" y="261"/>
                    </a:lnTo>
                    <a:lnTo>
                      <a:pt x="44" y="258"/>
                    </a:lnTo>
                    <a:lnTo>
                      <a:pt x="46" y="255"/>
                    </a:lnTo>
                    <a:lnTo>
                      <a:pt x="48" y="252"/>
                    </a:lnTo>
                    <a:lnTo>
                      <a:pt x="48" y="249"/>
                    </a:lnTo>
                    <a:lnTo>
                      <a:pt x="49" y="246"/>
                    </a:lnTo>
                    <a:lnTo>
                      <a:pt x="51" y="241"/>
                    </a:lnTo>
                    <a:lnTo>
                      <a:pt x="53" y="238"/>
                    </a:lnTo>
                    <a:lnTo>
                      <a:pt x="51" y="232"/>
                    </a:lnTo>
                    <a:lnTo>
                      <a:pt x="55" y="232"/>
                    </a:lnTo>
                    <a:lnTo>
                      <a:pt x="53" y="229"/>
                    </a:lnTo>
                    <a:lnTo>
                      <a:pt x="57" y="232"/>
                    </a:lnTo>
                    <a:lnTo>
                      <a:pt x="62" y="220"/>
                    </a:lnTo>
                    <a:lnTo>
                      <a:pt x="64" y="215"/>
                    </a:lnTo>
                    <a:lnTo>
                      <a:pt x="68" y="209"/>
                    </a:lnTo>
                    <a:lnTo>
                      <a:pt x="70" y="203"/>
                    </a:lnTo>
                    <a:lnTo>
                      <a:pt x="72" y="195"/>
                    </a:lnTo>
                    <a:lnTo>
                      <a:pt x="73" y="189"/>
                    </a:lnTo>
                    <a:lnTo>
                      <a:pt x="75" y="186"/>
                    </a:lnTo>
                    <a:lnTo>
                      <a:pt x="77" y="183"/>
                    </a:lnTo>
                    <a:lnTo>
                      <a:pt x="77" y="172"/>
                    </a:lnTo>
                    <a:lnTo>
                      <a:pt x="83" y="163"/>
                    </a:lnTo>
                    <a:lnTo>
                      <a:pt x="84" y="160"/>
                    </a:lnTo>
                    <a:lnTo>
                      <a:pt x="83" y="154"/>
                    </a:lnTo>
                    <a:lnTo>
                      <a:pt x="84" y="140"/>
                    </a:lnTo>
                    <a:lnTo>
                      <a:pt x="88" y="140"/>
                    </a:lnTo>
                    <a:lnTo>
                      <a:pt x="90" y="129"/>
                    </a:lnTo>
                    <a:lnTo>
                      <a:pt x="92" y="123"/>
                    </a:lnTo>
                    <a:lnTo>
                      <a:pt x="92" y="120"/>
                    </a:lnTo>
                    <a:lnTo>
                      <a:pt x="94" y="109"/>
                    </a:lnTo>
                    <a:lnTo>
                      <a:pt x="94" y="106"/>
                    </a:lnTo>
                    <a:lnTo>
                      <a:pt x="94" y="100"/>
                    </a:lnTo>
                    <a:lnTo>
                      <a:pt x="97" y="88"/>
                    </a:lnTo>
                    <a:lnTo>
                      <a:pt x="97" y="83"/>
                    </a:lnTo>
                    <a:lnTo>
                      <a:pt x="97" y="74"/>
                    </a:lnTo>
                    <a:lnTo>
                      <a:pt x="101" y="68"/>
                    </a:lnTo>
                    <a:lnTo>
                      <a:pt x="99" y="57"/>
                    </a:lnTo>
                    <a:lnTo>
                      <a:pt x="103" y="51"/>
                    </a:lnTo>
                    <a:lnTo>
                      <a:pt x="103" y="43"/>
                    </a:lnTo>
                    <a:lnTo>
                      <a:pt x="103" y="37"/>
                    </a:lnTo>
                    <a:lnTo>
                      <a:pt x="107" y="28"/>
                    </a:lnTo>
                    <a:lnTo>
                      <a:pt x="107" y="20"/>
                    </a:lnTo>
                    <a:lnTo>
                      <a:pt x="107"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705" name="Freeform 79"/>
              <p:cNvSpPr>
                <a:spLocks/>
              </p:cNvSpPr>
              <p:nvPr/>
            </p:nvSpPr>
            <p:spPr bwMode="auto">
              <a:xfrm>
                <a:off x="3329" y="1233"/>
                <a:ext cx="110" cy="288"/>
              </a:xfrm>
              <a:custGeom>
                <a:avLst/>
                <a:gdLst>
                  <a:gd name="T0" fmla="*/ 3 w 110"/>
                  <a:gd name="T1" fmla="*/ 284 h 288"/>
                  <a:gd name="T2" fmla="*/ 12 w 110"/>
                  <a:gd name="T3" fmla="*/ 287 h 288"/>
                  <a:gd name="T4" fmla="*/ 18 w 110"/>
                  <a:gd name="T5" fmla="*/ 284 h 288"/>
                  <a:gd name="T6" fmla="*/ 22 w 110"/>
                  <a:gd name="T7" fmla="*/ 284 h 288"/>
                  <a:gd name="T8" fmla="*/ 27 w 110"/>
                  <a:gd name="T9" fmla="*/ 278 h 288"/>
                  <a:gd name="T10" fmla="*/ 31 w 110"/>
                  <a:gd name="T11" fmla="*/ 272 h 288"/>
                  <a:gd name="T12" fmla="*/ 35 w 110"/>
                  <a:gd name="T13" fmla="*/ 269 h 288"/>
                  <a:gd name="T14" fmla="*/ 36 w 110"/>
                  <a:gd name="T15" fmla="*/ 269 h 288"/>
                  <a:gd name="T16" fmla="*/ 40 w 110"/>
                  <a:gd name="T17" fmla="*/ 261 h 288"/>
                  <a:gd name="T18" fmla="*/ 44 w 110"/>
                  <a:gd name="T19" fmla="*/ 258 h 288"/>
                  <a:gd name="T20" fmla="*/ 46 w 110"/>
                  <a:gd name="T21" fmla="*/ 255 h 288"/>
                  <a:gd name="T22" fmla="*/ 48 w 110"/>
                  <a:gd name="T23" fmla="*/ 249 h 288"/>
                  <a:gd name="T24" fmla="*/ 49 w 110"/>
                  <a:gd name="T25" fmla="*/ 246 h 288"/>
                  <a:gd name="T26" fmla="*/ 53 w 110"/>
                  <a:gd name="T27" fmla="*/ 238 h 288"/>
                  <a:gd name="T28" fmla="*/ 55 w 110"/>
                  <a:gd name="T29" fmla="*/ 232 h 288"/>
                  <a:gd name="T30" fmla="*/ 57 w 110"/>
                  <a:gd name="T31" fmla="*/ 232 h 288"/>
                  <a:gd name="T32" fmla="*/ 62 w 110"/>
                  <a:gd name="T33" fmla="*/ 220 h 288"/>
                  <a:gd name="T34" fmla="*/ 68 w 110"/>
                  <a:gd name="T35" fmla="*/ 209 h 288"/>
                  <a:gd name="T36" fmla="*/ 72 w 110"/>
                  <a:gd name="T37" fmla="*/ 195 h 288"/>
                  <a:gd name="T38" fmla="*/ 75 w 110"/>
                  <a:gd name="T39" fmla="*/ 186 h 288"/>
                  <a:gd name="T40" fmla="*/ 77 w 110"/>
                  <a:gd name="T41" fmla="*/ 172 h 288"/>
                  <a:gd name="T42" fmla="*/ 84 w 110"/>
                  <a:gd name="T43" fmla="*/ 160 h 288"/>
                  <a:gd name="T44" fmla="*/ 84 w 110"/>
                  <a:gd name="T45" fmla="*/ 140 h 288"/>
                  <a:gd name="T46" fmla="*/ 90 w 110"/>
                  <a:gd name="T47" fmla="*/ 129 h 288"/>
                  <a:gd name="T48" fmla="*/ 92 w 110"/>
                  <a:gd name="T49" fmla="*/ 120 h 288"/>
                  <a:gd name="T50" fmla="*/ 96 w 110"/>
                  <a:gd name="T51" fmla="*/ 103 h 288"/>
                  <a:gd name="T52" fmla="*/ 97 w 110"/>
                  <a:gd name="T53" fmla="*/ 88 h 288"/>
                  <a:gd name="T54" fmla="*/ 97 w 110"/>
                  <a:gd name="T55" fmla="*/ 71 h 288"/>
                  <a:gd name="T56" fmla="*/ 99 w 110"/>
                  <a:gd name="T57" fmla="*/ 57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4"/>
                    </a:moveTo>
                    <a:lnTo>
                      <a:pt x="3" y="284"/>
                    </a:lnTo>
                    <a:lnTo>
                      <a:pt x="9" y="281"/>
                    </a:lnTo>
                    <a:lnTo>
                      <a:pt x="12" y="287"/>
                    </a:lnTo>
                    <a:lnTo>
                      <a:pt x="14" y="284"/>
                    </a:lnTo>
                    <a:lnTo>
                      <a:pt x="18" y="284"/>
                    </a:lnTo>
                    <a:lnTo>
                      <a:pt x="20" y="284"/>
                    </a:lnTo>
                    <a:lnTo>
                      <a:pt x="22" y="284"/>
                    </a:lnTo>
                    <a:lnTo>
                      <a:pt x="25" y="281"/>
                    </a:lnTo>
                    <a:lnTo>
                      <a:pt x="27" y="278"/>
                    </a:lnTo>
                    <a:lnTo>
                      <a:pt x="27" y="275"/>
                    </a:lnTo>
                    <a:lnTo>
                      <a:pt x="31" y="272"/>
                    </a:lnTo>
                    <a:lnTo>
                      <a:pt x="35" y="269"/>
                    </a:lnTo>
                    <a:lnTo>
                      <a:pt x="36" y="269"/>
                    </a:lnTo>
                    <a:lnTo>
                      <a:pt x="38" y="264"/>
                    </a:lnTo>
                    <a:lnTo>
                      <a:pt x="40" y="261"/>
                    </a:lnTo>
                    <a:lnTo>
                      <a:pt x="42" y="261"/>
                    </a:lnTo>
                    <a:lnTo>
                      <a:pt x="44" y="258"/>
                    </a:lnTo>
                    <a:lnTo>
                      <a:pt x="46" y="255"/>
                    </a:lnTo>
                    <a:lnTo>
                      <a:pt x="48" y="252"/>
                    </a:lnTo>
                    <a:lnTo>
                      <a:pt x="48" y="249"/>
                    </a:lnTo>
                    <a:lnTo>
                      <a:pt x="49" y="246"/>
                    </a:lnTo>
                    <a:lnTo>
                      <a:pt x="51" y="241"/>
                    </a:lnTo>
                    <a:lnTo>
                      <a:pt x="53" y="238"/>
                    </a:lnTo>
                    <a:lnTo>
                      <a:pt x="51" y="232"/>
                    </a:lnTo>
                    <a:lnTo>
                      <a:pt x="55" y="232"/>
                    </a:lnTo>
                    <a:lnTo>
                      <a:pt x="53" y="229"/>
                    </a:lnTo>
                    <a:lnTo>
                      <a:pt x="57" y="232"/>
                    </a:lnTo>
                    <a:lnTo>
                      <a:pt x="62" y="220"/>
                    </a:lnTo>
                    <a:lnTo>
                      <a:pt x="64" y="215"/>
                    </a:lnTo>
                    <a:lnTo>
                      <a:pt x="68" y="209"/>
                    </a:lnTo>
                    <a:lnTo>
                      <a:pt x="70" y="203"/>
                    </a:lnTo>
                    <a:lnTo>
                      <a:pt x="72" y="195"/>
                    </a:lnTo>
                    <a:lnTo>
                      <a:pt x="73" y="189"/>
                    </a:lnTo>
                    <a:lnTo>
                      <a:pt x="75" y="186"/>
                    </a:lnTo>
                    <a:lnTo>
                      <a:pt x="77" y="183"/>
                    </a:lnTo>
                    <a:lnTo>
                      <a:pt x="77" y="172"/>
                    </a:lnTo>
                    <a:lnTo>
                      <a:pt x="83" y="163"/>
                    </a:lnTo>
                    <a:lnTo>
                      <a:pt x="84" y="160"/>
                    </a:lnTo>
                    <a:lnTo>
                      <a:pt x="83" y="154"/>
                    </a:lnTo>
                    <a:lnTo>
                      <a:pt x="84" y="140"/>
                    </a:lnTo>
                    <a:lnTo>
                      <a:pt x="88" y="140"/>
                    </a:lnTo>
                    <a:lnTo>
                      <a:pt x="90" y="129"/>
                    </a:lnTo>
                    <a:lnTo>
                      <a:pt x="92" y="123"/>
                    </a:lnTo>
                    <a:lnTo>
                      <a:pt x="92" y="120"/>
                    </a:lnTo>
                    <a:lnTo>
                      <a:pt x="94" y="109"/>
                    </a:lnTo>
                    <a:lnTo>
                      <a:pt x="96" y="103"/>
                    </a:lnTo>
                    <a:lnTo>
                      <a:pt x="94" y="100"/>
                    </a:lnTo>
                    <a:lnTo>
                      <a:pt x="97" y="88"/>
                    </a:lnTo>
                    <a:lnTo>
                      <a:pt x="97" y="83"/>
                    </a:lnTo>
                    <a:lnTo>
                      <a:pt x="97" y="71"/>
                    </a:lnTo>
                    <a:lnTo>
                      <a:pt x="101" y="68"/>
                    </a:lnTo>
                    <a:lnTo>
                      <a:pt x="99" y="57"/>
                    </a:lnTo>
                    <a:lnTo>
                      <a:pt x="103" y="51"/>
                    </a:lnTo>
                    <a:lnTo>
                      <a:pt x="103" y="43"/>
                    </a:lnTo>
                    <a:lnTo>
                      <a:pt x="103" y="37"/>
                    </a:lnTo>
                    <a:lnTo>
                      <a:pt x="107" y="28"/>
                    </a:lnTo>
                    <a:lnTo>
                      <a:pt x="107" y="20"/>
                    </a:lnTo>
                    <a:lnTo>
                      <a:pt x="107"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706" name="Freeform 80"/>
              <p:cNvSpPr>
                <a:spLocks/>
              </p:cNvSpPr>
              <p:nvPr/>
            </p:nvSpPr>
            <p:spPr bwMode="auto">
              <a:xfrm>
                <a:off x="3223" y="1233"/>
                <a:ext cx="107" cy="274"/>
              </a:xfrm>
              <a:custGeom>
                <a:avLst/>
                <a:gdLst>
                  <a:gd name="T0" fmla="*/ 104 w 107"/>
                  <a:gd name="T1" fmla="*/ 273 h 274"/>
                  <a:gd name="T2" fmla="*/ 98 w 107"/>
                  <a:gd name="T3" fmla="*/ 270 h 274"/>
                  <a:gd name="T4" fmla="*/ 92 w 107"/>
                  <a:gd name="T5" fmla="*/ 270 h 274"/>
                  <a:gd name="T6" fmla="*/ 86 w 107"/>
                  <a:gd name="T7" fmla="*/ 267 h 274"/>
                  <a:gd name="T8" fmla="*/ 81 w 107"/>
                  <a:gd name="T9" fmla="*/ 261 h 274"/>
                  <a:gd name="T10" fmla="*/ 81 w 107"/>
                  <a:gd name="T11" fmla="*/ 261 h 274"/>
                  <a:gd name="T12" fmla="*/ 77 w 107"/>
                  <a:gd name="T13" fmla="*/ 258 h 274"/>
                  <a:gd name="T14" fmla="*/ 71 w 107"/>
                  <a:gd name="T15" fmla="*/ 252 h 274"/>
                  <a:gd name="T16" fmla="*/ 67 w 107"/>
                  <a:gd name="T17" fmla="*/ 247 h 274"/>
                  <a:gd name="T18" fmla="*/ 67 w 107"/>
                  <a:gd name="T19" fmla="*/ 244 h 274"/>
                  <a:gd name="T20" fmla="*/ 62 w 107"/>
                  <a:gd name="T21" fmla="*/ 238 h 274"/>
                  <a:gd name="T22" fmla="*/ 60 w 107"/>
                  <a:gd name="T23" fmla="*/ 235 h 274"/>
                  <a:gd name="T24" fmla="*/ 60 w 107"/>
                  <a:gd name="T25" fmla="*/ 229 h 274"/>
                  <a:gd name="T26" fmla="*/ 58 w 107"/>
                  <a:gd name="T27" fmla="*/ 227 h 274"/>
                  <a:gd name="T28" fmla="*/ 54 w 107"/>
                  <a:gd name="T29" fmla="*/ 224 h 274"/>
                  <a:gd name="T30" fmla="*/ 53 w 107"/>
                  <a:gd name="T31" fmla="*/ 221 h 274"/>
                  <a:gd name="T32" fmla="*/ 47 w 107"/>
                  <a:gd name="T33" fmla="*/ 209 h 274"/>
                  <a:gd name="T34" fmla="*/ 42 w 107"/>
                  <a:gd name="T35" fmla="*/ 198 h 274"/>
                  <a:gd name="T36" fmla="*/ 38 w 107"/>
                  <a:gd name="T37" fmla="*/ 189 h 274"/>
                  <a:gd name="T38" fmla="*/ 34 w 107"/>
                  <a:gd name="T39" fmla="*/ 175 h 274"/>
                  <a:gd name="T40" fmla="*/ 30 w 107"/>
                  <a:gd name="T41" fmla="*/ 163 h 274"/>
                  <a:gd name="T42" fmla="*/ 26 w 107"/>
                  <a:gd name="T43" fmla="*/ 152 h 274"/>
                  <a:gd name="T44" fmla="*/ 24 w 107"/>
                  <a:gd name="T45" fmla="*/ 137 h 274"/>
                  <a:gd name="T46" fmla="*/ 21 w 107"/>
                  <a:gd name="T47" fmla="*/ 129 h 274"/>
                  <a:gd name="T48" fmla="*/ 17 w 107"/>
                  <a:gd name="T49" fmla="*/ 112 h 274"/>
                  <a:gd name="T50" fmla="*/ 17 w 107"/>
                  <a:gd name="T51" fmla="*/ 103 h 274"/>
                  <a:gd name="T52" fmla="*/ 13 w 107"/>
                  <a:gd name="T53" fmla="*/ 89 h 274"/>
                  <a:gd name="T54" fmla="*/ 11 w 107"/>
                  <a:gd name="T55" fmla="*/ 68 h 274"/>
                  <a:gd name="T56" fmla="*/ 9 w 107"/>
                  <a:gd name="T57" fmla="*/ 60 h 274"/>
                  <a:gd name="T58" fmla="*/ 5 w 107"/>
                  <a:gd name="T59" fmla="*/ 45 h 274"/>
                  <a:gd name="T60" fmla="*/ 1 w 107"/>
                  <a:gd name="T61" fmla="*/ 25 h 274"/>
                  <a:gd name="T62" fmla="*/ 3 w 107"/>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74"/>
                  <a:gd name="T98" fmla="*/ 107 w 10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74">
                    <a:moveTo>
                      <a:pt x="106" y="273"/>
                    </a:moveTo>
                    <a:lnTo>
                      <a:pt x="104" y="273"/>
                    </a:lnTo>
                    <a:lnTo>
                      <a:pt x="100" y="273"/>
                    </a:lnTo>
                    <a:lnTo>
                      <a:pt x="98" y="270"/>
                    </a:lnTo>
                    <a:lnTo>
                      <a:pt x="94" y="273"/>
                    </a:lnTo>
                    <a:lnTo>
                      <a:pt x="92" y="270"/>
                    </a:lnTo>
                    <a:lnTo>
                      <a:pt x="90" y="270"/>
                    </a:lnTo>
                    <a:lnTo>
                      <a:pt x="86" y="267"/>
                    </a:lnTo>
                    <a:lnTo>
                      <a:pt x="84" y="264"/>
                    </a:lnTo>
                    <a:lnTo>
                      <a:pt x="81" y="261"/>
                    </a:lnTo>
                    <a:lnTo>
                      <a:pt x="77" y="261"/>
                    </a:lnTo>
                    <a:lnTo>
                      <a:pt x="77" y="258"/>
                    </a:lnTo>
                    <a:lnTo>
                      <a:pt x="73" y="258"/>
                    </a:lnTo>
                    <a:lnTo>
                      <a:pt x="71" y="252"/>
                    </a:lnTo>
                    <a:lnTo>
                      <a:pt x="67" y="252"/>
                    </a:lnTo>
                    <a:lnTo>
                      <a:pt x="67" y="247"/>
                    </a:lnTo>
                    <a:lnTo>
                      <a:pt x="67" y="244"/>
                    </a:lnTo>
                    <a:lnTo>
                      <a:pt x="62" y="238"/>
                    </a:lnTo>
                    <a:lnTo>
                      <a:pt x="60" y="235"/>
                    </a:lnTo>
                    <a:lnTo>
                      <a:pt x="60" y="229"/>
                    </a:lnTo>
                    <a:lnTo>
                      <a:pt x="58" y="227"/>
                    </a:lnTo>
                    <a:lnTo>
                      <a:pt x="56" y="227"/>
                    </a:lnTo>
                    <a:lnTo>
                      <a:pt x="54" y="224"/>
                    </a:lnTo>
                    <a:lnTo>
                      <a:pt x="53" y="224"/>
                    </a:lnTo>
                    <a:lnTo>
                      <a:pt x="53" y="221"/>
                    </a:lnTo>
                    <a:lnTo>
                      <a:pt x="51" y="221"/>
                    </a:lnTo>
                    <a:lnTo>
                      <a:pt x="47" y="209"/>
                    </a:lnTo>
                    <a:lnTo>
                      <a:pt x="45" y="206"/>
                    </a:lnTo>
                    <a:lnTo>
                      <a:pt x="42" y="198"/>
                    </a:lnTo>
                    <a:lnTo>
                      <a:pt x="38" y="195"/>
                    </a:lnTo>
                    <a:lnTo>
                      <a:pt x="38" y="189"/>
                    </a:lnTo>
                    <a:lnTo>
                      <a:pt x="36" y="181"/>
                    </a:lnTo>
                    <a:lnTo>
                      <a:pt x="34" y="175"/>
                    </a:lnTo>
                    <a:lnTo>
                      <a:pt x="30" y="166"/>
                    </a:lnTo>
                    <a:lnTo>
                      <a:pt x="30" y="163"/>
                    </a:lnTo>
                    <a:lnTo>
                      <a:pt x="28" y="160"/>
                    </a:lnTo>
                    <a:lnTo>
                      <a:pt x="26" y="152"/>
                    </a:lnTo>
                    <a:lnTo>
                      <a:pt x="22" y="146"/>
                    </a:lnTo>
                    <a:lnTo>
                      <a:pt x="24" y="137"/>
                    </a:lnTo>
                    <a:lnTo>
                      <a:pt x="24" y="135"/>
                    </a:lnTo>
                    <a:lnTo>
                      <a:pt x="21" y="129"/>
                    </a:lnTo>
                    <a:lnTo>
                      <a:pt x="19" y="123"/>
                    </a:lnTo>
                    <a:lnTo>
                      <a:pt x="17" y="112"/>
                    </a:lnTo>
                    <a:lnTo>
                      <a:pt x="17" y="109"/>
                    </a:lnTo>
                    <a:lnTo>
                      <a:pt x="17" y="103"/>
                    </a:lnTo>
                    <a:lnTo>
                      <a:pt x="15" y="94"/>
                    </a:lnTo>
                    <a:lnTo>
                      <a:pt x="13" y="89"/>
                    </a:lnTo>
                    <a:lnTo>
                      <a:pt x="9" y="80"/>
                    </a:lnTo>
                    <a:lnTo>
                      <a:pt x="11" y="68"/>
                    </a:lnTo>
                    <a:lnTo>
                      <a:pt x="7" y="66"/>
                    </a:lnTo>
                    <a:lnTo>
                      <a:pt x="9" y="60"/>
                    </a:lnTo>
                    <a:lnTo>
                      <a:pt x="7" y="48"/>
                    </a:lnTo>
                    <a:lnTo>
                      <a:pt x="5" y="45"/>
                    </a:lnTo>
                    <a:lnTo>
                      <a:pt x="3" y="37"/>
                    </a:lnTo>
                    <a:lnTo>
                      <a:pt x="1" y="25"/>
                    </a:lnTo>
                    <a:lnTo>
                      <a:pt x="1" y="17"/>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707" name="Freeform 81"/>
              <p:cNvSpPr>
                <a:spLocks/>
              </p:cNvSpPr>
              <p:nvPr/>
            </p:nvSpPr>
            <p:spPr bwMode="auto">
              <a:xfrm>
                <a:off x="3112" y="950"/>
                <a:ext cx="112" cy="284"/>
              </a:xfrm>
              <a:custGeom>
                <a:avLst/>
                <a:gdLst>
                  <a:gd name="T0" fmla="*/ 3 w 112"/>
                  <a:gd name="T1" fmla="*/ 5 h 284"/>
                  <a:gd name="T2" fmla="*/ 9 w 112"/>
                  <a:gd name="T3" fmla="*/ 2 h 284"/>
                  <a:gd name="T4" fmla="*/ 13 w 112"/>
                  <a:gd name="T5" fmla="*/ 2 h 284"/>
                  <a:gd name="T6" fmla="*/ 21 w 112"/>
                  <a:gd name="T7" fmla="*/ 5 h 284"/>
                  <a:gd name="T8" fmla="*/ 27 w 112"/>
                  <a:gd name="T9" fmla="*/ 11 h 284"/>
                  <a:gd name="T10" fmla="*/ 29 w 112"/>
                  <a:gd name="T11" fmla="*/ 14 h 284"/>
                  <a:gd name="T12" fmla="*/ 33 w 112"/>
                  <a:gd name="T13" fmla="*/ 17 h 284"/>
                  <a:gd name="T14" fmla="*/ 37 w 112"/>
                  <a:gd name="T15" fmla="*/ 20 h 284"/>
                  <a:gd name="T16" fmla="*/ 42 w 112"/>
                  <a:gd name="T17" fmla="*/ 25 h 284"/>
                  <a:gd name="T18" fmla="*/ 44 w 112"/>
                  <a:gd name="T19" fmla="*/ 28 h 284"/>
                  <a:gd name="T20" fmla="*/ 46 w 112"/>
                  <a:gd name="T21" fmla="*/ 37 h 284"/>
                  <a:gd name="T22" fmla="*/ 48 w 112"/>
                  <a:gd name="T23" fmla="*/ 40 h 284"/>
                  <a:gd name="T24" fmla="*/ 52 w 112"/>
                  <a:gd name="T25" fmla="*/ 45 h 284"/>
                  <a:gd name="T26" fmla="*/ 56 w 112"/>
                  <a:gd name="T27" fmla="*/ 51 h 284"/>
                  <a:gd name="T28" fmla="*/ 56 w 112"/>
                  <a:gd name="T29" fmla="*/ 57 h 284"/>
                  <a:gd name="T30" fmla="*/ 58 w 112"/>
                  <a:gd name="T31" fmla="*/ 60 h 284"/>
                  <a:gd name="T32" fmla="*/ 66 w 112"/>
                  <a:gd name="T33" fmla="*/ 71 h 284"/>
                  <a:gd name="T34" fmla="*/ 70 w 112"/>
                  <a:gd name="T35" fmla="*/ 82 h 284"/>
                  <a:gd name="T36" fmla="*/ 75 w 112"/>
                  <a:gd name="T37" fmla="*/ 97 h 284"/>
                  <a:gd name="T38" fmla="*/ 79 w 112"/>
                  <a:gd name="T39" fmla="*/ 108 h 284"/>
                  <a:gd name="T40" fmla="*/ 83 w 112"/>
                  <a:gd name="T41" fmla="*/ 117 h 284"/>
                  <a:gd name="T42" fmla="*/ 87 w 112"/>
                  <a:gd name="T43" fmla="*/ 131 h 284"/>
                  <a:gd name="T44" fmla="*/ 87 w 112"/>
                  <a:gd name="T45" fmla="*/ 142 h 284"/>
                  <a:gd name="T46" fmla="*/ 93 w 112"/>
                  <a:gd name="T47" fmla="*/ 154 h 284"/>
                  <a:gd name="T48" fmla="*/ 93 w 112"/>
                  <a:gd name="T49" fmla="*/ 174 h 284"/>
                  <a:gd name="T50" fmla="*/ 97 w 112"/>
                  <a:gd name="T51" fmla="*/ 188 h 284"/>
                  <a:gd name="T52" fmla="*/ 99 w 112"/>
                  <a:gd name="T53" fmla="*/ 202 h 284"/>
                  <a:gd name="T54" fmla="*/ 103 w 112"/>
                  <a:gd name="T55" fmla="*/ 214 h 284"/>
                  <a:gd name="T56" fmla="*/ 105 w 112"/>
                  <a:gd name="T57" fmla="*/ 228 h 284"/>
                  <a:gd name="T58" fmla="*/ 107 w 112"/>
                  <a:gd name="T59" fmla="*/ 248 h 284"/>
                  <a:gd name="T60" fmla="*/ 109 w 112"/>
                  <a:gd name="T61" fmla="*/ 262 h 284"/>
                  <a:gd name="T62" fmla="*/ 111 w 112"/>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0" y="0"/>
                    </a:moveTo>
                    <a:lnTo>
                      <a:pt x="3" y="5"/>
                    </a:lnTo>
                    <a:lnTo>
                      <a:pt x="9" y="5"/>
                    </a:lnTo>
                    <a:lnTo>
                      <a:pt x="9" y="2"/>
                    </a:lnTo>
                    <a:lnTo>
                      <a:pt x="13" y="2"/>
                    </a:lnTo>
                    <a:lnTo>
                      <a:pt x="17" y="5"/>
                    </a:lnTo>
                    <a:lnTo>
                      <a:pt x="21" y="5"/>
                    </a:lnTo>
                    <a:lnTo>
                      <a:pt x="23" y="11"/>
                    </a:lnTo>
                    <a:lnTo>
                      <a:pt x="27" y="11"/>
                    </a:lnTo>
                    <a:lnTo>
                      <a:pt x="25" y="14"/>
                    </a:lnTo>
                    <a:lnTo>
                      <a:pt x="29" y="14"/>
                    </a:lnTo>
                    <a:lnTo>
                      <a:pt x="31" y="14"/>
                    </a:lnTo>
                    <a:lnTo>
                      <a:pt x="33" y="17"/>
                    </a:lnTo>
                    <a:lnTo>
                      <a:pt x="35" y="17"/>
                    </a:lnTo>
                    <a:lnTo>
                      <a:pt x="37" y="20"/>
                    </a:lnTo>
                    <a:lnTo>
                      <a:pt x="40" y="22"/>
                    </a:lnTo>
                    <a:lnTo>
                      <a:pt x="42" y="25"/>
                    </a:lnTo>
                    <a:lnTo>
                      <a:pt x="40" y="28"/>
                    </a:lnTo>
                    <a:lnTo>
                      <a:pt x="44" y="28"/>
                    </a:lnTo>
                    <a:lnTo>
                      <a:pt x="42" y="31"/>
                    </a:lnTo>
                    <a:lnTo>
                      <a:pt x="46" y="37"/>
                    </a:lnTo>
                    <a:lnTo>
                      <a:pt x="48" y="40"/>
                    </a:lnTo>
                    <a:lnTo>
                      <a:pt x="50" y="42"/>
                    </a:lnTo>
                    <a:lnTo>
                      <a:pt x="52" y="45"/>
                    </a:lnTo>
                    <a:lnTo>
                      <a:pt x="54" y="51"/>
                    </a:lnTo>
                    <a:lnTo>
                      <a:pt x="56" y="51"/>
                    </a:lnTo>
                    <a:lnTo>
                      <a:pt x="56" y="57"/>
                    </a:lnTo>
                    <a:lnTo>
                      <a:pt x="58" y="54"/>
                    </a:lnTo>
                    <a:lnTo>
                      <a:pt x="58" y="60"/>
                    </a:lnTo>
                    <a:lnTo>
                      <a:pt x="64" y="62"/>
                    </a:lnTo>
                    <a:lnTo>
                      <a:pt x="66" y="71"/>
                    </a:lnTo>
                    <a:lnTo>
                      <a:pt x="66" y="77"/>
                    </a:lnTo>
                    <a:lnTo>
                      <a:pt x="70" y="82"/>
                    </a:lnTo>
                    <a:lnTo>
                      <a:pt x="72" y="91"/>
                    </a:lnTo>
                    <a:lnTo>
                      <a:pt x="75" y="97"/>
                    </a:lnTo>
                    <a:lnTo>
                      <a:pt x="75" y="100"/>
                    </a:lnTo>
                    <a:lnTo>
                      <a:pt x="79" y="108"/>
                    </a:lnTo>
                    <a:lnTo>
                      <a:pt x="81" y="111"/>
                    </a:lnTo>
                    <a:lnTo>
                      <a:pt x="83" y="117"/>
                    </a:lnTo>
                    <a:lnTo>
                      <a:pt x="83" y="125"/>
                    </a:lnTo>
                    <a:lnTo>
                      <a:pt x="87" y="131"/>
                    </a:lnTo>
                    <a:lnTo>
                      <a:pt x="89" y="137"/>
                    </a:lnTo>
                    <a:lnTo>
                      <a:pt x="87" y="142"/>
                    </a:lnTo>
                    <a:lnTo>
                      <a:pt x="91" y="154"/>
                    </a:lnTo>
                    <a:lnTo>
                      <a:pt x="93" y="154"/>
                    </a:lnTo>
                    <a:lnTo>
                      <a:pt x="93" y="162"/>
                    </a:lnTo>
                    <a:lnTo>
                      <a:pt x="93" y="174"/>
                    </a:lnTo>
                    <a:lnTo>
                      <a:pt x="97" y="180"/>
                    </a:lnTo>
                    <a:lnTo>
                      <a:pt x="97" y="188"/>
                    </a:lnTo>
                    <a:lnTo>
                      <a:pt x="99" y="191"/>
                    </a:lnTo>
                    <a:lnTo>
                      <a:pt x="99" y="202"/>
                    </a:lnTo>
                    <a:lnTo>
                      <a:pt x="103" y="211"/>
                    </a:lnTo>
                    <a:lnTo>
                      <a:pt x="103" y="214"/>
                    </a:lnTo>
                    <a:lnTo>
                      <a:pt x="105" y="220"/>
                    </a:lnTo>
                    <a:lnTo>
                      <a:pt x="105" y="228"/>
                    </a:lnTo>
                    <a:lnTo>
                      <a:pt x="109" y="240"/>
                    </a:lnTo>
                    <a:lnTo>
                      <a:pt x="107" y="248"/>
                    </a:lnTo>
                    <a:lnTo>
                      <a:pt x="109" y="257"/>
                    </a:lnTo>
                    <a:lnTo>
                      <a:pt x="109" y="262"/>
                    </a:lnTo>
                    <a:lnTo>
                      <a:pt x="109" y="277"/>
                    </a:lnTo>
                    <a:lnTo>
                      <a:pt x="111" y="283"/>
                    </a:lnTo>
                  </a:path>
                </a:pathLst>
              </a:custGeom>
              <a:noFill/>
              <a:ln w="9525" cap="rnd">
                <a:solidFill>
                  <a:srgbClr val="FF0000"/>
                </a:solidFill>
                <a:round/>
                <a:headEnd type="none" w="sm" len="sm"/>
                <a:tailEnd type="none" w="sm" len="sm"/>
              </a:ln>
            </p:spPr>
            <p:txBody>
              <a:bodyPr/>
              <a:lstStyle/>
              <a:p>
                <a:endParaRPr lang="en-US"/>
              </a:p>
            </p:txBody>
          </p:sp>
          <p:sp>
            <p:nvSpPr>
              <p:cNvPr id="22708" name="Freeform 82"/>
              <p:cNvSpPr>
                <a:spLocks/>
              </p:cNvSpPr>
              <p:nvPr/>
            </p:nvSpPr>
            <p:spPr bwMode="auto">
              <a:xfrm>
                <a:off x="3005" y="950"/>
                <a:ext cx="108" cy="284"/>
              </a:xfrm>
              <a:custGeom>
                <a:avLst/>
                <a:gdLst>
                  <a:gd name="T0" fmla="*/ 103 w 108"/>
                  <a:gd name="T1" fmla="*/ 2 h 284"/>
                  <a:gd name="T2" fmla="*/ 95 w 108"/>
                  <a:gd name="T3" fmla="*/ 2 h 284"/>
                  <a:gd name="T4" fmla="*/ 91 w 108"/>
                  <a:gd name="T5" fmla="*/ 2 h 284"/>
                  <a:gd name="T6" fmla="*/ 87 w 108"/>
                  <a:gd name="T7" fmla="*/ 5 h 284"/>
                  <a:gd name="T8" fmla="*/ 81 w 108"/>
                  <a:gd name="T9" fmla="*/ 8 h 284"/>
                  <a:gd name="T10" fmla="*/ 79 w 108"/>
                  <a:gd name="T11" fmla="*/ 14 h 284"/>
                  <a:gd name="T12" fmla="*/ 75 w 108"/>
                  <a:gd name="T13" fmla="*/ 14 h 284"/>
                  <a:gd name="T14" fmla="*/ 71 w 108"/>
                  <a:gd name="T15" fmla="*/ 17 h 284"/>
                  <a:gd name="T16" fmla="*/ 68 w 108"/>
                  <a:gd name="T17" fmla="*/ 22 h 284"/>
                  <a:gd name="T18" fmla="*/ 64 w 108"/>
                  <a:gd name="T19" fmla="*/ 25 h 284"/>
                  <a:gd name="T20" fmla="*/ 62 w 108"/>
                  <a:gd name="T21" fmla="*/ 31 h 284"/>
                  <a:gd name="T22" fmla="*/ 60 w 108"/>
                  <a:gd name="T23" fmla="*/ 40 h 284"/>
                  <a:gd name="T24" fmla="*/ 58 w 108"/>
                  <a:gd name="T25" fmla="*/ 45 h 284"/>
                  <a:gd name="T26" fmla="*/ 56 w 108"/>
                  <a:gd name="T27" fmla="*/ 51 h 284"/>
                  <a:gd name="T28" fmla="*/ 54 w 108"/>
                  <a:gd name="T29" fmla="*/ 54 h 284"/>
                  <a:gd name="T30" fmla="*/ 52 w 108"/>
                  <a:gd name="T31" fmla="*/ 57 h 284"/>
                  <a:gd name="T32" fmla="*/ 46 w 108"/>
                  <a:gd name="T33" fmla="*/ 71 h 284"/>
                  <a:gd name="T34" fmla="*/ 40 w 108"/>
                  <a:gd name="T35" fmla="*/ 80 h 284"/>
                  <a:gd name="T36" fmla="*/ 38 w 108"/>
                  <a:gd name="T37" fmla="*/ 94 h 284"/>
                  <a:gd name="T38" fmla="*/ 33 w 108"/>
                  <a:gd name="T39" fmla="*/ 105 h 284"/>
                  <a:gd name="T40" fmla="*/ 31 w 108"/>
                  <a:gd name="T41" fmla="*/ 117 h 284"/>
                  <a:gd name="T42" fmla="*/ 25 w 108"/>
                  <a:gd name="T43" fmla="*/ 131 h 284"/>
                  <a:gd name="T44" fmla="*/ 23 w 108"/>
                  <a:gd name="T45" fmla="*/ 142 h 284"/>
                  <a:gd name="T46" fmla="*/ 19 w 108"/>
                  <a:gd name="T47" fmla="*/ 157 h 284"/>
                  <a:gd name="T48" fmla="*/ 17 w 108"/>
                  <a:gd name="T49" fmla="*/ 171 h 284"/>
                  <a:gd name="T50" fmla="*/ 13 w 108"/>
                  <a:gd name="T51" fmla="*/ 182 h 284"/>
                  <a:gd name="T52" fmla="*/ 13 w 108"/>
                  <a:gd name="T53" fmla="*/ 200 h 284"/>
                  <a:gd name="T54" fmla="*/ 11 w 108"/>
                  <a:gd name="T55" fmla="*/ 211 h 284"/>
                  <a:gd name="T56" fmla="*/ 5 w 108"/>
                  <a:gd name="T57" fmla="*/ 231 h 284"/>
                  <a:gd name="T58" fmla="*/ 7 w 108"/>
                  <a:gd name="T59" fmla="*/ 242 h 284"/>
                  <a:gd name="T60" fmla="*/ 1 w 108"/>
                  <a:gd name="T61" fmla="*/ 262 h 284"/>
                  <a:gd name="T62" fmla="*/ 0 w 108"/>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4"/>
                  <a:gd name="T98" fmla="*/ 108 w 108"/>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4">
                    <a:moveTo>
                      <a:pt x="107" y="0"/>
                    </a:moveTo>
                    <a:lnTo>
                      <a:pt x="103" y="2"/>
                    </a:lnTo>
                    <a:lnTo>
                      <a:pt x="99" y="0"/>
                    </a:lnTo>
                    <a:lnTo>
                      <a:pt x="95" y="2"/>
                    </a:lnTo>
                    <a:lnTo>
                      <a:pt x="93" y="2"/>
                    </a:lnTo>
                    <a:lnTo>
                      <a:pt x="91" y="2"/>
                    </a:lnTo>
                    <a:lnTo>
                      <a:pt x="89" y="5"/>
                    </a:lnTo>
                    <a:lnTo>
                      <a:pt x="87" y="5"/>
                    </a:lnTo>
                    <a:lnTo>
                      <a:pt x="85" y="5"/>
                    </a:lnTo>
                    <a:lnTo>
                      <a:pt x="81" y="8"/>
                    </a:lnTo>
                    <a:lnTo>
                      <a:pt x="79" y="11"/>
                    </a:lnTo>
                    <a:lnTo>
                      <a:pt x="79" y="14"/>
                    </a:lnTo>
                    <a:lnTo>
                      <a:pt x="75" y="17"/>
                    </a:lnTo>
                    <a:lnTo>
                      <a:pt x="75" y="14"/>
                    </a:lnTo>
                    <a:lnTo>
                      <a:pt x="71" y="17"/>
                    </a:lnTo>
                    <a:lnTo>
                      <a:pt x="71" y="22"/>
                    </a:lnTo>
                    <a:lnTo>
                      <a:pt x="68" y="22"/>
                    </a:lnTo>
                    <a:lnTo>
                      <a:pt x="68" y="25"/>
                    </a:lnTo>
                    <a:lnTo>
                      <a:pt x="64" y="25"/>
                    </a:lnTo>
                    <a:lnTo>
                      <a:pt x="64" y="31"/>
                    </a:lnTo>
                    <a:lnTo>
                      <a:pt x="62" y="31"/>
                    </a:lnTo>
                    <a:lnTo>
                      <a:pt x="64" y="34"/>
                    </a:lnTo>
                    <a:lnTo>
                      <a:pt x="60" y="40"/>
                    </a:lnTo>
                    <a:lnTo>
                      <a:pt x="56" y="42"/>
                    </a:lnTo>
                    <a:lnTo>
                      <a:pt x="58" y="45"/>
                    </a:lnTo>
                    <a:lnTo>
                      <a:pt x="54" y="48"/>
                    </a:lnTo>
                    <a:lnTo>
                      <a:pt x="56" y="51"/>
                    </a:lnTo>
                    <a:lnTo>
                      <a:pt x="54" y="54"/>
                    </a:lnTo>
                    <a:lnTo>
                      <a:pt x="53" y="57"/>
                    </a:lnTo>
                    <a:lnTo>
                      <a:pt x="52" y="57"/>
                    </a:lnTo>
                    <a:lnTo>
                      <a:pt x="48" y="68"/>
                    </a:lnTo>
                    <a:lnTo>
                      <a:pt x="46" y="71"/>
                    </a:lnTo>
                    <a:lnTo>
                      <a:pt x="42" y="80"/>
                    </a:lnTo>
                    <a:lnTo>
                      <a:pt x="40" y="80"/>
                    </a:lnTo>
                    <a:lnTo>
                      <a:pt x="40" y="88"/>
                    </a:lnTo>
                    <a:lnTo>
                      <a:pt x="38" y="94"/>
                    </a:lnTo>
                    <a:lnTo>
                      <a:pt x="35" y="100"/>
                    </a:lnTo>
                    <a:lnTo>
                      <a:pt x="33" y="105"/>
                    </a:lnTo>
                    <a:lnTo>
                      <a:pt x="31" y="108"/>
                    </a:lnTo>
                    <a:lnTo>
                      <a:pt x="31" y="117"/>
                    </a:lnTo>
                    <a:lnTo>
                      <a:pt x="29" y="122"/>
                    </a:lnTo>
                    <a:lnTo>
                      <a:pt x="25" y="131"/>
                    </a:lnTo>
                    <a:lnTo>
                      <a:pt x="25" y="137"/>
                    </a:lnTo>
                    <a:lnTo>
                      <a:pt x="23" y="142"/>
                    </a:lnTo>
                    <a:lnTo>
                      <a:pt x="19" y="148"/>
                    </a:lnTo>
                    <a:lnTo>
                      <a:pt x="19" y="157"/>
                    </a:lnTo>
                    <a:lnTo>
                      <a:pt x="17" y="162"/>
                    </a:lnTo>
                    <a:lnTo>
                      <a:pt x="17" y="171"/>
                    </a:lnTo>
                    <a:lnTo>
                      <a:pt x="17" y="174"/>
                    </a:lnTo>
                    <a:lnTo>
                      <a:pt x="13" y="182"/>
                    </a:lnTo>
                    <a:lnTo>
                      <a:pt x="15" y="191"/>
                    </a:lnTo>
                    <a:lnTo>
                      <a:pt x="13" y="200"/>
                    </a:lnTo>
                    <a:lnTo>
                      <a:pt x="11" y="205"/>
                    </a:lnTo>
                    <a:lnTo>
                      <a:pt x="11" y="211"/>
                    </a:lnTo>
                    <a:lnTo>
                      <a:pt x="9" y="217"/>
                    </a:lnTo>
                    <a:lnTo>
                      <a:pt x="5" y="231"/>
                    </a:lnTo>
                    <a:lnTo>
                      <a:pt x="5" y="237"/>
                    </a:lnTo>
                    <a:lnTo>
                      <a:pt x="7" y="242"/>
                    </a:lnTo>
                    <a:lnTo>
                      <a:pt x="3" y="251"/>
                    </a:lnTo>
                    <a:lnTo>
                      <a:pt x="1" y="262"/>
                    </a:lnTo>
                    <a:lnTo>
                      <a:pt x="1" y="268"/>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709" name="Freeform 83"/>
              <p:cNvSpPr>
                <a:spLocks/>
              </p:cNvSpPr>
              <p:nvPr/>
            </p:nvSpPr>
            <p:spPr bwMode="auto">
              <a:xfrm>
                <a:off x="4982" y="1233"/>
                <a:ext cx="108" cy="288"/>
              </a:xfrm>
              <a:custGeom>
                <a:avLst/>
                <a:gdLst>
                  <a:gd name="T0" fmla="*/ 105 w 108"/>
                  <a:gd name="T1" fmla="*/ 287 h 288"/>
                  <a:gd name="T2" fmla="*/ 97 w 108"/>
                  <a:gd name="T3" fmla="*/ 284 h 288"/>
                  <a:gd name="T4" fmla="*/ 89 w 108"/>
                  <a:gd name="T5" fmla="*/ 284 h 288"/>
                  <a:gd name="T6" fmla="*/ 86 w 108"/>
                  <a:gd name="T7" fmla="*/ 284 h 288"/>
                  <a:gd name="T8" fmla="*/ 80 w 108"/>
                  <a:gd name="T9" fmla="*/ 275 h 288"/>
                  <a:gd name="T10" fmla="*/ 76 w 108"/>
                  <a:gd name="T11" fmla="*/ 272 h 288"/>
                  <a:gd name="T12" fmla="*/ 74 w 108"/>
                  <a:gd name="T13" fmla="*/ 272 h 288"/>
                  <a:gd name="T14" fmla="*/ 69 w 108"/>
                  <a:gd name="T15" fmla="*/ 264 h 288"/>
                  <a:gd name="T16" fmla="*/ 67 w 108"/>
                  <a:gd name="T17" fmla="*/ 261 h 288"/>
                  <a:gd name="T18" fmla="*/ 63 w 108"/>
                  <a:gd name="T19" fmla="*/ 261 h 288"/>
                  <a:gd name="T20" fmla="*/ 61 w 108"/>
                  <a:gd name="T21" fmla="*/ 255 h 288"/>
                  <a:gd name="T22" fmla="*/ 59 w 108"/>
                  <a:gd name="T23" fmla="*/ 246 h 288"/>
                  <a:gd name="T24" fmla="*/ 57 w 108"/>
                  <a:gd name="T25" fmla="*/ 243 h 288"/>
                  <a:gd name="T26" fmla="*/ 55 w 108"/>
                  <a:gd name="T27" fmla="*/ 243 h 288"/>
                  <a:gd name="T28" fmla="*/ 53 w 108"/>
                  <a:gd name="T29" fmla="*/ 235 h 288"/>
                  <a:gd name="T30" fmla="*/ 53 w 108"/>
                  <a:gd name="T31" fmla="*/ 232 h 288"/>
                  <a:gd name="T32" fmla="*/ 47 w 108"/>
                  <a:gd name="T33" fmla="*/ 226 h 288"/>
                  <a:gd name="T34" fmla="*/ 41 w 108"/>
                  <a:gd name="T35" fmla="*/ 209 h 288"/>
                  <a:gd name="T36" fmla="*/ 35 w 108"/>
                  <a:gd name="T37" fmla="*/ 198 h 288"/>
                  <a:gd name="T38" fmla="*/ 34 w 108"/>
                  <a:gd name="T39" fmla="*/ 186 h 288"/>
                  <a:gd name="T40" fmla="*/ 30 w 108"/>
                  <a:gd name="T41" fmla="*/ 175 h 288"/>
                  <a:gd name="T42" fmla="*/ 26 w 108"/>
                  <a:gd name="T43" fmla="*/ 160 h 288"/>
                  <a:gd name="T44" fmla="*/ 22 w 108"/>
                  <a:gd name="T45" fmla="*/ 146 h 288"/>
                  <a:gd name="T46" fmla="*/ 20 w 108"/>
                  <a:gd name="T47" fmla="*/ 134 h 288"/>
                  <a:gd name="T48" fmla="*/ 15 w 108"/>
                  <a:gd name="T49" fmla="*/ 120 h 288"/>
                  <a:gd name="T50" fmla="*/ 15 w 108"/>
                  <a:gd name="T51" fmla="*/ 109 h 288"/>
                  <a:gd name="T52" fmla="*/ 13 w 108"/>
                  <a:gd name="T53" fmla="*/ 91 h 288"/>
                  <a:gd name="T54" fmla="*/ 11 w 108"/>
                  <a:gd name="T55" fmla="*/ 77 h 288"/>
                  <a:gd name="T56" fmla="*/ 7 w 108"/>
                  <a:gd name="T57" fmla="*/ 63 h 288"/>
                  <a:gd name="T58" fmla="*/ 3 w 108"/>
                  <a:gd name="T59" fmla="*/ 45 h 288"/>
                  <a:gd name="T60" fmla="*/ 3 w 108"/>
                  <a:gd name="T61" fmla="*/ 25 h 288"/>
                  <a:gd name="T62" fmla="*/ 3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5" y="287"/>
                    </a:lnTo>
                    <a:lnTo>
                      <a:pt x="97" y="284"/>
                    </a:lnTo>
                    <a:lnTo>
                      <a:pt x="93" y="287"/>
                    </a:lnTo>
                    <a:lnTo>
                      <a:pt x="89" y="284"/>
                    </a:lnTo>
                    <a:lnTo>
                      <a:pt x="88" y="284"/>
                    </a:lnTo>
                    <a:lnTo>
                      <a:pt x="86" y="284"/>
                    </a:lnTo>
                    <a:lnTo>
                      <a:pt x="84" y="278"/>
                    </a:lnTo>
                    <a:lnTo>
                      <a:pt x="80" y="275"/>
                    </a:lnTo>
                    <a:lnTo>
                      <a:pt x="78" y="275"/>
                    </a:lnTo>
                    <a:lnTo>
                      <a:pt x="76" y="272"/>
                    </a:lnTo>
                    <a:lnTo>
                      <a:pt x="76" y="275"/>
                    </a:lnTo>
                    <a:lnTo>
                      <a:pt x="74" y="272"/>
                    </a:lnTo>
                    <a:lnTo>
                      <a:pt x="72" y="269"/>
                    </a:lnTo>
                    <a:lnTo>
                      <a:pt x="69" y="264"/>
                    </a:lnTo>
                    <a:lnTo>
                      <a:pt x="67" y="264"/>
                    </a:lnTo>
                    <a:lnTo>
                      <a:pt x="67" y="261"/>
                    </a:lnTo>
                    <a:lnTo>
                      <a:pt x="65" y="261"/>
                    </a:lnTo>
                    <a:lnTo>
                      <a:pt x="63" y="261"/>
                    </a:lnTo>
                    <a:lnTo>
                      <a:pt x="61" y="255"/>
                    </a:lnTo>
                    <a:lnTo>
                      <a:pt x="59" y="252"/>
                    </a:lnTo>
                    <a:lnTo>
                      <a:pt x="59" y="246"/>
                    </a:lnTo>
                    <a:lnTo>
                      <a:pt x="57" y="243"/>
                    </a:lnTo>
                    <a:lnTo>
                      <a:pt x="55" y="243"/>
                    </a:lnTo>
                    <a:lnTo>
                      <a:pt x="53" y="238"/>
                    </a:lnTo>
                    <a:lnTo>
                      <a:pt x="53" y="235"/>
                    </a:lnTo>
                    <a:lnTo>
                      <a:pt x="53" y="232"/>
                    </a:lnTo>
                    <a:lnTo>
                      <a:pt x="51" y="229"/>
                    </a:lnTo>
                    <a:lnTo>
                      <a:pt x="47" y="226"/>
                    </a:lnTo>
                    <a:lnTo>
                      <a:pt x="45" y="218"/>
                    </a:lnTo>
                    <a:lnTo>
                      <a:pt x="41" y="209"/>
                    </a:lnTo>
                    <a:lnTo>
                      <a:pt x="35" y="203"/>
                    </a:lnTo>
                    <a:lnTo>
                      <a:pt x="35" y="198"/>
                    </a:lnTo>
                    <a:lnTo>
                      <a:pt x="35" y="192"/>
                    </a:lnTo>
                    <a:lnTo>
                      <a:pt x="34" y="186"/>
                    </a:lnTo>
                    <a:lnTo>
                      <a:pt x="32" y="177"/>
                    </a:lnTo>
                    <a:lnTo>
                      <a:pt x="30" y="175"/>
                    </a:lnTo>
                    <a:lnTo>
                      <a:pt x="26" y="169"/>
                    </a:lnTo>
                    <a:lnTo>
                      <a:pt x="26" y="160"/>
                    </a:lnTo>
                    <a:lnTo>
                      <a:pt x="22" y="152"/>
                    </a:lnTo>
                    <a:lnTo>
                      <a:pt x="22" y="146"/>
                    </a:lnTo>
                    <a:lnTo>
                      <a:pt x="22" y="143"/>
                    </a:lnTo>
                    <a:lnTo>
                      <a:pt x="20" y="134"/>
                    </a:lnTo>
                    <a:lnTo>
                      <a:pt x="17" y="132"/>
                    </a:lnTo>
                    <a:lnTo>
                      <a:pt x="15" y="120"/>
                    </a:lnTo>
                    <a:lnTo>
                      <a:pt x="18" y="114"/>
                    </a:lnTo>
                    <a:lnTo>
                      <a:pt x="15" y="109"/>
                    </a:lnTo>
                    <a:lnTo>
                      <a:pt x="13" y="100"/>
                    </a:lnTo>
                    <a:lnTo>
                      <a:pt x="13" y="91"/>
                    </a:lnTo>
                    <a:lnTo>
                      <a:pt x="9" y="83"/>
                    </a:lnTo>
                    <a:lnTo>
                      <a:pt x="11" y="77"/>
                    </a:lnTo>
                    <a:lnTo>
                      <a:pt x="9" y="74"/>
                    </a:lnTo>
                    <a:lnTo>
                      <a:pt x="7" y="63"/>
                    </a:lnTo>
                    <a:lnTo>
                      <a:pt x="5" y="51"/>
                    </a:lnTo>
                    <a:lnTo>
                      <a:pt x="3" y="45"/>
                    </a:lnTo>
                    <a:lnTo>
                      <a:pt x="5" y="34"/>
                    </a:lnTo>
                    <a:lnTo>
                      <a:pt x="3" y="25"/>
                    </a:lnTo>
                    <a:lnTo>
                      <a:pt x="1" y="20"/>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710" name="Freeform 84"/>
              <p:cNvSpPr>
                <a:spLocks/>
              </p:cNvSpPr>
              <p:nvPr/>
            </p:nvSpPr>
            <p:spPr bwMode="auto">
              <a:xfrm>
                <a:off x="5089" y="1247"/>
                <a:ext cx="115" cy="274"/>
              </a:xfrm>
              <a:custGeom>
                <a:avLst/>
                <a:gdLst>
                  <a:gd name="T0" fmla="*/ 0 w 115"/>
                  <a:gd name="T1" fmla="*/ 270 h 274"/>
                  <a:gd name="T2" fmla="*/ 11 w 115"/>
                  <a:gd name="T3" fmla="*/ 270 h 274"/>
                  <a:gd name="T4" fmla="*/ 13 w 115"/>
                  <a:gd name="T5" fmla="*/ 270 h 274"/>
                  <a:gd name="T6" fmla="*/ 23 w 115"/>
                  <a:gd name="T7" fmla="*/ 270 h 274"/>
                  <a:gd name="T8" fmla="*/ 25 w 115"/>
                  <a:gd name="T9" fmla="*/ 264 h 274"/>
                  <a:gd name="T10" fmla="*/ 29 w 115"/>
                  <a:gd name="T11" fmla="*/ 258 h 274"/>
                  <a:gd name="T12" fmla="*/ 35 w 115"/>
                  <a:gd name="T13" fmla="*/ 258 h 274"/>
                  <a:gd name="T14" fmla="*/ 39 w 115"/>
                  <a:gd name="T15" fmla="*/ 255 h 274"/>
                  <a:gd name="T16" fmla="*/ 39 w 115"/>
                  <a:gd name="T17" fmla="*/ 247 h 274"/>
                  <a:gd name="T18" fmla="*/ 43 w 115"/>
                  <a:gd name="T19" fmla="*/ 247 h 274"/>
                  <a:gd name="T20" fmla="*/ 46 w 115"/>
                  <a:gd name="T21" fmla="*/ 238 h 274"/>
                  <a:gd name="T22" fmla="*/ 46 w 115"/>
                  <a:gd name="T23" fmla="*/ 235 h 274"/>
                  <a:gd name="T24" fmla="*/ 50 w 115"/>
                  <a:gd name="T25" fmla="*/ 229 h 274"/>
                  <a:gd name="T26" fmla="*/ 52 w 115"/>
                  <a:gd name="T27" fmla="*/ 227 h 274"/>
                  <a:gd name="T28" fmla="*/ 57 w 115"/>
                  <a:gd name="T29" fmla="*/ 221 h 274"/>
                  <a:gd name="T30" fmla="*/ 57 w 115"/>
                  <a:gd name="T31" fmla="*/ 218 h 274"/>
                  <a:gd name="T32" fmla="*/ 61 w 115"/>
                  <a:gd name="T33" fmla="*/ 209 h 274"/>
                  <a:gd name="T34" fmla="*/ 68 w 115"/>
                  <a:gd name="T35" fmla="*/ 195 h 274"/>
                  <a:gd name="T36" fmla="*/ 70 w 115"/>
                  <a:gd name="T37" fmla="*/ 186 h 274"/>
                  <a:gd name="T38" fmla="*/ 78 w 115"/>
                  <a:gd name="T39" fmla="*/ 172 h 274"/>
                  <a:gd name="T40" fmla="*/ 80 w 115"/>
                  <a:gd name="T41" fmla="*/ 166 h 274"/>
                  <a:gd name="T42" fmla="*/ 86 w 115"/>
                  <a:gd name="T43" fmla="*/ 149 h 274"/>
                  <a:gd name="T44" fmla="*/ 84 w 115"/>
                  <a:gd name="T45" fmla="*/ 137 h 274"/>
                  <a:gd name="T46" fmla="*/ 91 w 115"/>
                  <a:gd name="T47" fmla="*/ 126 h 274"/>
                  <a:gd name="T48" fmla="*/ 96 w 115"/>
                  <a:gd name="T49" fmla="*/ 112 h 274"/>
                  <a:gd name="T50" fmla="*/ 96 w 115"/>
                  <a:gd name="T51" fmla="*/ 97 h 274"/>
                  <a:gd name="T52" fmla="*/ 100 w 115"/>
                  <a:gd name="T53" fmla="*/ 83 h 274"/>
                  <a:gd name="T54" fmla="*/ 100 w 115"/>
                  <a:gd name="T55" fmla="*/ 68 h 274"/>
                  <a:gd name="T56" fmla="*/ 104 w 115"/>
                  <a:gd name="T57" fmla="*/ 54 h 274"/>
                  <a:gd name="T58" fmla="*/ 108 w 115"/>
                  <a:gd name="T59" fmla="*/ 40 h 274"/>
                  <a:gd name="T60" fmla="*/ 110 w 115"/>
                  <a:gd name="T61" fmla="*/ 25 h 274"/>
                  <a:gd name="T62" fmla="*/ 112 w 115"/>
                  <a:gd name="T63" fmla="*/ 5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
                  <a:gd name="T97" fmla="*/ 0 h 274"/>
                  <a:gd name="T98" fmla="*/ 115 w 115"/>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 h="274">
                    <a:moveTo>
                      <a:pt x="0" y="270"/>
                    </a:moveTo>
                    <a:lnTo>
                      <a:pt x="0" y="270"/>
                    </a:lnTo>
                    <a:lnTo>
                      <a:pt x="5" y="270"/>
                    </a:lnTo>
                    <a:lnTo>
                      <a:pt x="11" y="270"/>
                    </a:lnTo>
                    <a:lnTo>
                      <a:pt x="13" y="273"/>
                    </a:lnTo>
                    <a:lnTo>
                      <a:pt x="13" y="270"/>
                    </a:lnTo>
                    <a:lnTo>
                      <a:pt x="17" y="270"/>
                    </a:lnTo>
                    <a:lnTo>
                      <a:pt x="23" y="270"/>
                    </a:lnTo>
                    <a:lnTo>
                      <a:pt x="23" y="267"/>
                    </a:lnTo>
                    <a:lnTo>
                      <a:pt x="25" y="264"/>
                    </a:lnTo>
                    <a:lnTo>
                      <a:pt x="27" y="261"/>
                    </a:lnTo>
                    <a:lnTo>
                      <a:pt x="29" y="258"/>
                    </a:lnTo>
                    <a:lnTo>
                      <a:pt x="35" y="258"/>
                    </a:lnTo>
                    <a:lnTo>
                      <a:pt x="39" y="255"/>
                    </a:lnTo>
                    <a:lnTo>
                      <a:pt x="37" y="250"/>
                    </a:lnTo>
                    <a:lnTo>
                      <a:pt x="39" y="247"/>
                    </a:lnTo>
                    <a:lnTo>
                      <a:pt x="41" y="247"/>
                    </a:lnTo>
                    <a:lnTo>
                      <a:pt x="43" y="247"/>
                    </a:lnTo>
                    <a:lnTo>
                      <a:pt x="45" y="241"/>
                    </a:lnTo>
                    <a:lnTo>
                      <a:pt x="46" y="238"/>
                    </a:lnTo>
                    <a:lnTo>
                      <a:pt x="46" y="235"/>
                    </a:lnTo>
                    <a:lnTo>
                      <a:pt x="48" y="232"/>
                    </a:lnTo>
                    <a:lnTo>
                      <a:pt x="50" y="229"/>
                    </a:lnTo>
                    <a:lnTo>
                      <a:pt x="48" y="227"/>
                    </a:lnTo>
                    <a:lnTo>
                      <a:pt x="52" y="227"/>
                    </a:lnTo>
                    <a:lnTo>
                      <a:pt x="50" y="221"/>
                    </a:lnTo>
                    <a:lnTo>
                      <a:pt x="57" y="221"/>
                    </a:lnTo>
                    <a:lnTo>
                      <a:pt x="57" y="218"/>
                    </a:lnTo>
                    <a:lnTo>
                      <a:pt x="61" y="209"/>
                    </a:lnTo>
                    <a:lnTo>
                      <a:pt x="67" y="204"/>
                    </a:lnTo>
                    <a:lnTo>
                      <a:pt x="68" y="195"/>
                    </a:lnTo>
                    <a:lnTo>
                      <a:pt x="70" y="192"/>
                    </a:lnTo>
                    <a:lnTo>
                      <a:pt x="70" y="186"/>
                    </a:lnTo>
                    <a:lnTo>
                      <a:pt x="76" y="178"/>
                    </a:lnTo>
                    <a:lnTo>
                      <a:pt x="78" y="172"/>
                    </a:lnTo>
                    <a:lnTo>
                      <a:pt x="78" y="169"/>
                    </a:lnTo>
                    <a:lnTo>
                      <a:pt x="80" y="166"/>
                    </a:lnTo>
                    <a:lnTo>
                      <a:pt x="82" y="155"/>
                    </a:lnTo>
                    <a:lnTo>
                      <a:pt x="86" y="149"/>
                    </a:lnTo>
                    <a:lnTo>
                      <a:pt x="86" y="140"/>
                    </a:lnTo>
                    <a:lnTo>
                      <a:pt x="84" y="137"/>
                    </a:lnTo>
                    <a:lnTo>
                      <a:pt x="88" y="135"/>
                    </a:lnTo>
                    <a:lnTo>
                      <a:pt x="91" y="126"/>
                    </a:lnTo>
                    <a:lnTo>
                      <a:pt x="93" y="120"/>
                    </a:lnTo>
                    <a:lnTo>
                      <a:pt x="96" y="112"/>
                    </a:lnTo>
                    <a:lnTo>
                      <a:pt x="93" y="109"/>
                    </a:lnTo>
                    <a:lnTo>
                      <a:pt x="96" y="97"/>
                    </a:lnTo>
                    <a:lnTo>
                      <a:pt x="98" y="91"/>
                    </a:lnTo>
                    <a:lnTo>
                      <a:pt x="100" y="83"/>
                    </a:lnTo>
                    <a:lnTo>
                      <a:pt x="100" y="74"/>
                    </a:lnTo>
                    <a:lnTo>
                      <a:pt x="100" y="68"/>
                    </a:lnTo>
                    <a:lnTo>
                      <a:pt x="104" y="66"/>
                    </a:lnTo>
                    <a:lnTo>
                      <a:pt x="104" y="54"/>
                    </a:lnTo>
                    <a:lnTo>
                      <a:pt x="108" y="45"/>
                    </a:lnTo>
                    <a:lnTo>
                      <a:pt x="108" y="40"/>
                    </a:lnTo>
                    <a:lnTo>
                      <a:pt x="110" y="37"/>
                    </a:lnTo>
                    <a:lnTo>
                      <a:pt x="110" y="25"/>
                    </a:lnTo>
                    <a:lnTo>
                      <a:pt x="112" y="17"/>
                    </a:lnTo>
                    <a:lnTo>
                      <a:pt x="112" y="5"/>
                    </a:lnTo>
                    <a:lnTo>
                      <a:pt x="114" y="0"/>
                    </a:lnTo>
                  </a:path>
                </a:pathLst>
              </a:custGeom>
              <a:noFill/>
              <a:ln w="9525" cap="rnd">
                <a:solidFill>
                  <a:srgbClr val="FF0000"/>
                </a:solidFill>
                <a:round/>
                <a:headEnd type="none" w="sm" len="sm"/>
                <a:tailEnd type="none" w="sm" len="sm"/>
              </a:ln>
            </p:spPr>
            <p:txBody>
              <a:bodyPr/>
              <a:lstStyle/>
              <a:p>
                <a:endParaRPr lang="en-US"/>
              </a:p>
            </p:txBody>
          </p:sp>
          <p:sp>
            <p:nvSpPr>
              <p:cNvPr id="22711" name="Freeform 85"/>
              <p:cNvSpPr>
                <a:spLocks/>
              </p:cNvSpPr>
              <p:nvPr/>
            </p:nvSpPr>
            <p:spPr bwMode="auto">
              <a:xfrm>
                <a:off x="5089" y="1247"/>
                <a:ext cx="115" cy="274"/>
              </a:xfrm>
              <a:custGeom>
                <a:avLst/>
                <a:gdLst>
                  <a:gd name="T0" fmla="*/ 0 w 115"/>
                  <a:gd name="T1" fmla="*/ 270 h 274"/>
                  <a:gd name="T2" fmla="*/ 11 w 115"/>
                  <a:gd name="T3" fmla="*/ 270 h 274"/>
                  <a:gd name="T4" fmla="*/ 13 w 115"/>
                  <a:gd name="T5" fmla="*/ 270 h 274"/>
                  <a:gd name="T6" fmla="*/ 23 w 115"/>
                  <a:gd name="T7" fmla="*/ 270 h 274"/>
                  <a:gd name="T8" fmla="*/ 25 w 115"/>
                  <a:gd name="T9" fmla="*/ 264 h 274"/>
                  <a:gd name="T10" fmla="*/ 29 w 115"/>
                  <a:gd name="T11" fmla="*/ 258 h 274"/>
                  <a:gd name="T12" fmla="*/ 35 w 115"/>
                  <a:gd name="T13" fmla="*/ 258 h 274"/>
                  <a:gd name="T14" fmla="*/ 39 w 115"/>
                  <a:gd name="T15" fmla="*/ 255 h 274"/>
                  <a:gd name="T16" fmla="*/ 39 w 115"/>
                  <a:gd name="T17" fmla="*/ 247 h 274"/>
                  <a:gd name="T18" fmla="*/ 43 w 115"/>
                  <a:gd name="T19" fmla="*/ 247 h 274"/>
                  <a:gd name="T20" fmla="*/ 46 w 115"/>
                  <a:gd name="T21" fmla="*/ 238 h 274"/>
                  <a:gd name="T22" fmla="*/ 46 w 115"/>
                  <a:gd name="T23" fmla="*/ 235 h 274"/>
                  <a:gd name="T24" fmla="*/ 50 w 115"/>
                  <a:gd name="T25" fmla="*/ 229 h 274"/>
                  <a:gd name="T26" fmla="*/ 52 w 115"/>
                  <a:gd name="T27" fmla="*/ 227 h 274"/>
                  <a:gd name="T28" fmla="*/ 57 w 115"/>
                  <a:gd name="T29" fmla="*/ 221 h 274"/>
                  <a:gd name="T30" fmla="*/ 57 w 115"/>
                  <a:gd name="T31" fmla="*/ 218 h 274"/>
                  <a:gd name="T32" fmla="*/ 61 w 115"/>
                  <a:gd name="T33" fmla="*/ 209 h 274"/>
                  <a:gd name="T34" fmla="*/ 68 w 115"/>
                  <a:gd name="T35" fmla="*/ 195 h 274"/>
                  <a:gd name="T36" fmla="*/ 70 w 115"/>
                  <a:gd name="T37" fmla="*/ 186 h 274"/>
                  <a:gd name="T38" fmla="*/ 78 w 115"/>
                  <a:gd name="T39" fmla="*/ 172 h 274"/>
                  <a:gd name="T40" fmla="*/ 80 w 115"/>
                  <a:gd name="T41" fmla="*/ 166 h 274"/>
                  <a:gd name="T42" fmla="*/ 84 w 115"/>
                  <a:gd name="T43" fmla="*/ 146 h 274"/>
                  <a:gd name="T44" fmla="*/ 84 w 115"/>
                  <a:gd name="T45" fmla="*/ 137 h 274"/>
                  <a:gd name="T46" fmla="*/ 91 w 115"/>
                  <a:gd name="T47" fmla="*/ 126 h 274"/>
                  <a:gd name="T48" fmla="*/ 96 w 115"/>
                  <a:gd name="T49" fmla="*/ 112 h 274"/>
                  <a:gd name="T50" fmla="*/ 96 w 115"/>
                  <a:gd name="T51" fmla="*/ 97 h 274"/>
                  <a:gd name="T52" fmla="*/ 100 w 115"/>
                  <a:gd name="T53" fmla="*/ 83 h 274"/>
                  <a:gd name="T54" fmla="*/ 100 w 115"/>
                  <a:gd name="T55" fmla="*/ 68 h 274"/>
                  <a:gd name="T56" fmla="*/ 104 w 115"/>
                  <a:gd name="T57" fmla="*/ 54 h 274"/>
                  <a:gd name="T58" fmla="*/ 108 w 115"/>
                  <a:gd name="T59" fmla="*/ 40 h 274"/>
                  <a:gd name="T60" fmla="*/ 110 w 115"/>
                  <a:gd name="T61" fmla="*/ 25 h 274"/>
                  <a:gd name="T62" fmla="*/ 112 w 115"/>
                  <a:gd name="T63" fmla="*/ 5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
                  <a:gd name="T97" fmla="*/ 0 h 274"/>
                  <a:gd name="T98" fmla="*/ 115 w 115"/>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 h="274">
                    <a:moveTo>
                      <a:pt x="0" y="270"/>
                    </a:moveTo>
                    <a:lnTo>
                      <a:pt x="0" y="270"/>
                    </a:lnTo>
                    <a:lnTo>
                      <a:pt x="5" y="270"/>
                    </a:lnTo>
                    <a:lnTo>
                      <a:pt x="11" y="270"/>
                    </a:lnTo>
                    <a:lnTo>
                      <a:pt x="13" y="273"/>
                    </a:lnTo>
                    <a:lnTo>
                      <a:pt x="13" y="270"/>
                    </a:lnTo>
                    <a:lnTo>
                      <a:pt x="17" y="270"/>
                    </a:lnTo>
                    <a:lnTo>
                      <a:pt x="23" y="270"/>
                    </a:lnTo>
                    <a:lnTo>
                      <a:pt x="23" y="267"/>
                    </a:lnTo>
                    <a:lnTo>
                      <a:pt x="25" y="264"/>
                    </a:lnTo>
                    <a:lnTo>
                      <a:pt x="27" y="261"/>
                    </a:lnTo>
                    <a:lnTo>
                      <a:pt x="29" y="258"/>
                    </a:lnTo>
                    <a:lnTo>
                      <a:pt x="35" y="258"/>
                    </a:lnTo>
                    <a:lnTo>
                      <a:pt x="39" y="255"/>
                    </a:lnTo>
                    <a:lnTo>
                      <a:pt x="37" y="250"/>
                    </a:lnTo>
                    <a:lnTo>
                      <a:pt x="39" y="247"/>
                    </a:lnTo>
                    <a:lnTo>
                      <a:pt x="41" y="247"/>
                    </a:lnTo>
                    <a:lnTo>
                      <a:pt x="43" y="247"/>
                    </a:lnTo>
                    <a:lnTo>
                      <a:pt x="45" y="241"/>
                    </a:lnTo>
                    <a:lnTo>
                      <a:pt x="46" y="238"/>
                    </a:lnTo>
                    <a:lnTo>
                      <a:pt x="46" y="235"/>
                    </a:lnTo>
                    <a:lnTo>
                      <a:pt x="48" y="232"/>
                    </a:lnTo>
                    <a:lnTo>
                      <a:pt x="50" y="229"/>
                    </a:lnTo>
                    <a:lnTo>
                      <a:pt x="48" y="227"/>
                    </a:lnTo>
                    <a:lnTo>
                      <a:pt x="52" y="227"/>
                    </a:lnTo>
                    <a:lnTo>
                      <a:pt x="50" y="221"/>
                    </a:lnTo>
                    <a:lnTo>
                      <a:pt x="57" y="221"/>
                    </a:lnTo>
                    <a:lnTo>
                      <a:pt x="57" y="218"/>
                    </a:lnTo>
                    <a:lnTo>
                      <a:pt x="61" y="209"/>
                    </a:lnTo>
                    <a:lnTo>
                      <a:pt x="67" y="204"/>
                    </a:lnTo>
                    <a:lnTo>
                      <a:pt x="68" y="195"/>
                    </a:lnTo>
                    <a:lnTo>
                      <a:pt x="70" y="192"/>
                    </a:lnTo>
                    <a:lnTo>
                      <a:pt x="70" y="186"/>
                    </a:lnTo>
                    <a:lnTo>
                      <a:pt x="76" y="178"/>
                    </a:lnTo>
                    <a:lnTo>
                      <a:pt x="78" y="172"/>
                    </a:lnTo>
                    <a:lnTo>
                      <a:pt x="78" y="169"/>
                    </a:lnTo>
                    <a:lnTo>
                      <a:pt x="80" y="166"/>
                    </a:lnTo>
                    <a:lnTo>
                      <a:pt x="82" y="155"/>
                    </a:lnTo>
                    <a:lnTo>
                      <a:pt x="84" y="146"/>
                    </a:lnTo>
                    <a:lnTo>
                      <a:pt x="86" y="140"/>
                    </a:lnTo>
                    <a:lnTo>
                      <a:pt x="84" y="137"/>
                    </a:lnTo>
                    <a:lnTo>
                      <a:pt x="88" y="135"/>
                    </a:lnTo>
                    <a:lnTo>
                      <a:pt x="91" y="126"/>
                    </a:lnTo>
                    <a:lnTo>
                      <a:pt x="93" y="120"/>
                    </a:lnTo>
                    <a:lnTo>
                      <a:pt x="96" y="112"/>
                    </a:lnTo>
                    <a:lnTo>
                      <a:pt x="93" y="109"/>
                    </a:lnTo>
                    <a:lnTo>
                      <a:pt x="96" y="97"/>
                    </a:lnTo>
                    <a:lnTo>
                      <a:pt x="98" y="91"/>
                    </a:lnTo>
                    <a:lnTo>
                      <a:pt x="100" y="83"/>
                    </a:lnTo>
                    <a:lnTo>
                      <a:pt x="100" y="74"/>
                    </a:lnTo>
                    <a:lnTo>
                      <a:pt x="100" y="68"/>
                    </a:lnTo>
                    <a:lnTo>
                      <a:pt x="104" y="66"/>
                    </a:lnTo>
                    <a:lnTo>
                      <a:pt x="104" y="54"/>
                    </a:lnTo>
                    <a:lnTo>
                      <a:pt x="108" y="45"/>
                    </a:lnTo>
                    <a:lnTo>
                      <a:pt x="108" y="40"/>
                    </a:lnTo>
                    <a:lnTo>
                      <a:pt x="110" y="37"/>
                    </a:lnTo>
                    <a:lnTo>
                      <a:pt x="110" y="25"/>
                    </a:lnTo>
                    <a:lnTo>
                      <a:pt x="110" y="17"/>
                    </a:lnTo>
                    <a:lnTo>
                      <a:pt x="112" y="5"/>
                    </a:lnTo>
                    <a:lnTo>
                      <a:pt x="114" y="0"/>
                    </a:lnTo>
                  </a:path>
                </a:pathLst>
              </a:custGeom>
              <a:noFill/>
              <a:ln w="9525" cap="rnd">
                <a:solidFill>
                  <a:srgbClr val="FF0000"/>
                </a:solidFill>
                <a:round/>
                <a:headEnd type="none" w="sm" len="sm"/>
                <a:tailEnd type="none" w="sm" len="sm"/>
              </a:ln>
            </p:spPr>
            <p:txBody>
              <a:bodyPr/>
              <a:lstStyle/>
              <a:p>
                <a:endParaRPr lang="en-US"/>
              </a:p>
            </p:txBody>
          </p:sp>
          <p:sp>
            <p:nvSpPr>
              <p:cNvPr id="22712" name="Freeform 86"/>
              <p:cNvSpPr>
                <a:spLocks/>
              </p:cNvSpPr>
              <p:nvPr/>
            </p:nvSpPr>
            <p:spPr bwMode="auto">
              <a:xfrm>
                <a:off x="4982" y="1233"/>
                <a:ext cx="108" cy="288"/>
              </a:xfrm>
              <a:custGeom>
                <a:avLst/>
                <a:gdLst>
                  <a:gd name="T0" fmla="*/ 105 w 108"/>
                  <a:gd name="T1" fmla="*/ 287 h 288"/>
                  <a:gd name="T2" fmla="*/ 97 w 108"/>
                  <a:gd name="T3" fmla="*/ 284 h 288"/>
                  <a:gd name="T4" fmla="*/ 89 w 108"/>
                  <a:gd name="T5" fmla="*/ 284 h 288"/>
                  <a:gd name="T6" fmla="*/ 86 w 108"/>
                  <a:gd name="T7" fmla="*/ 284 h 288"/>
                  <a:gd name="T8" fmla="*/ 80 w 108"/>
                  <a:gd name="T9" fmla="*/ 275 h 288"/>
                  <a:gd name="T10" fmla="*/ 76 w 108"/>
                  <a:gd name="T11" fmla="*/ 272 h 288"/>
                  <a:gd name="T12" fmla="*/ 74 w 108"/>
                  <a:gd name="T13" fmla="*/ 272 h 288"/>
                  <a:gd name="T14" fmla="*/ 69 w 108"/>
                  <a:gd name="T15" fmla="*/ 264 h 288"/>
                  <a:gd name="T16" fmla="*/ 67 w 108"/>
                  <a:gd name="T17" fmla="*/ 261 h 288"/>
                  <a:gd name="T18" fmla="*/ 63 w 108"/>
                  <a:gd name="T19" fmla="*/ 261 h 288"/>
                  <a:gd name="T20" fmla="*/ 61 w 108"/>
                  <a:gd name="T21" fmla="*/ 255 h 288"/>
                  <a:gd name="T22" fmla="*/ 59 w 108"/>
                  <a:gd name="T23" fmla="*/ 246 h 288"/>
                  <a:gd name="T24" fmla="*/ 57 w 108"/>
                  <a:gd name="T25" fmla="*/ 243 h 288"/>
                  <a:gd name="T26" fmla="*/ 53 w 108"/>
                  <a:gd name="T27" fmla="*/ 238 h 288"/>
                  <a:gd name="T28" fmla="*/ 53 w 108"/>
                  <a:gd name="T29" fmla="*/ 235 h 288"/>
                  <a:gd name="T30" fmla="*/ 53 w 108"/>
                  <a:gd name="T31" fmla="*/ 232 h 288"/>
                  <a:gd name="T32" fmla="*/ 47 w 108"/>
                  <a:gd name="T33" fmla="*/ 226 h 288"/>
                  <a:gd name="T34" fmla="*/ 39 w 108"/>
                  <a:gd name="T35" fmla="*/ 206 h 288"/>
                  <a:gd name="T36" fmla="*/ 35 w 108"/>
                  <a:gd name="T37" fmla="*/ 198 h 288"/>
                  <a:gd name="T38" fmla="*/ 34 w 108"/>
                  <a:gd name="T39" fmla="*/ 186 h 288"/>
                  <a:gd name="T40" fmla="*/ 30 w 108"/>
                  <a:gd name="T41" fmla="*/ 175 h 288"/>
                  <a:gd name="T42" fmla="*/ 26 w 108"/>
                  <a:gd name="T43" fmla="*/ 160 h 288"/>
                  <a:gd name="T44" fmla="*/ 22 w 108"/>
                  <a:gd name="T45" fmla="*/ 146 h 288"/>
                  <a:gd name="T46" fmla="*/ 18 w 108"/>
                  <a:gd name="T47" fmla="*/ 132 h 288"/>
                  <a:gd name="T48" fmla="*/ 15 w 108"/>
                  <a:gd name="T49" fmla="*/ 120 h 288"/>
                  <a:gd name="T50" fmla="*/ 15 w 108"/>
                  <a:gd name="T51" fmla="*/ 109 h 288"/>
                  <a:gd name="T52" fmla="*/ 13 w 108"/>
                  <a:gd name="T53" fmla="*/ 91 h 288"/>
                  <a:gd name="T54" fmla="*/ 11 w 108"/>
                  <a:gd name="T55" fmla="*/ 77 h 288"/>
                  <a:gd name="T56" fmla="*/ 7 w 108"/>
                  <a:gd name="T57" fmla="*/ 63 h 288"/>
                  <a:gd name="T58" fmla="*/ 5 w 108"/>
                  <a:gd name="T59" fmla="*/ 48 h 288"/>
                  <a:gd name="T60" fmla="*/ 3 w 108"/>
                  <a:gd name="T61" fmla="*/ 25 h 288"/>
                  <a:gd name="T62" fmla="*/ 3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5" y="287"/>
                    </a:lnTo>
                    <a:lnTo>
                      <a:pt x="97" y="284"/>
                    </a:lnTo>
                    <a:lnTo>
                      <a:pt x="93" y="287"/>
                    </a:lnTo>
                    <a:lnTo>
                      <a:pt x="89" y="284"/>
                    </a:lnTo>
                    <a:lnTo>
                      <a:pt x="88" y="284"/>
                    </a:lnTo>
                    <a:lnTo>
                      <a:pt x="86" y="284"/>
                    </a:lnTo>
                    <a:lnTo>
                      <a:pt x="82" y="275"/>
                    </a:lnTo>
                    <a:lnTo>
                      <a:pt x="80" y="275"/>
                    </a:lnTo>
                    <a:lnTo>
                      <a:pt x="78" y="275"/>
                    </a:lnTo>
                    <a:lnTo>
                      <a:pt x="76" y="272"/>
                    </a:lnTo>
                    <a:lnTo>
                      <a:pt x="76" y="275"/>
                    </a:lnTo>
                    <a:lnTo>
                      <a:pt x="74" y="272"/>
                    </a:lnTo>
                    <a:lnTo>
                      <a:pt x="72" y="269"/>
                    </a:lnTo>
                    <a:lnTo>
                      <a:pt x="69" y="264"/>
                    </a:lnTo>
                    <a:lnTo>
                      <a:pt x="67" y="264"/>
                    </a:lnTo>
                    <a:lnTo>
                      <a:pt x="67" y="261"/>
                    </a:lnTo>
                    <a:lnTo>
                      <a:pt x="65" y="261"/>
                    </a:lnTo>
                    <a:lnTo>
                      <a:pt x="63" y="261"/>
                    </a:lnTo>
                    <a:lnTo>
                      <a:pt x="61" y="255"/>
                    </a:lnTo>
                    <a:lnTo>
                      <a:pt x="59" y="252"/>
                    </a:lnTo>
                    <a:lnTo>
                      <a:pt x="59" y="246"/>
                    </a:lnTo>
                    <a:lnTo>
                      <a:pt x="57" y="243"/>
                    </a:lnTo>
                    <a:lnTo>
                      <a:pt x="53" y="238"/>
                    </a:lnTo>
                    <a:lnTo>
                      <a:pt x="53" y="235"/>
                    </a:lnTo>
                    <a:lnTo>
                      <a:pt x="53" y="232"/>
                    </a:lnTo>
                    <a:lnTo>
                      <a:pt x="51" y="229"/>
                    </a:lnTo>
                    <a:lnTo>
                      <a:pt x="47" y="226"/>
                    </a:lnTo>
                    <a:lnTo>
                      <a:pt x="45" y="218"/>
                    </a:lnTo>
                    <a:lnTo>
                      <a:pt x="39" y="206"/>
                    </a:lnTo>
                    <a:lnTo>
                      <a:pt x="35" y="203"/>
                    </a:lnTo>
                    <a:lnTo>
                      <a:pt x="35" y="198"/>
                    </a:lnTo>
                    <a:lnTo>
                      <a:pt x="32" y="192"/>
                    </a:lnTo>
                    <a:lnTo>
                      <a:pt x="34" y="186"/>
                    </a:lnTo>
                    <a:lnTo>
                      <a:pt x="32" y="177"/>
                    </a:lnTo>
                    <a:lnTo>
                      <a:pt x="30" y="175"/>
                    </a:lnTo>
                    <a:lnTo>
                      <a:pt x="26" y="169"/>
                    </a:lnTo>
                    <a:lnTo>
                      <a:pt x="26" y="160"/>
                    </a:lnTo>
                    <a:lnTo>
                      <a:pt x="22" y="152"/>
                    </a:lnTo>
                    <a:lnTo>
                      <a:pt x="22" y="146"/>
                    </a:lnTo>
                    <a:lnTo>
                      <a:pt x="22" y="143"/>
                    </a:lnTo>
                    <a:lnTo>
                      <a:pt x="18" y="132"/>
                    </a:lnTo>
                    <a:lnTo>
                      <a:pt x="17" y="132"/>
                    </a:lnTo>
                    <a:lnTo>
                      <a:pt x="15" y="120"/>
                    </a:lnTo>
                    <a:lnTo>
                      <a:pt x="18" y="114"/>
                    </a:lnTo>
                    <a:lnTo>
                      <a:pt x="15" y="109"/>
                    </a:lnTo>
                    <a:lnTo>
                      <a:pt x="13" y="100"/>
                    </a:lnTo>
                    <a:lnTo>
                      <a:pt x="13" y="91"/>
                    </a:lnTo>
                    <a:lnTo>
                      <a:pt x="9" y="83"/>
                    </a:lnTo>
                    <a:lnTo>
                      <a:pt x="11" y="77"/>
                    </a:lnTo>
                    <a:lnTo>
                      <a:pt x="9" y="74"/>
                    </a:lnTo>
                    <a:lnTo>
                      <a:pt x="7" y="63"/>
                    </a:lnTo>
                    <a:lnTo>
                      <a:pt x="5" y="51"/>
                    </a:lnTo>
                    <a:lnTo>
                      <a:pt x="5" y="48"/>
                    </a:lnTo>
                    <a:lnTo>
                      <a:pt x="5" y="34"/>
                    </a:lnTo>
                    <a:lnTo>
                      <a:pt x="3" y="25"/>
                    </a:lnTo>
                    <a:lnTo>
                      <a:pt x="1" y="20"/>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713" name="Freeform 87"/>
              <p:cNvSpPr>
                <a:spLocks/>
              </p:cNvSpPr>
              <p:nvPr/>
            </p:nvSpPr>
            <p:spPr bwMode="auto">
              <a:xfrm>
                <a:off x="4871" y="950"/>
                <a:ext cx="112" cy="284"/>
              </a:xfrm>
              <a:custGeom>
                <a:avLst/>
                <a:gdLst>
                  <a:gd name="T0" fmla="*/ 3 w 112"/>
                  <a:gd name="T1" fmla="*/ 5 h 284"/>
                  <a:gd name="T2" fmla="*/ 7 w 112"/>
                  <a:gd name="T3" fmla="*/ 5 h 284"/>
                  <a:gd name="T4" fmla="*/ 11 w 112"/>
                  <a:gd name="T5" fmla="*/ 5 h 284"/>
                  <a:gd name="T6" fmla="*/ 19 w 112"/>
                  <a:gd name="T7" fmla="*/ 5 h 284"/>
                  <a:gd name="T8" fmla="*/ 24 w 112"/>
                  <a:gd name="T9" fmla="*/ 14 h 284"/>
                  <a:gd name="T10" fmla="*/ 29 w 112"/>
                  <a:gd name="T11" fmla="*/ 17 h 284"/>
                  <a:gd name="T12" fmla="*/ 31 w 112"/>
                  <a:gd name="T13" fmla="*/ 17 h 284"/>
                  <a:gd name="T14" fmla="*/ 37 w 112"/>
                  <a:gd name="T15" fmla="*/ 25 h 284"/>
                  <a:gd name="T16" fmla="*/ 39 w 112"/>
                  <a:gd name="T17" fmla="*/ 31 h 284"/>
                  <a:gd name="T18" fmla="*/ 43 w 112"/>
                  <a:gd name="T19" fmla="*/ 31 h 284"/>
                  <a:gd name="T20" fmla="*/ 43 w 112"/>
                  <a:gd name="T21" fmla="*/ 31 h 284"/>
                  <a:gd name="T22" fmla="*/ 46 w 112"/>
                  <a:gd name="T23" fmla="*/ 42 h 284"/>
                  <a:gd name="T24" fmla="*/ 48 w 112"/>
                  <a:gd name="T25" fmla="*/ 45 h 284"/>
                  <a:gd name="T26" fmla="*/ 52 w 112"/>
                  <a:gd name="T27" fmla="*/ 51 h 284"/>
                  <a:gd name="T28" fmla="*/ 54 w 112"/>
                  <a:gd name="T29" fmla="*/ 54 h 284"/>
                  <a:gd name="T30" fmla="*/ 58 w 112"/>
                  <a:gd name="T31" fmla="*/ 60 h 284"/>
                  <a:gd name="T32" fmla="*/ 62 w 112"/>
                  <a:gd name="T33" fmla="*/ 68 h 284"/>
                  <a:gd name="T34" fmla="*/ 66 w 112"/>
                  <a:gd name="T35" fmla="*/ 80 h 284"/>
                  <a:gd name="T36" fmla="*/ 71 w 112"/>
                  <a:gd name="T37" fmla="*/ 91 h 284"/>
                  <a:gd name="T38" fmla="*/ 75 w 112"/>
                  <a:gd name="T39" fmla="*/ 102 h 284"/>
                  <a:gd name="T40" fmla="*/ 79 w 112"/>
                  <a:gd name="T41" fmla="*/ 117 h 284"/>
                  <a:gd name="T42" fmla="*/ 84 w 112"/>
                  <a:gd name="T43" fmla="*/ 128 h 284"/>
                  <a:gd name="T44" fmla="*/ 88 w 112"/>
                  <a:gd name="T45" fmla="*/ 142 h 284"/>
                  <a:gd name="T46" fmla="*/ 91 w 112"/>
                  <a:gd name="T47" fmla="*/ 151 h 284"/>
                  <a:gd name="T48" fmla="*/ 93 w 112"/>
                  <a:gd name="T49" fmla="*/ 165 h 284"/>
                  <a:gd name="T50" fmla="*/ 95 w 112"/>
                  <a:gd name="T51" fmla="*/ 180 h 284"/>
                  <a:gd name="T52" fmla="*/ 97 w 112"/>
                  <a:gd name="T53" fmla="*/ 191 h 284"/>
                  <a:gd name="T54" fmla="*/ 99 w 112"/>
                  <a:gd name="T55" fmla="*/ 205 h 284"/>
                  <a:gd name="T56" fmla="*/ 103 w 112"/>
                  <a:gd name="T57" fmla="*/ 222 h 284"/>
                  <a:gd name="T58" fmla="*/ 105 w 112"/>
                  <a:gd name="T59" fmla="*/ 240 h 284"/>
                  <a:gd name="T60" fmla="*/ 107 w 112"/>
                  <a:gd name="T61" fmla="*/ 260 h 284"/>
                  <a:gd name="T62" fmla="*/ 109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0" y="0"/>
                    </a:moveTo>
                    <a:lnTo>
                      <a:pt x="3" y="5"/>
                    </a:lnTo>
                    <a:lnTo>
                      <a:pt x="5" y="8"/>
                    </a:lnTo>
                    <a:lnTo>
                      <a:pt x="7" y="5"/>
                    </a:lnTo>
                    <a:lnTo>
                      <a:pt x="11" y="8"/>
                    </a:lnTo>
                    <a:lnTo>
                      <a:pt x="11" y="5"/>
                    </a:lnTo>
                    <a:lnTo>
                      <a:pt x="15" y="8"/>
                    </a:lnTo>
                    <a:lnTo>
                      <a:pt x="19" y="5"/>
                    </a:lnTo>
                    <a:lnTo>
                      <a:pt x="22" y="11"/>
                    </a:lnTo>
                    <a:lnTo>
                      <a:pt x="24" y="14"/>
                    </a:lnTo>
                    <a:lnTo>
                      <a:pt x="29" y="17"/>
                    </a:lnTo>
                    <a:lnTo>
                      <a:pt x="31" y="17"/>
                    </a:lnTo>
                    <a:lnTo>
                      <a:pt x="33" y="22"/>
                    </a:lnTo>
                    <a:lnTo>
                      <a:pt x="37" y="25"/>
                    </a:lnTo>
                    <a:lnTo>
                      <a:pt x="39" y="28"/>
                    </a:lnTo>
                    <a:lnTo>
                      <a:pt x="39" y="31"/>
                    </a:lnTo>
                    <a:lnTo>
                      <a:pt x="41" y="28"/>
                    </a:lnTo>
                    <a:lnTo>
                      <a:pt x="43" y="31"/>
                    </a:lnTo>
                    <a:lnTo>
                      <a:pt x="41" y="34"/>
                    </a:lnTo>
                    <a:lnTo>
                      <a:pt x="43" y="31"/>
                    </a:lnTo>
                    <a:lnTo>
                      <a:pt x="44" y="40"/>
                    </a:lnTo>
                    <a:lnTo>
                      <a:pt x="46" y="42"/>
                    </a:lnTo>
                    <a:lnTo>
                      <a:pt x="48" y="45"/>
                    </a:lnTo>
                    <a:lnTo>
                      <a:pt x="48" y="48"/>
                    </a:lnTo>
                    <a:lnTo>
                      <a:pt x="52" y="51"/>
                    </a:lnTo>
                    <a:lnTo>
                      <a:pt x="54" y="51"/>
                    </a:lnTo>
                    <a:lnTo>
                      <a:pt x="54" y="54"/>
                    </a:lnTo>
                    <a:lnTo>
                      <a:pt x="56" y="57"/>
                    </a:lnTo>
                    <a:lnTo>
                      <a:pt x="58" y="60"/>
                    </a:lnTo>
                    <a:lnTo>
                      <a:pt x="62" y="68"/>
                    </a:lnTo>
                    <a:lnTo>
                      <a:pt x="64" y="74"/>
                    </a:lnTo>
                    <a:lnTo>
                      <a:pt x="66" y="80"/>
                    </a:lnTo>
                    <a:lnTo>
                      <a:pt x="67" y="85"/>
                    </a:lnTo>
                    <a:lnTo>
                      <a:pt x="71" y="91"/>
                    </a:lnTo>
                    <a:lnTo>
                      <a:pt x="73" y="100"/>
                    </a:lnTo>
                    <a:lnTo>
                      <a:pt x="75" y="102"/>
                    </a:lnTo>
                    <a:lnTo>
                      <a:pt x="77" y="111"/>
                    </a:lnTo>
                    <a:lnTo>
                      <a:pt x="79" y="117"/>
                    </a:lnTo>
                    <a:lnTo>
                      <a:pt x="81" y="120"/>
                    </a:lnTo>
                    <a:lnTo>
                      <a:pt x="84" y="128"/>
                    </a:lnTo>
                    <a:lnTo>
                      <a:pt x="84" y="134"/>
                    </a:lnTo>
                    <a:lnTo>
                      <a:pt x="88" y="142"/>
                    </a:lnTo>
                    <a:lnTo>
                      <a:pt x="86" y="142"/>
                    </a:lnTo>
                    <a:lnTo>
                      <a:pt x="91" y="151"/>
                    </a:lnTo>
                    <a:lnTo>
                      <a:pt x="91" y="157"/>
                    </a:lnTo>
                    <a:lnTo>
                      <a:pt x="93" y="165"/>
                    </a:lnTo>
                    <a:lnTo>
                      <a:pt x="93" y="171"/>
                    </a:lnTo>
                    <a:lnTo>
                      <a:pt x="95" y="180"/>
                    </a:lnTo>
                    <a:lnTo>
                      <a:pt x="97" y="188"/>
                    </a:lnTo>
                    <a:lnTo>
                      <a:pt x="97" y="191"/>
                    </a:lnTo>
                    <a:lnTo>
                      <a:pt x="99" y="197"/>
                    </a:lnTo>
                    <a:lnTo>
                      <a:pt x="99" y="205"/>
                    </a:lnTo>
                    <a:lnTo>
                      <a:pt x="101" y="217"/>
                    </a:lnTo>
                    <a:lnTo>
                      <a:pt x="103" y="222"/>
                    </a:lnTo>
                    <a:lnTo>
                      <a:pt x="103" y="231"/>
                    </a:lnTo>
                    <a:lnTo>
                      <a:pt x="105" y="240"/>
                    </a:lnTo>
                    <a:lnTo>
                      <a:pt x="105" y="248"/>
                    </a:lnTo>
                    <a:lnTo>
                      <a:pt x="107" y="260"/>
                    </a:lnTo>
                    <a:lnTo>
                      <a:pt x="107" y="262"/>
                    </a:lnTo>
                    <a:lnTo>
                      <a:pt x="109" y="274"/>
                    </a:lnTo>
                    <a:lnTo>
                      <a:pt x="111" y="283"/>
                    </a:lnTo>
                  </a:path>
                </a:pathLst>
              </a:custGeom>
              <a:noFill/>
              <a:ln w="9525" cap="rnd">
                <a:solidFill>
                  <a:srgbClr val="FF0000"/>
                </a:solidFill>
                <a:round/>
                <a:headEnd type="none" w="sm" len="sm"/>
                <a:tailEnd type="none" w="sm" len="sm"/>
              </a:ln>
            </p:spPr>
            <p:txBody>
              <a:bodyPr/>
              <a:lstStyle/>
              <a:p>
                <a:endParaRPr lang="en-US"/>
              </a:p>
            </p:txBody>
          </p:sp>
          <p:sp>
            <p:nvSpPr>
              <p:cNvPr id="22714" name="Freeform 88"/>
              <p:cNvSpPr>
                <a:spLocks/>
              </p:cNvSpPr>
              <p:nvPr/>
            </p:nvSpPr>
            <p:spPr bwMode="auto">
              <a:xfrm>
                <a:off x="4760" y="950"/>
                <a:ext cx="112" cy="284"/>
              </a:xfrm>
              <a:custGeom>
                <a:avLst/>
                <a:gdLst>
                  <a:gd name="T0" fmla="*/ 107 w 112"/>
                  <a:gd name="T1" fmla="*/ 5 h 284"/>
                  <a:gd name="T2" fmla="*/ 101 w 112"/>
                  <a:gd name="T3" fmla="*/ 5 h 284"/>
                  <a:gd name="T4" fmla="*/ 97 w 112"/>
                  <a:gd name="T5" fmla="*/ 8 h 284"/>
                  <a:gd name="T6" fmla="*/ 89 w 112"/>
                  <a:gd name="T7" fmla="*/ 5 h 284"/>
                  <a:gd name="T8" fmla="*/ 84 w 112"/>
                  <a:gd name="T9" fmla="*/ 8 h 284"/>
                  <a:gd name="T10" fmla="*/ 80 w 112"/>
                  <a:gd name="T11" fmla="*/ 17 h 284"/>
                  <a:gd name="T12" fmla="*/ 78 w 112"/>
                  <a:gd name="T13" fmla="*/ 17 h 284"/>
                  <a:gd name="T14" fmla="*/ 74 w 112"/>
                  <a:gd name="T15" fmla="*/ 20 h 284"/>
                  <a:gd name="T16" fmla="*/ 72 w 112"/>
                  <a:gd name="T17" fmla="*/ 28 h 284"/>
                  <a:gd name="T18" fmla="*/ 66 w 112"/>
                  <a:gd name="T19" fmla="*/ 31 h 284"/>
                  <a:gd name="T20" fmla="*/ 66 w 112"/>
                  <a:gd name="T21" fmla="*/ 31 h 284"/>
                  <a:gd name="T22" fmla="*/ 65 w 112"/>
                  <a:gd name="T23" fmla="*/ 37 h 284"/>
                  <a:gd name="T24" fmla="*/ 63 w 112"/>
                  <a:gd name="T25" fmla="*/ 45 h 284"/>
                  <a:gd name="T26" fmla="*/ 61 w 112"/>
                  <a:gd name="T27" fmla="*/ 51 h 284"/>
                  <a:gd name="T28" fmla="*/ 59 w 112"/>
                  <a:gd name="T29" fmla="*/ 57 h 284"/>
                  <a:gd name="T30" fmla="*/ 55 w 112"/>
                  <a:gd name="T31" fmla="*/ 57 h 284"/>
                  <a:gd name="T32" fmla="*/ 47 w 112"/>
                  <a:gd name="T33" fmla="*/ 68 h 284"/>
                  <a:gd name="T34" fmla="*/ 45 w 112"/>
                  <a:gd name="T35" fmla="*/ 77 h 284"/>
                  <a:gd name="T36" fmla="*/ 42 w 112"/>
                  <a:gd name="T37" fmla="*/ 94 h 284"/>
                  <a:gd name="T38" fmla="*/ 38 w 112"/>
                  <a:gd name="T39" fmla="*/ 102 h 284"/>
                  <a:gd name="T40" fmla="*/ 32 w 112"/>
                  <a:gd name="T41" fmla="*/ 114 h 284"/>
                  <a:gd name="T42" fmla="*/ 28 w 112"/>
                  <a:gd name="T43" fmla="*/ 128 h 284"/>
                  <a:gd name="T44" fmla="*/ 24 w 112"/>
                  <a:gd name="T45" fmla="*/ 142 h 284"/>
                  <a:gd name="T46" fmla="*/ 21 w 112"/>
                  <a:gd name="T47" fmla="*/ 154 h 284"/>
                  <a:gd name="T48" fmla="*/ 21 w 112"/>
                  <a:gd name="T49" fmla="*/ 168 h 284"/>
                  <a:gd name="T50" fmla="*/ 19 w 112"/>
                  <a:gd name="T51" fmla="*/ 185 h 284"/>
                  <a:gd name="T52" fmla="*/ 13 w 112"/>
                  <a:gd name="T53" fmla="*/ 197 h 284"/>
                  <a:gd name="T54" fmla="*/ 11 w 112"/>
                  <a:gd name="T55" fmla="*/ 211 h 284"/>
                  <a:gd name="T56" fmla="*/ 9 w 112"/>
                  <a:gd name="T57" fmla="*/ 225 h 284"/>
                  <a:gd name="T58" fmla="*/ 7 w 112"/>
                  <a:gd name="T59" fmla="*/ 242 h 284"/>
                  <a:gd name="T60" fmla="*/ 3 w 112"/>
                  <a:gd name="T61" fmla="*/ 260 h 284"/>
                  <a:gd name="T62" fmla="*/ 3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111" y="0"/>
                    </a:moveTo>
                    <a:lnTo>
                      <a:pt x="107" y="5"/>
                    </a:lnTo>
                    <a:lnTo>
                      <a:pt x="105" y="2"/>
                    </a:lnTo>
                    <a:lnTo>
                      <a:pt x="101" y="5"/>
                    </a:lnTo>
                    <a:lnTo>
                      <a:pt x="97" y="5"/>
                    </a:lnTo>
                    <a:lnTo>
                      <a:pt x="97" y="8"/>
                    </a:lnTo>
                    <a:lnTo>
                      <a:pt x="93" y="8"/>
                    </a:lnTo>
                    <a:lnTo>
                      <a:pt x="89" y="5"/>
                    </a:lnTo>
                    <a:lnTo>
                      <a:pt x="86" y="8"/>
                    </a:lnTo>
                    <a:lnTo>
                      <a:pt x="84" y="8"/>
                    </a:lnTo>
                    <a:lnTo>
                      <a:pt x="80" y="14"/>
                    </a:lnTo>
                    <a:lnTo>
                      <a:pt x="80" y="17"/>
                    </a:lnTo>
                    <a:lnTo>
                      <a:pt x="78" y="17"/>
                    </a:lnTo>
                    <a:lnTo>
                      <a:pt x="74" y="20"/>
                    </a:lnTo>
                    <a:lnTo>
                      <a:pt x="74" y="25"/>
                    </a:lnTo>
                    <a:lnTo>
                      <a:pt x="72" y="28"/>
                    </a:lnTo>
                    <a:lnTo>
                      <a:pt x="68" y="31"/>
                    </a:lnTo>
                    <a:lnTo>
                      <a:pt x="66" y="31"/>
                    </a:lnTo>
                    <a:lnTo>
                      <a:pt x="68" y="34"/>
                    </a:lnTo>
                    <a:lnTo>
                      <a:pt x="66" y="31"/>
                    </a:lnTo>
                    <a:lnTo>
                      <a:pt x="66" y="37"/>
                    </a:lnTo>
                    <a:lnTo>
                      <a:pt x="65" y="37"/>
                    </a:lnTo>
                    <a:lnTo>
                      <a:pt x="65" y="45"/>
                    </a:lnTo>
                    <a:lnTo>
                      <a:pt x="63" y="45"/>
                    </a:lnTo>
                    <a:lnTo>
                      <a:pt x="61" y="48"/>
                    </a:lnTo>
                    <a:lnTo>
                      <a:pt x="61" y="51"/>
                    </a:lnTo>
                    <a:lnTo>
                      <a:pt x="59" y="54"/>
                    </a:lnTo>
                    <a:lnTo>
                      <a:pt x="59" y="57"/>
                    </a:lnTo>
                    <a:lnTo>
                      <a:pt x="57" y="60"/>
                    </a:lnTo>
                    <a:lnTo>
                      <a:pt x="55" y="57"/>
                    </a:lnTo>
                    <a:lnTo>
                      <a:pt x="53" y="60"/>
                    </a:lnTo>
                    <a:lnTo>
                      <a:pt x="47" y="68"/>
                    </a:lnTo>
                    <a:lnTo>
                      <a:pt x="47" y="71"/>
                    </a:lnTo>
                    <a:lnTo>
                      <a:pt x="45" y="77"/>
                    </a:lnTo>
                    <a:lnTo>
                      <a:pt x="42" y="85"/>
                    </a:lnTo>
                    <a:lnTo>
                      <a:pt x="42" y="94"/>
                    </a:lnTo>
                    <a:lnTo>
                      <a:pt x="40" y="100"/>
                    </a:lnTo>
                    <a:lnTo>
                      <a:pt x="38" y="102"/>
                    </a:lnTo>
                    <a:lnTo>
                      <a:pt x="34" y="108"/>
                    </a:lnTo>
                    <a:lnTo>
                      <a:pt x="32" y="114"/>
                    </a:lnTo>
                    <a:lnTo>
                      <a:pt x="32" y="120"/>
                    </a:lnTo>
                    <a:lnTo>
                      <a:pt x="28" y="128"/>
                    </a:lnTo>
                    <a:lnTo>
                      <a:pt x="26" y="134"/>
                    </a:lnTo>
                    <a:lnTo>
                      <a:pt x="24" y="142"/>
                    </a:lnTo>
                    <a:lnTo>
                      <a:pt x="22" y="148"/>
                    </a:lnTo>
                    <a:lnTo>
                      <a:pt x="21" y="154"/>
                    </a:lnTo>
                    <a:lnTo>
                      <a:pt x="19" y="165"/>
                    </a:lnTo>
                    <a:lnTo>
                      <a:pt x="21" y="168"/>
                    </a:lnTo>
                    <a:lnTo>
                      <a:pt x="21" y="174"/>
                    </a:lnTo>
                    <a:lnTo>
                      <a:pt x="19" y="185"/>
                    </a:lnTo>
                    <a:lnTo>
                      <a:pt x="15" y="191"/>
                    </a:lnTo>
                    <a:lnTo>
                      <a:pt x="13" y="197"/>
                    </a:lnTo>
                    <a:lnTo>
                      <a:pt x="13" y="202"/>
                    </a:lnTo>
                    <a:lnTo>
                      <a:pt x="11" y="211"/>
                    </a:lnTo>
                    <a:lnTo>
                      <a:pt x="11" y="217"/>
                    </a:lnTo>
                    <a:lnTo>
                      <a:pt x="9" y="225"/>
                    </a:lnTo>
                    <a:lnTo>
                      <a:pt x="9" y="234"/>
                    </a:lnTo>
                    <a:lnTo>
                      <a:pt x="7" y="242"/>
                    </a:lnTo>
                    <a:lnTo>
                      <a:pt x="9" y="251"/>
                    </a:lnTo>
                    <a:lnTo>
                      <a:pt x="3" y="260"/>
                    </a:lnTo>
                    <a:lnTo>
                      <a:pt x="3" y="268"/>
                    </a:lnTo>
                    <a:lnTo>
                      <a:pt x="3" y="274"/>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715" name="Freeform 89"/>
              <p:cNvSpPr>
                <a:spLocks/>
              </p:cNvSpPr>
              <p:nvPr/>
            </p:nvSpPr>
            <p:spPr bwMode="auto">
              <a:xfrm>
                <a:off x="2786" y="1233"/>
                <a:ext cx="109" cy="288"/>
              </a:xfrm>
              <a:custGeom>
                <a:avLst/>
                <a:gdLst>
                  <a:gd name="T0" fmla="*/ 102 w 109"/>
                  <a:gd name="T1" fmla="*/ 284 h 288"/>
                  <a:gd name="T2" fmla="*/ 98 w 109"/>
                  <a:gd name="T3" fmla="*/ 284 h 288"/>
                  <a:gd name="T4" fmla="*/ 92 w 109"/>
                  <a:gd name="T5" fmla="*/ 284 h 288"/>
                  <a:gd name="T6" fmla="*/ 87 w 109"/>
                  <a:gd name="T7" fmla="*/ 281 h 288"/>
                  <a:gd name="T8" fmla="*/ 83 w 109"/>
                  <a:gd name="T9" fmla="*/ 278 h 288"/>
                  <a:gd name="T10" fmla="*/ 79 w 109"/>
                  <a:gd name="T11" fmla="*/ 275 h 288"/>
                  <a:gd name="T12" fmla="*/ 75 w 109"/>
                  <a:gd name="T13" fmla="*/ 272 h 288"/>
                  <a:gd name="T14" fmla="*/ 72 w 109"/>
                  <a:gd name="T15" fmla="*/ 269 h 288"/>
                  <a:gd name="T16" fmla="*/ 68 w 109"/>
                  <a:gd name="T17" fmla="*/ 261 h 288"/>
                  <a:gd name="T18" fmla="*/ 64 w 109"/>
                  <a:gd name="T19" fmla="*/ 258 h 288"/>
                  <a:gd name="T20" fmla="*/ 64 w 109"/>
                  <a:gd name="T21" fmla="*/ 252 h 288"/>
                  <a:gd name="T22" fmla="*/ 62 w 109"/>
                  <a:gd name="T23" fmla="*/ 246 h 288"/>
                  <a:gd name="T24" fmla="*/ 58 w 109"/>
                  <a:gd name="T25" fmla="*/ 241 h 288"/>
                  <a:gd name="T26" fmla="*/ 56 w 109"/>
                  <a:gd name="T27" fmla="*/ 238 h 288"/>
                  <a:gd name="T28" fmla="*/ 51 w 109"/>
                  <a:gd name="T29" fmla="*/ 232 h 288"/>
                  <a:gd name="T30" fmla="*/ 51 w 109"/>
                  <a:gd name="T31" fmla="*/ 226 h 288"/>
                  <a:gd name="T32" fmla="*/ 49 w 109"/>
                  <a:gd name="T33" fmla="*/ 220 h 288"/>
                  <a:gd name="T34" fmla="*/ 43 w 109"/>
                  <a:gd name="T35" fmla="*/ 206 h 288"/>
                  <a:gd name="T36" fmla="*/ 37 w 109"/>
                  <a:gd name="T37" fmla="*/ 198 h 288"/>
                  <a:gd name="T38" fmla="*/ 34 w 109"/>
                  <a:gd name="T39" fmla="*/ 183 h 288"/>
                  <a:gd name="T40" fmla="*/ 32 w 109"/>
                  <a:gd name="T41" fmla="*/ 172 h 288"/>
                  <a:gd name="T42" fmla="*/ 26 w 109"/>
                  <a:gd name="T43" fmla="*/ 160 h 288"/>
                  <a:gd name="T44" fmla="*/ 22 w 109"/>
                  <a:gd name="T45" fmla="*/ 146 h 288"/>
                  <a:gd name="T46" fmla="*/ 20 w 109"/>
                  <a:gd name="T47" fmla="*/ 132 h 288"/>
                  <a:gd name="T48" fmla="*/ 15 w 109"/>
                  <a:gd name="T49" fmla="*/ 117 h 288"/>
                  <a:gd name="T50" fmla="*/ 17 w 109"/>
                  <a:gd name="T51" fmla="*/ 106 h 288"/>
                  <a:gd name="T52" fmla="*/ 11 w 109"/>
                  <a:gd name="T53" fmla="*/ 88 h 288"/>
                  <a:gd name="T54" fmla="*/ 11 w 109"/>
                  <a:gd name="T55" fmla="*/ 77 h 288"/>
                  <a:gd name="T56" fmla="*/ 11 w 109"/>
                  <a:gd name="T57" fmla="*/ 60 h 288"/>
                  <a:gd name="T58" fmla="*/ 5 w 109"/>
                  <a:gd name="T59" fmla="*/ 45 h 288"/>
                  <a:gd name="T60" fmla="*/ 3 w 109"/>
                  <a:gd name="T61" fmla="*/ 25 h 288"/>
                  <a:gd name="T62" fmla="*/ 0 w 109"/>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2" y="284"/>
                    </a:lnTo>
                    <a:lnTo>
                      <a:pt x="98" y="284"/>
                    </a:lnTo>
                    <a:lnTo>
                      <a:pt x="96" y="284"/>
                    </a:lnTo>
                    <a:lnTo>
                      <a:pt x="92" y="284"/>
                    </a:lnTo>
                    <a:lnTo>
                      <a:pt x="90" y="278"/>
                    </a:lnTo>
                    <a:lnTo>
                      <a:pt x="87" y="281"/>
                    </a:lnTo>
                    <a:lnTo>
                      <a:pt x="85" y="278"/>
                    </a:lnTo>
                    <a:lnTo>
                      <a:pt x="83" y="278"/>
                    </a:lnTo>
                    <a:lnTo>
                      <a:pt x="79" y="275"/>
                    </a:lnTo>
                    <a:lnTo>
                      <a:pt x="75" y="272"/>
                    </a:lnTo>
                    <a:lnTo>
                      <a:pt x="73" y="266"/>
                    </a:lnTo>
                    <a:lnTo>
                      <a:pt x="72" y="269"/>
                    </a:lnTo>
                    <a:lnTo>
                      <a:pt x="70" y="264"/>
                    </a:lnTo>
                    <a:lnTo>
                      <a:pt x="68" y="261"/>
                    </a:lnTo>
                    <a:lnTo>
                      <a:pt x="66" y="261"/>
                    </a:lnTo>
                    <a:lnTo>
                      <a:pt x="64" y="258"/>
                    </a:lnTo>
                    <a:lnTo>
                      <a:pt x="64" y="255"/>
                    </a:lnTo>
                    <a:lnTo>
                      <a:pt x="64" y="252"/>
                    </a:lnTo>
                    <a:lnTo>
                      <a:pt x="62" y="246"/>
                    </a:lnTo>
                    <a:lnTo>
                      <a:pt x="60" y="243"/>
                    </a:lnTo>
                    <a:lnTo>
                      <a:pt x="58" y="241"/>
                    </a:lnTo>
                    <a:lnTo>
                      <a:pt x="56" y="238"/>
                    </a:lnTo>
                    <a:lnTo>
                      <a:pt x="51" y="232"/>
                    </a:lnTo>
                    <a:lnTo>
                      <a:pt x="51" y="226"/>
                    </a:lnTo>
                    <a:lnTo>
                      <a:pt x="49" y="226"/>
                    </a:lnTo>
                    <a:lnTo>
                      <a:pt x="49" y="220"/>
                    </a:lnTo>
                    <a:lnTo>
                      <a:pt x="45" y="218"/>
                    </a:lnTo>
                    <a:lnTo>
                      <a:pt x="43" y="206"/>
                    </a:lnTo>
                    <a:lnTo>
                      <a:pt x="39" y="203"/>
                    </a:lnTo>
                    <a:lnTo>
                      <a:pt x="37" y="198"/>
                    </a:lnTo>
                    <a:lnTo>
                      <a:pt x="36" y="192"/>
                    </a:lnTo>
                    <a:lnTo>
                      <a:pt x="34" y="183"/>
                    </a:lnTo>
                    <a:lnTo>
                      <a:pt x="28" y="177"/>
                    </a:lnTo>
                    <a:lnTo>
                      <a:pt x="32" y="172"/>
                    </a:lnTo>
                    <a:lnTo>
                      <a:pt x="28" y="166"/>
                    </a:lnTo>
                    <a:lnTo>
                      <a:pt x="26" y="160"/>
                    </a:lnTo>
                    <a:lnTo>
                      <a:pt x="26" y="152"/>
                    </a:lnTo>
                    <a:lnTo>
                      <a:pt x="22" y="146"/>
                    </a:lnTo>
                    <a:lnTo>
                      <a:pt x="22" y="140"/>
                    </a:lnTo>
                    <a:lnTo>
                      <a:pt x="20" y="132"/>
                    </a:lnTo>
                    <a:lnTo>
                      <a:pt x="18" y="129"/>
                    </a:lnTo>
                    <a:lnTo>
                      <a:pt x="15" y="117"/>
                    </a:lnTo>
                    <a:lnTo>
                      <a:pt x="17" y="114"/>
                    </a:lnTo>
                    <a:lnTo>
                      <a:pt x="17" y="106"/>
                    </a:lnTo>
                    <a:lnTo>
                      <a:pt x="13" y="97"/>
                    </a:lnTo>
                    <a:lnTo>
                      <a:pt x="11" y="88"/>
                    </a:lnTo>
                    <a:lnTo>
                      <a:pt x="11" y="83"/>
                    </a:lnTo>
                    <a:lnTo>
                      <a:pt x="11" y="77"/>
                    </a:lnTo>
                    <a:lnTo>
                      <a:pt x="9" y="66"/>
                    </a:lnTo>
                    <a:lnTo>
                      <a:pt x="11" y="60"/>
                    </a:lnTo>
                    <a:lnTo>
                      <a:pt x="7" y="51"/>
                    </a:lnTo>
                    <a:lnTo>
                      <a:pt x="5" y="45"/>
                    </a:lnTo>
                    <a:lnTo>
                      <a:pt x="3" y="40"/>
                    </a:lnTo>
                    <a:lnTo>
                      <a:pt x="3" y="25"/>
                    </a:lnTo>
                    <a:lnTo>
                      <a:pt x="1" y="20"/>
                    </a:lnTo>
                    <a:lnTo>
                      <a:pt x="0" y="11"/>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716" name="Freeform 90"/>
              <p:cNvSpPr>
                <a:spLocks/>
              </p:cNvSpPr>
              <p:nvPr/>
            </p:nvSpPr>
            <p:spPr bwMode="auto">
              <a:xfrm>
                <a:off x="2896" y="1233"/>
                <a:ext cx="110" cy="288"/>
              </a:xfrm>
              <a:custGeom>
                <a:avLst/>
                <a:gdLst>
                  <a:gd name="T0" fmla="*/ 3 w 110"/>
                  <a:gd name="T1" fmla="*/ 287 h 288"/>
                  <a:gd name="T2" fmla="*/ 9 w 110"/>
                  <a:gd name="T3" fmla="*/ 287 h 288"/>
                  <a:gd name="T4" fmla="*/ 15 w 110"/>
                  <a:gd name="T5" fmla="*/ 287 h 288"/>
                  <a:gd name="T6" fmla="*/ 21 w 110"/>
                  <a:gd name="T7" fmla="*/ 284 h 288"/>
                  <a:gd name="T8" fmla="*/ 24 w 110"/>
                  <a:gd name="T9" fmla="*/ 281 h 288"/>
                  <a:gd name="T10" fmla="*/ 28 w 110"/>
                  <a:gd name="T11" fmla="*/ 275 h 288"/>
                  <a:gd name="T12" fmla="*/ 32 w 110"/>
                  <a:gd name="T13" fmla="*/ 272 h 288"/>
                  <a:gd name="T14" fmla="*/ 38 w 110"/>
                  <a:gd name="T15" fmla="*/ 269 h 288"/>
                  <a:gd name="T16" fmla="*/ 38 w 110"/>
                  <a:gd name="T17" fmla="*/ 266 h 288"/>
                  <a:gd name="T18" fmla="*/ 43 w 110"/>
                  <a:gd name="T19" fmla="*/ 258 h 288"/>
                  <a:gd name="T20" fmla="*/ 45 w 110"/>
                  <a:gd name="T21" fmla="*/ 255 h 288"/>
                  <a:gd name="T22" fmla="*/ 47 w 110"/>
                  <a:gd name="T23" fmla="*/ 249 h 288"/>
                  <a:gd name="T24" fmla="*/ 49 w 110"/>
                  <a:gd name="T25" fmla="*/ 243 h 288"/>
                  <a:gd name="T26" fmla="*/ 51 w 110"/>
                  <a:gd name="T27" fmla="*/ 241 h 288"/>
                  <a:gd name="T28" fmla="*/ 53 w 110"/>
                  <a:gd name="T29" fmla="*/ 235 h 288"/>
                  <a:gd name="T30" fmla="*/ 53 w 110"/>
                  <a:gd name="T31" fmla="*/ 229 h 288"/>
                  <a:gd name="T32" fmla="*/ 61 w 110"/>
                  <a:gd name="T33" fmla="*/ 220 h 288"/>
                  <a:gd name="T34" fmla="*/ 66 w 110"/>
                  <a:gd name="T35" fmla="*/ 206 h 288"/>
                  <a:gd name="T36" fmla="*/ 70 w 110"/>
                  <a:gd name="T37" fmla="*/ 195 h 288"/>
                  <a:gd name="T38" fmla="*/ 74 w 110"/>
                  <a:gd name="T39" fmla="*/ 186 h 288"/>
                  <a:gd name="T40" fmla="*/ 82 w 110"/>
                  <a:gd name="T41" fmla="*/ 172 h 288"/>
                  <a:gd name="T42" fmla="*/ 82 w 110"/>
                  <a:gd name="T43" fmla="*/ 157 h 288"/>
                  <a:gd name="T44" fmla="*/ 86 w 110"/>
                  <a:gd name="T45" fmla="*/ 146 h 288"/>
                  <a:gd name="T46" fmla="*/ 87 w 110"/>
                  <a:gd name="T47" fmla="*/ 134 h 288"/>
                  <a:gd name="T48" fmla="*/ 93 w 110"/>
                  <a:gd name="T49" fmla="*/ 123 h 288"/>
                  <a:gd name="T50" fmla="*/ 95 w 110"/>
                  <a:gd name="T51" fmla="*/ 106 h 288"/>
                  <a:gd name="T52" fmla="*/ 95 w 110"/>
                  <a:gd name="T53" fmla="*/ 91 h 288"/>
                  <a:gd name="T54" fmla="*/ 99 w 110"/>
                  <a:gd name="T55" fmla="*/ 74 h 288"/>
                  <a:gd name="T56" fmla="*/ 103 w 110"/>
                  <a:gd name="T57" fmla="*/ 63 h 288"/>
                  <a:gd name="T58" fmla="*/ 101 w 110"/>
                  <a:gd name="T59" fmla="*/ 40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3" y="287"/>
                    </a:lnTo>
                    <a:lnTo>
                      <a:pt x="7" y="284"/>
                    </a:lnTo>
                    <a:lnTo>
                      <a:pt x="9" y="287"/>
                    </a:lnTo>
                    <a:lnTo>
                      <a:pt x="13" y="287"/>
                    </a:lnTo>
                    <a:lnTo>
                      <a:pt x="15" y="287"/>
                    </a:lnTo>
                    <a:lnTo>
                      <a:pt x="21" y="287"/>
                    </a:lnTo>
                    <a:lnTo>
                      <a:pt x="21" y="284"/>
                    </a:lnTo>
                    <a:lnTo>
                      <a:pt x="22" y="281"/>
                    </a:lnTo>
                    <a:lnTo>
                      <a:pt x="24" y="281"/>
                    </a:lnTo>
                    <a:lnTo>
                      <a:pt x="26" y="275"/>
                    </a:lnTo>
                    <a:lnTo>
                      <a:pt x="28" y="275"/>
                    </a:lnTo>
                    <a:lnTo>
                      <a:pt x="30" y="272"/>
                    </a:lnTo>
                    <a:lnTo>
                      <a:pt x="32" y="272"/>
                    </a:lnTo>
                    <a:lnTo>
                      <a:pt x="36" y="272"/>
                    </a:lnTo>
                    <a:lnTo>
                      <a:pt x="38" y="269"/>
                    </a:lnTo>
                    <a:lnTo>
                      <a:pt x="38" y="266"/>
                    </a:lnTo>
                    <a:lnTo>
                      <a:pt x="40" y="264"/>
                    </a:lnTo>
                    <a:lnTo>
                      <a:pt x="43" y="258"/>
                    </a:lnTo>
                    <a:lnTo>
                      <a:pt x="42" y="258"/>
                    </a:lnTo>
                    <a:lnTo>
                      <a:pt x="45" y="255"/>
                    </a:lnTo>
                    <a:lnTo>
                      <a:pt x="43" y="252"/>
                    </a:lnTo>
                    <a:lnTo>
                      <a:pt x="47" y="249"/>
                    </a:lnTo>
                    <a:lnTo>
                      <a:pt x="49" y="246"/>
                    </a:lnTo>
                    <a:lnTo>
                      <a:pt x="49" y="243"/>
                    </a:lnTo>
                    <a:lnTo>
                      <a:pt x="51" y="241"/>
                    </a:lnTo>
                    <a:lnTo>
                      <a:pt x="53" y="238"/>
                    </a:lnTo>
                    <a:lnTo>
                      <a:pt x="53" y="235"/>
                    </a:lnTo>
                    <a:lnTo>
                      <a:pt x="55" y="232"/>
                    </a:lnTo>
                    <a:lnTo>
                      <a:pt x="53" y="229"/>
                    </a:lnTo>
                    <a:lnTo>
                      <a:pt x="57" y="229"/>
                    </a:lnTo>
                    <a:lnTo>
                      <a:pt x="61" y="220"/>
                    </a:lnTo>
                    <a:lnTo>
                      <a:pt x="63" y="212"/>
                    </a:lnTo>
                    <a:lnTo>
                      <a:pt x="66" y="206"/>
                    </a:lnTo>
                    <a:lnTo>
                      <a:pt x="68" y="200"/>
                    </a:lnTo>
                    <a:lnTo>
                      <a:pt x="70" y="195"/>
                    </a:lnTo>
                    <a:lnTo>
                      <a:pt x="70" y="189"/>
                    </a:lnTo>
                    <a:lnTo>
                      <a:pt x="74" y="186"/>
                    </a:lnTo>
                    <a:lnTo>
                      <a:pt x="78" y="175"/>
                    </a:lnTo>
                    <a:lnTo>
                      <a:pt x="82" y="172"/>
                    </a:lnTo>
                    <a:lnTo>
                      <a:pt x="78" y="166"/>
                    </a:lnTo>
                    <a:lnTo>
                      <a:pt x="82" y="157"/>
                    </a:lnTo>
                    <a:lnTo>
                      <a:pt x="84" y="152"/>
                    </a:lnTo>
                    <a:lnTo>
                      <a:pt x="86" y="146"/>
                    </a:lnTo>
                    <a:lnTo>
                      <a:pt x="86" y="137"/>
                    </a:lnTo>
                    <a:lnTo>
                      <a:pt x="87" y="134"/>
                    </a:lnTo>
                    <a:lnTo>
                      <a:pt x="91" y="126"/>
                    </a:lnTo>
                    <a:lnTo>
                      <a:pt x="93" y="123"/>
                    </a:lnTo>
                    <a:lnTo>
                      <a:pt x="91" y="111"/>
                    </a:lnTo>
                    <a:lnTo>
                      <a:pt x="95" y="106"/>
                    </a:lnTo>
                    <a:lnTo>
                      <a:pt x="95" y="100"/>
                    </a:lnTo>
                    <a:lnTo>
                      <a:pt x="95" y="91"/>
                    </a:lnTo>
                    <a:lnTo>
                      <a:pt x="97" y="86"/>
                    </a:lnTo>
                    <a:lnTo>
                      <a:pt x="99" y="74"/>
                    </a:lnTo>
                    <a:lnTo>
                      <a:pt x="99" y="68"/>
                    </a:lnTo>
                    <a:lnTo>
                      <a:pt x="103" y="63"/>
                    </a:lnTo>
                    <a:lnTo>
                      <a:pt x="99" y="48"/>
                    </a:lnTo>
                    <a:lnTo>
                      <a:pt x="101" y="40"/>
                    </a:lnTo>
                    <a:lnTo>
                      <a:pt x="103" y="34"/>
                    </a:lnTo>
                    <a:lnTo>
                      <a:pt x="107" y="28"/>
                    </a:lnTo>
                    <a:lnTo>
                      <a:pt x="105" y="17"/>
                    </a:lnTo>
                    <a:lnTo>
                      <a:pt x="107"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717" name="Freeform 91"/>
              <p:cNvSpPr>
                <a:spLocks/>
              </p:cNvSpPr>
              <p:nvPr/>
            </p:nvSpPr>
            <p:spPr bwMode="auto">
              <a:xfrm>
                <a:off x="2896" y="1233"/>
                <a:ext cx="110" cy="288"/>
              </a:xfrm>
              <a:custGeom>
                <a:avLst/>
                <a:gdLst>
                  <a:gd name="T0" fmla="*/ 3 w 110"/>
                  <a:gd name="T1" fmla="*/ 287 h 288"/>
                  <a:gd name="T2" fmla="*/ 9 w 110"/>
                  <a:gd name="T3" fmla="*/ 287 h 288"/>
                  <a:gd name="T4" fmla="*/ 15 w 110"/>
                  <a:gd name="T5" fmla="*/ 287 h 288"/>
                  <a:gd name="T6" fmla="*/ 21 w 110"/>
                  <a:gd name="T7" fmla="*/ 284 h 288"/>
                  <a:gd name="T8" fmla="*/ 24 w 110"/>
                  <a:gd name="T9" fmla="*/ 281 h 288"/>
                  <a:gd name="T10" fmla="*/ 28 w 110"/>
                  <a:gd name="T11" fmla="*/ 275 h 288"/>
                  <a:gd name="T12" fmla="*/ 32 w 110"/>
                  <a:gd name="T13" fmla="*/ 272 h 288"/>
                  <a:gd name="T14" fmla="*/ 38 w 110"/>
                  <a:gd name="T15" fmla="*/ 269 h 288"/>
                  <a:gd name="T16" fmla="*/ 38 w 110"/>
                  <a:gd name="T17" fmla="*/ 266 h 288"/>
                  <a:gd name="T18" fmla="*/ 43 w 110"/>
                  <a:gd name="T19" fmla="*/ 258 h 288"/>
                  <a:gd name="T20" fmla="*/ 45 w 110"/>
                  <a:gd name="T21" fmla="*/ 255 h 288"/>
                  <a:gd name="T22" fmla="*/ 47 w 110"/>
                  <a:gd name="T23" fmla="*/ 249 h 288"/>
                  <a:gd name="T24" fmla="*/ 49 w 110"/>
                  <a:gd name="T25" fmla="*/ 243 h 288"/>
                  <a:gd name="T26" fmla="*/ 51 w 110"/>
                  <a:gd name="T27" fmla="*/ 241 h 288"/>
                  <a:gd name="T28" fmla="*/ 53 w 110"/>
                  <a:gd name="T29" fmla="*/ 235 h 288"/>
                  <a:gd name="T30" fmla="*/ 57 w 110"/>
                  <a:gd name="T31" fmla="*/ 229 h 288"/>
                  <a:gd name="T32" fmla="*/ 61 w 110"/>
                  <a:gd name="T33" fmla="*/ 220 h 288"/>
                  <a:gd name="T34" fmla="*/ 66 w 110"/>
                  <a:gd name="T35" fmla="*/ 206 h 288"/>
                  <a:gd name="T36" fmla="*/ 70 w 110"/>
                  <a:gd name="T37" fmla="*/ 195 h 288"/>
                  <a:gd name="T38" fmla="*/ 76 w 110"/>
                  <a:gd name="T39" fmla="*/ 183 h 288"/>
                  <a:gd name="T40" fmla="*/ 82 w 110"/>
                  <a:gd name="T41" fmla="*/ 172 h 288"/>
                  <a:gd name="T42" fmla="*/ 82 w 110"/>
                  <a:gd name="T43" fmla="*/ 157 h 288"/>
                  <a:gd name="T44" fmla="*/ 86 w 110"/>
                  <a:gd name="T45" fmla="*/ 146 h 288"/>
                  <a:gd name="T46" fmla="*/ 87 w 110"/>
                  <a:gd name="T47" fmla="*/ 134 h 288"/>
                  <a:gd name="T48" fmla="*/ 93 w 110"/>
                  <a:gd name="T49" fmla="*/ 123 h 288"/>
                  <a:gd name="T50" fmla="*/ 95 w 110"/>
                  <a:gd name="T51" fmla="*/ 106 h 288"/>
                  <a:gd name="T52" fmla="*/ 95 w 110"/>
                  <a:gd name="T53" fmla="*/ 91 h 288"/>
                  <a:gd name="T54" fmla="*/ 99 w 110"/>
                  <a:gd name="T55" fmla="*/ 74 h 288"/>
                  <a:gd name="T56" fmla="*/ 103 w 110"/>
                  <a:gd name="T57" fmla="*/ 63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3" y="287"/>
                    </a:lnTo>
                    <a:lnTo>
                      <a:pt x="7" y="284"/>
                    </a:lnTo>
                    <a:lnTo>
                      <a:pt x="9" y="287"/>
                    </a:lnTo>
                    <a:lnTo>
                      <a:pt x="13" y="287"/>
                    </a:lnTo>
                    <a:lnTo>
                      <a:pt x="15" y="287"/>
                    </a:lnTo>
                    <a:lnTo>
                      <a:pt x="21" y="287"/>
                    </a:lnTo>
                    <a:lnTo>
                      <a:pt x="21" y="284"/>
                    </a:lnTo>
                    <a:lnTo>
                      <a:pt x="22" y="281"/>
                    </a:lnTo>
                    <a:lnTo>
                      <a:pt x="24" y="281"/>
                    </a:lnTo>
                    <a:lnTo>
                      <a:pt x="26" y="275"/>
                    </a:lnTo>
                    <a:lnTo>
                      <a:pt x="28" y="275"/>
                    </a:lnTo>
                    <a:lnTo>
                      <a:pt x="30" y="272"/>
                    </a:lnTo>
                    <a:lnTo>
                      <a:pt x="32" y="272"/>
                    </a:lnTo>
                    <a:lnTo>
                      <a:pt x="36" y="272"/>
                    </a:lnTo>
                    <a:lnTo>
                      <a:pt x="38" y="269"/>
                    </a:lnTo>
                    <a:lnTo>
                      <a:pt x="38" y="266"/>
                    </a:lnTo>
                    <a:lnTo>
                      <a:pt x="40" y="264"/>
                    </a:lnTo>
                    <a:lnTo>
                      <a:pt x="43" y="258"/>
                    </a:lnTo>
                    <a:lnTo>
                      <a:pt x="45" y="255"/>
                    </a:lnTo>
                    <a:lnTo>
                      <a:pt x="43" y="252"/>
                    </a:lnTo>
                    <a:lnTo>
                      <a:pt x="47" y="249"/>
                    </a:lnTo>
                    <a:lnTo>
                      <a:pt x="49" y="246"/>
                    </a:lnTo>
                    <a:lnTo>
                      <a:pt x="49" y="243"/>
                    </a:lnTo>
                    <a:lnTo>
                      <a:pt x="51" y="241"/>
                    </a:lnTo>
                    <a:lnTo>
                      <a:pt x="53" y="238"/>
                    </a:lnTo>
                    <a:lnTo>
                      <a:pt x="53" y="235"/>
                    </a:lnTo>
                    <a:lnTo>
                      <a:pt x="55" y="232"/>
                    </a:lnTo>
                    <a:lnTo>
                      <a:pt x="57" y="229"/>
                    </a:lnTo>
                    <a:lnTo>
                      <a:pt x="59" y="226"/>
                    </a:lnTo>
                    <a:lnTo>
                      <a:pt x="61" y="220"/>
                    </a:lnTo>
                    <a:lnTo>
                      <a:pt x="63" y="212"/>
                    </a:lnTo>
                    <a:lnTo>
                      <a:pt x="66" y="206"/>
                    </a:lnTo>
                    <a:lnTo>
                      <a:pt x="70" y="203"/>
                    </a:lnTo>
                    <a:lnTo>
                      <a:pt x="70" y="195"/>
                    </a:lnTo>
                    <a:lnTo>
                      <a:pt x="70" y="189"/>
                    </a:lnTo>
                    <a:lnTo>
                      <a:pt x="76" y="183"/>
                    </a:lnTo>
                    <a:lnTo>
                      <a:pt x="78" y="175"/>
                    </a:lnTo>
                    <a:lnTo>
                      <a:pt x="82" y="172"/>
                    </a:lnTo>
                    <a:lnTo>
                      <a:pt x="78" y="166"/>
                    </a:lnTo>
                    <a:lnTo>
                      <a:pt x="82" y="157"/>
                    </a:lnTo>
                    <a:lnTo>
                      <a:pt x="84" y="152"/>
                    </a:lnTo>
                    <a:lnTo>
                      <a:pt x="86" y="146"/>
                    </a:lnTo>
                    <a:lnTo>
                      <a:pt x="86" y="137"/>
                    </a:lnTo>
                    <a:lnTo>
                      <a:pt x="87" y="134"/>
                    </a:lnTo>
                    <a:lnTo>
                      <a:pt x="91" y="126"/>
                    </a:lnTo>
                    <a:lnTo>
                      <a:pt x="93" y="123"/>
                    </a:lnTo>
                    <a:lnTo>
                      <a:pt x="91" y="111"/>
                    </a:lnTo>
                    <a:lnTo>
                      <a:pt x="95" y="106"/>
                    </a:lnTo>
                    <a:lnTo>
                      <a:pt x="95" y="100"/>
                    </a:lnTo>
                    <a:lnTo>
                      <a:pt x="95" y="91"/>
                    </a:lnTo>
                    <a:lnTo>
                      <a:pt x="97" y="86"/>
                    </a:lnTo>
                    <a:lnTo>
                      <a:pt x="99" y="74"/>
                    </a:lnTo>
                    <a:lnTo>
                      <a:pt x="99" y="68"/>
                    </a:lnTo>
                    <a:lnTo>
                      <a:pt x="103" y="63"/>
                    </a:lnTo>
                    <a:lnTo>
                      <a:pt x="99" y="48"/>
                    </a:lnTo>
                    <a:lnTo>
                      <a:pt x="103" y="43"/>
                    </a:lnTo>
                    <a:lnTo>
                      <a:pt x="105" y="31"/>
                    </a:lnTo>
                    <a:lnTo>
                      <a:pt x="107" y="28"/>
                    </a:lnTo>
                    <a:lnTo>
                      <a:pt x="105" y="17"/>
                    </a:lnTo>
                    <a:lnTo>
                      <a:pt x="107"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718" name="Freeform 92"/>
              <p:cNvSpPr>
                <a:spLocks/>
              </p:cNvSpPr>
              <p:nvPr/>
            </p:nvSpPr>
            <p:spPr bwMode="auto">
              <a:xfrm>
                <a:off x="2786" y="1233"/>
                <a:ext cx="109" cy="288"/>
              </a:xfrm>
              <a:custGeom>
                <a:avLst/>
                <a:gdLst>
                  <a:gd name="T0" fmla="*/ 102 w 109"/>
                  <a:gd name="T1" fmla="*/ 284 h 288"/>
                  <a:gd name="T2" fmla="*/ 98 w 109"/>
                  <a:gd name="T3" fmla="*/ 284 h 288"/>
                  <a:gd name="T4" fmla="*/ 92 w 109"/>
                  <a:gd name="T5" fmla="*/ 284 h 288"/>
                  <a:gd name="T6" fmla="*/ 87 w 109"/>
                  <a:gd name="T7" fmla="*/ 281 h 288"/>
                  <a:gd name="T8" fmla="*/ 83 w 109"/>
                  <a:gd name="T9" fmla="*/ 278 h 288"/>
                  <a:gd name="T10" fmla="*/ 79 w 109"/>
                  <a:gd name="T11" fmla="*/ 275 h 288"/>
                  <a:gd name="T12" fmla="*/ 75 w 109"/>
                  <a:gd name="T13" fmla="*/ 272 h 288"/>
                  <a:gd name="T14" fmla="*/ 70 w 109"/>
                  <a:gd name="T15" fmla="*/ 264 h 288"/>
                  <a:gd name="T16" fmla="*/ 68 w 109"/>
                  <a:gd name="T17" fmla="*/ 261 h 288"/>
                  <a:gd name="T18" fmla="*/ 64 w 109"/>
                  <a:gd name="T19" fmla="*/ 258 h 288"/>
                  <a:gd name="T20" fmla="*/ 64 w 109"/>
                  <a:gd name="T21" fmla="*/ 252 h 288"/>
                  <a:gd name="T22" fmla="*/ 62 w 109"/>
                  <a:gd name="T23" fmla="*/ 246 h 288"/>
                  <a:gd name="T24" fmla="*/ 58 w 109"/>
                  <a:gd name="T25" fmla="*/ 241 h 288"/>
                  <a:gd name="T26" fmla="*/ 56 w 109"/>
                  <a:gd name="T27" fmla="*/ 241 h 288"/>
                  <a:gd name="T28" fmla="*/ 51 w 109"/>
                  <a:gd name="T29" fmla="*/ 232 h 288"/>
                  <a:gd name="T30" fmla="*/ 51 w 109"/>
                  <a:gd name="T31" fmla="*/ 226 h 288"/>
                  <a:gd name="T32" fmla="*/ 47 w 109"/>
                  <a:gd name="T33" fmla="*/ 223 h 288"/>
                  <a:gd name="T34" fmla="*/ 43 w 109"/>
                  <a:gd name="T35" fmla="*/ 206 h 288"/>
                  <a:gd name="T36" fmla="*/ 37 w 109"/>
                  <a:gd name="T37" fmla="*/ 198 h 288"/>
                  <a:gd name="T38" fmla="*/ 34 w 109"/>
                  <a:gd name="T39" fmla="*/ 183 h 288"/>
                  <a:gd name="T40" fmla="*/ 32 w 109"/>
                  <a:gd name="T41" fmla="*/ 172 h 288"/>
                  <a:gd name="T42" fmla="*/ 24 w 109"/>
                  <a:gd name="T43" fmla="*/ 157 h 288"/>
                  <a:gd name="T44" fmla="*/ 22 w 109"/>
                  <a:gd name="T45" fmla="*/ 146 h 288"/>
                  <a:gd name="T46" fmla="*/ 20 w 109"/>
                  <a:gd name="T47" fmla="*/ 132 h 288"/>
                  <a:gd name="T48" fmla="*/ 15 w 109"/>
                  <a:gd name="T49" fmla="*/ 117 h 288"/>
                  <a:gd name="T50" fmla="*/ 17 w 109"/>
                  <a:gd name="T51" fmla="*/ 106 h 288"/>
                  <a:gd name="T52" fmla="*/ 11 w 109"/>
                  <a:gd name="T53" fmla="*/ 88 h 288"/>
                  <a:gd name="T54" fmla="*/ 9 w 109"/>
                  <a:gd name="T55" fmla="*/ 74 h 288"/>
                  <a:gd name="T56" fmla="*/ 11 w 109"/>
                  <a:gd name="T57" fmla="*/ 60 h 288"/>
                  <a:gd name="T58" fmla="*/ 5 w 109"/>
                  <a:gd name="T59" fmla="*/ 45 h 288"/>
                  <a:gd name="T60" fmla="*/ 3 w 109"/>
                  <a:gd name="T61" fmla="*/ 25 h 288"/>
                  <a:gd name="T62" fmla="*/ 0 w 109"/>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2" y="284"/>
                    </a:lnTo>
                    <a:lnTo>
                      <a:pt x="98" y="284"/>
                    </a:lnTo>
                    <a:lnTo>
                      <a:pt x="96" y="284"/>
                    </a:lnTo>
                    <a:lnTo>
                      <a:pt x="92" y="284"/>
                    </a:lnTo>
                    <a:lnTo>
                      <a:pt x="90" y="278"/>
                    </a:lnTo>
                    <a:lnTo>
                      <a:pt x="87" y="281"/>
                    </a:lnTo>
                    <a:lnTo>
                      <a:pt x="85" y="278"/>
                    </a:lnTo>
                    <a:lnTo>
                      <a:pt x="83" y="278"/>
                    </a:lnTo>
                    <a:lnTo>
                      <a:pt x="79" y="275"/>
                    </a:lnTo>
                    <a:lnTo>
                      <a:pt x="75" y="272"/>
                    </a:lnTo>
                    <a:lnTo>
                      <a:pt x="73" y="269"/>
                    </a:lnTo>
                    <a:lnTo>
                      <a:pt x="70" y="264"/>
                    </a:lnTo>
                    <a:lnTo>
                      <a:pt x="70" y="266"/>
                    </a:lnTo>
                    <a:lnTo>
                      <a:pt x="68" y="261"/>
                    </a:lnTo>
                    <a:lnTo>
                      <a:pt x="66" y="261"/>
                    </a:lnTo>
                    <a:lnTo>
                      <a:pt x="64" y="258"/>
                    </a:lnTo>
                    <a:lnTo>
                      <a:pt x="64" y="255"/>
                    </a:lnTo>
                    <a:lnTo>
                      <a:pt x="64" y="252"/>
                    </a:lnTo>
                    <a:lnTo>
                      <a:pt x="62" y="246"/>
                    </a:lnTo>
                    <a:lnTo>
                      <a:pt x="60" y="243"/>
                    </a:lnTo>
                    <a:lnTo>
                      <a:pt x="58" y="241"/>
                    </a:lnTo>
                    <a:lnTo>
                      <a:pt x="56" y="241"/>
                    </a:lnTo>
                    <a:lnTo>
                      <a:pt x="54" y="235"/>
                    </a:lnTo>
                    <a:lnTo>
                      <a:pt x="51" y="232"/>
                    </a:lnTo>
                    <a:lnTo>
                      <a:pt x="51" y="226"/>
                    </a:lnTo>
                    <a:lnTo>
                      <a:pt x="47" y="229"/>
                    </a:lnTo>
                    <a:lnTo>
                      <a:pt x="47" y="223"/>
                    </a:lnTo>
                    <a:lnTo>
                      <a:pt x="45" y="218"/>
                    </a:lnTo>
                    <a:lnTo>
                      <a:pt x="43" y="206"/>
                    </a:lnTo>
                    <a:lnTo>
                      <a:pt x="39" y="203"/>
                    </a:lnTo>
                    <a:lnTo>
                      <a:pt x="37" y="198"/>
                    </a:lnTo>
                    <a:lnTo>
                      <a:pt x="36" y="192"/>
                    </a:lnTo>
                    <a:lnTo>
                      <a:pt x="34" y="183"/>
                    </a:lnTo>
                    <a:lnTo>
                      <a:pt x="28" y="177"/>
                    </a:lnTo>
                    <a:lnTo>
                      <a:pt x="32" y="172"/>
                    </a:lnTo>
                    <a:lnTo>
                      <a:pt x="28" y="166"/>
                    </a:lnTo>
                    <a:lnTo>
                      <a:pt x="24" y="157"/>
                    </a:lnTo>
                    <a:lnTo>
                      <a:pt x="26" y="152"/>
                    </a:lnTo>
                    <a:lnTo>
                      <a:pt x="22" y="146"/>
                    </a:lnTo>
                    <a:lnTo>
                      <a:pt x="22" y="140"/>
                    </a:lnTo>
                    <a:lnTo>
                      <a:pt x="20" y="132"/>
                    </a:lnTo>
                    <a:lnTo>
                      <a:pt x="18" y="129"/>
                    </a:lnTo>
                    <a:lnTo>
                      <a:pt x="15" y="117"/>
                    </a:lnTo>
                    <a:lnTo>
                      <a:pt x="17" y="114"/>
                    </a:lnTo>
                    <a:lnTo>
                      <a:pt x="17" y="106"/>
                    </a:lnTo>
                    <a:lnTo>
                      <a:pt x="13" y="97"/>
                    </a:lnTo>
                    <a:lnTo>
                      <a:pt x="11" y="88"/>
                    </a:lnTo>
                    <a:lnTo>
                      <a:pt x="11" y="83"/>
                    </a:lnTo>
                    <a:lnTo>
                      <a:pt x="9" y="74"/>
                    </a:lnTo>
                    <a:lnTo>
                      <a:pt x="9" y="66"/>
                    </a:lnTo>
                    <a:lnTo>
                      <a:pt x="11" y="60"/>
                    </a:lnTo>
                    <a:lnTo>
                      <a:pt x="7" y="51"/>
                    </a:lnTo>
                    <a:lnTo>
                      <a:pt x="5" y="45"/>
                    </a:lnTo>
                    <a:lnTo>
                      <a:pt x="5" y="37"/>
                    </a:lnTo>
                    <a:lnTo>
                      <a:pt x="3" y="25"/>
                    </a:lnTo>
                    <a:lnTo>
                      <a:pt x="1" y="20"/>
                    </a:lnTo>
                    <a:lnTo>
                      <a:pt x="0" y="11"/>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719" name="Freeform 93"/>
              <p:cNvSpPr>
                <a:spLocks/>
              </p:cNvSpPr>
              <p:nvPr/>
            </p:nvSpPr>
            <p:spPr bwMode="auto">
              <a:xfrm>
                <a:off x="2674" y="950"/>
                <a:ext cx="113" cy="284"/>
              </a:xfrm>
              <a:custGeom>
                <a:avLst/>
                <a:gdLst>
                  <a:gd name="T0" fmla="*/ 5 w 113"/>
                  <a:gd name="T1" fmla="*/ 0 h 284"/>
                  <a:gd name="T2" fmla="*/ 9 w 113"/>
                  <a:gd name="T3" fmla="*/ 2 h 284"/>
                  <a:gd name="T4" fmla="*/ 17 w 113"/>
                  <a:gd name="T5" fmla="*/ 0 h 284"/>
                  <a:gd name="T6" fmla="*/ 22 w 113"/>
                  <a:gd name="T7" fmla="*/ 5 h 284"/>
                  <a:gd name="T8" fmla="*/ 28 w 113"/>
                  <a:gd name="T9" fmla="*/ 11 h 284"/>
                  <a:gd name="T10" fmla="*/ 28 w 113"/>
                  <a:gd name="T11" fmla="*/ 11 h 284"/>
                  <a:gd name="T12" fmla="*/ 34 w 113"/>
                  <a:gd name="T13" fmla="*/ 11 h 284"/>
                  <a:gd name="T14" fmla="*/ 38 w 113"/>
                  <a:gd name="T15" fmla="*/ 20 h 284"/>
                  <a:gd name="T16" fmla="*/ 40 w 113"/>
                  <a:gd name="T17" fmla="*/ 22 h 284"/>
                  <a:gd name="T18" fmla="*/ 44 w 113"/>
                  <a:gd name="T19" fmla="*/ 25 h 284"/>
                  <a:gd name="T20" fmla="*/ 45 w 113"/>
                  <a:gd name="T21" fmla="*/ 31 h 284"/>
                  <a:gd name="T22" fmla="*/ 45 w 113"/>
                  <a:gd name="T23" fmla="*/ 40 h 284"/>
                  <a:gd name="T24" fmla="*/ 49 w 113"/>
                  <a:gd name="T25" fmla="*/ 42 h 284"/>
                  <a:gd name="T26" fmla="*/ 53 w 113"/>
                  <a:gd name="T27" fmla="*/ 48 h 284"/>
                  <a:gd name="T28" fmla="*/ 53 w 113"/>
                  <a:gd name="T29" fmla="*/ 48 h 284"/>
                  <a:gd name="T30" fmla="*/ 56 w 113"/>
                  <a:gd name="T31" fmla="*/ 54 h 284"/>
                  <a:gd name="T32" fmla="*/ 64 w 113"/>
                  <a:gd name="T33" fmla="*/ 62 h 284"/>
                  <a:gd name="T34" fmla="*/ 69 w 113"/>
                  <a:gd name="T35" fmla="*/ 74 h 284"/>
                  <a:gd name="T36" fmla="*/ 75 w 113"/>
                  <a:gd name="T37" fmla="*/ 88 h 284"/>
                  <a:gd name="T38" fmla="*/ 75 w 113"/>
                  <a:gd name="T39" fmla="*/ 100 h 284"/>
                  <a:gd name="T40" fmla="*/ 81 w 113"/>
                  <a:gd name="T41" fmla="*/ 111 h 284"/>
                  <a:gd name="T42" fmla="*/ 87 w 113"/>
                  <a:gd name="T43" fmla="*/ 125 h 284"/>
                  <a:gd name="T44" fmla="*/ 87 w 113"/>
                  <a:gd name="T45" fmla="*/ 137 h 284"/>
                  <a:gd name="T46" fmla="*/ 89 w 113"/>
                  <a:gd name="T47" fmla="*/ 154 h 284"/>
                  <a:gd name="T48" fmla="*/ 92 w 113"/>
                  <a:gd name="T49" fmla="*/ 165 h 284"/>
                  <a:gd name="T50" fmla="*/ 100 w 113"/>
                  <a:gd name="T51" fmla="*/ 180 h 284"/>
                  <a:gd name="T52" fmla="*/ 98 w 113"/>
                  <a:gd name="T53" fmla="*/ 194 h 284"/>
                  <a:gd name="T54" fmla="*/ 102 w 113"/>
                  <a:gd name="T55" fmla="*/ 208 h 284"/>
                  <a:gd name="T56" fmla="*/ 104 w 113"/>
                  <a:gd name="T57" fmla="*/ 225 h 284"/>
                  <a:gd name="T58" fmla="*/ 108 w 113"/>
                  <a:gd name="T59" fmla="*/ 242 h 284"/>
                  <a:gd name="T60" fmla="*/ 112 w 113"/>
                  <a:gd name="T61" fmla="*/ 257 h 284"/>
                  <a:gd name="T62" fmla="*/ 110 w 113"/>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3"/>
                  <a:gd name="T97" fmla="*/ 0 h 284"/>
                  <a:gd name="T98" fmla="*/ 113 w 113"/>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3" h="284">
                    <a:moveTo>
                      <a:pt x="0" y="0"/>
                    </a:moveTo>
                    <a:lnTo>
                      <a:pt x="5" y="0"/>
                    </a:lnTo>
                    <a:lnTo>
                      <a:pt x="7" y="0"/>
                    </a:lnTo>
                    <a:lnTo>
                      <a:pt x="9" y="2"/>
                    </a:lnTo>
                    <a:lnTo>
                      <a:pt x="13" y="0"/>
                    </a:lnTo>
                    <a:lnTo>
                      <a:pt x="17" y="0"/>
                    </a:lnTo>
                    <a:lnTo>
                      <a:pt x="19" y="0"/>
                    </a:lnTo>
                    <a:lnTo>
                      <a:pt x="22" y="5"/>
                    </a:lnTo>
                    <a:lnTo>
                      <a:pt x="24" y="8"/>
                    </a:lnTo>
                    <a:lnTo>
                      <a:pt x="28" y="11"/>
                    </a:lnTo>
                    <a:lnTo>
                      <a:pt x="30" y="8"/>
                    </a:lnTo>
                    <a:lnTo>
                      <a:pt x="28" y="11"/>
                    </a:lnTo>
                    <a:lnTo>
                      <a:pt x="32" y="11"/>
                    </a:lnTo>
                    <a:lnTo>
                      <a:pt x="34" y="11"/>
                    </a:lnTo>
                    <a:lnTo>
                      <a:pt x="36" y="20"/>
                    </a:lnTo>
                    <a:lnTo>
                      <a:pt x="38" y="20"/>
                    </a:lnTo>
                    <a:lnTo>
                      <a:pt x="40" y="22"/>
                    </a:lnTo>
                    <a:lnTo>
                      <a:pt x="42" y="25"/>
                    </a:lnTo>
                    <a:lnTo>
                      <a:pt x="44" y="25"/>
                    </a:lnTo>
                    <a:lnTo>
                      <a:pt x="45" y="28"/>
                    </a:lnTo>
                    <a:lnTo>
                      <a:pt x="45" y="31"/>
                    </a:lnTo>
                    <a:lnTo>
                      <a:pt x="45" y="34"/>
                    </a:lnTo>
                    <a:lnTo>
                      <a:pt x="45" y="40"/>
                    </a:lnTo>
                    <a:lnTo>
                      <a:pt x="47" y="40"/>
                    </a:lnTo>
                    <a:lnTo>
                      <a:pt x="49" y="42"/>
                    </a:lnTo>
                    <a:lnTo>
                      <a:pt x="53" y="45"/>
                    </a:lnTo>
                    <a:lnTo>
                      <a:pt x="53" y="48"/>
                    </a:lnTo>
                    <a:lnTo>
                      <a:pt x="56" y="51"/>
                    </a:lnTo>
                    <a:lnTo>
                      <a:pt x="56" y="54"/>
                    </a:lnTo>
                    <a:lnTo>
                      <a:pt x="58" y="57"/>
                    </a:lnTo>
                    <a:lnTo>
                      <a:pt x="64" y="62"/>
                    </a:lnTo>
                    <a:lnTo>
                      <a:pt x="66" y="68"/>
                    </a:lnTo>
                    <a:lnTo>
                      <a:pt x="69" y="74"/>
                    </a:lnTo>
                    <a:lnTo>
                      <a:pt x="69" y="82"/>
                    </a:lnTo>
                    <a:lnTo>
                      <a:pt x="75" y="88"/>
                    </a:lnTo>
                    <a:lnTo>
                      <a:pt x="73" y="97"/>
                    </a:lnTo>
                    <a:lnTo>
                      <a:pt x="75" y="100"/>
                    </a:lnTo>
                    <a:lnTo>
                      <a:pt x="81" y="105"/>
                    </a:lnTo>
                    <a:lnTo>
                      <a:pt x="81" y="111"/>
                    </a:lnTo>
                    <a:lnTo>
                      <a:pt x="81" y="117"/>
                    </a:lnTo>
                    <a:lnTo>
                      <a:pt x="87" y="125"/>
                    </a:lnTo>
                    <a:lnTo>
                      <a:pt x="87" y="131"/>
                    </a:lnTo>
                    <a:lnTo>
                      <a:pt x="87" y="137"/>
                    </a:lnTo>
                    <a:lnTo>
                      <a:pt x="90" y="148"/>
                    </a:lnTo>
                    <a:lnTo>
                      <a:pt x="89" y="154"/>
                    </a:lnTo>
                    <a:lnTo>
                      <a:pt x="92" y="160"/>
                    </a:lnTo>
                    <a:lnTo>
                      <a:pt x="92" y="165"/>
                    </a:lnTo>
                    <a:lnTo>
                      <a:pt x="94" y="171"/>
                    </a:lnTo>
                    <a:lnTo>
                      <a:pt x="100" y="180"/>
                    </a:lnTo>
                    <a:lnTo>
                      <a:pt x="98" y="185"/>
                    </a:lnTo>
                    <a:lnTo>
                      <a:pt x="98" y="194"/>
                    </a:lnTo>
                    <a:lnTo>
                      <a:pt x="98" y="200"/>
                    </a:lnTo>
                    <a:lnTo>
                      <a:pt x="102" y="208"/>
                    </a:lnTo>
                    <a:lnTo>
                      <a:pt x="102" y="217"/>
                    </a:lnTo>
                    <a:lnTo>
                      <a:pt x="104" y="225"/>
                    </a:lnTo>
                    <a:lnTo>
                      <a:pt x="106" y="231"/>
                    </a:lnTo>
                    <a:lnTo>
                      <a:pt x="108" y="242"/>
                    </a:lnTo>
                    <a:lnTo>
                      <a:pt x="106" y="248"/>
                    </a:lnTo>
                    <a:lnTo>
                      <a:pt x="112" y="257"/>
                    </a:lnTo>
                    <a:lnTo>
                      <a:pt x="108" y="265"/>
                    </a:lnTo>
                    <a:lnTo>
                      <a:pt x="110" y="274"/>
                    </a:lnTo>
                    <a:lnTo>
                      <a:pt x="112" y="283"/>
                    </a:lnTo>
                  </a:path>
                </a:pathLst>
              </a:custGeom>
              <a:noFill/>
              <a:ln w="9525" cap="rnd">
                <a:solidFill>
                  <a:srgbClr val="FF0000"/>
                </a:solidFill>
                <a:round/>
                <a:headEnd type="none" w="sm" len="sm"/>
                <a:tailEnd type="none" w="sm" len="sm"/>
              </a:ln>
            </p:spPr>
            <p:txBody>
              <a:bodyPr/>
              <a:lstStyle/>
              <a:p>
                <a:endParaRPr lang="en-US"/>
              </a:p>
            </p:txBody>
          </p:sp>
          <p:sp>
            <p:nvSpPr>
              <p:cNvPr id="22720" name="Freeform 94"/>
              <p:cNvSpPr>
                <a:spLocks/>
              </p:cNvSpPr>
              <p:nvPr/>
            </p:nvSpPr>
            <p:spPr bwMode="auto">
              <a:xfrm>
                <a:off x="2562" y="950"/>
                <a:ext cx="113" cy="284"/>
              </a:xfrm>
              <a:custGeom>
                <a:avLst/>
                <a:gdLst>
                  <a:gd name="T0" fmla="*/ 110 w 113"/>
                  <a:gd name="T1" fmla="*/ 2 h 284"/>
                  <a:gd name="T2" fmla="*/ 104 w 113"/>
                  <a:gd name="T3" fmla="*/ 2 h 284"/>
                  <a:gd name="T4" fmla="*/ 98 w 113"/>
                  <a:gd name="T5" fmla="*/ 5 h 284"/>
                  <a:gd name="T6" fmla="*/ 90 w 113"/>
                  <a:gd name="T7" fmla="*/ 5 h 284"/>
                  <a:gd name="T8" fmla="*/ 86 w 113"/>
                  <a:gd name="T9" fmla="*/ 8 h 284"/>
                  <a:gd name="T10" fmla="*/ 84 w 113"/>
                  <a:gd name="T11" fmla="*/ 11 h 284"/>
                  <a:gd name="T12" fmla="*/ 80 w 113"/>
                  <a:gd name="T13" fmla="*/ 17 h 284"/>
                  <a:gd name="T14" fmla="*/ 76 w 113"/>
                  <a:gd name="T15" fmla="*/ 17 h 284"/>
                  <a:gd name="T16" fmla="*/ 73 w 113"/>
                  <a:gd name="T17" fmla="*/ 28 h 284"/>
                  <a:gd name="T18" fmla="*/ 71 w 113"/>
                  <a:gd name="T19" fmla="*/ 28 h 284"/>
                  <a:gd name="T20" fmla="*/ 67 w 113"/>
                  <a:gd name="T21" fmla="*/ 34 h 284"/>
                  <a:gd name="T22" fmla="*/ 65 w 113"/>
                  <a:gd name="T23" fmla="*/ 40 h 284"/>
                  <a:gd name="T24" fmla="*/ 63 w 113"/>
                  <a:gd name="T25" fmla="*/ 42 h 284"/>
                  <a:gd name="T26" fmla="*/ 61 w 113"/>
                  <a:gd name="T27" fmla="*/ 48 h 284"/>
                  <a:gd name="T28" fmla="*/ 57 w 113"/>
                  <a:gd name="T29" fmla="*/ 54 h 284"/>
                  <a:gd name="T30" fmla="*/ 56 w 113"/>
                  <a:gd name="T31" fmla="*/ 57 h 284"/>
                  <a:gd name="T32" fmla="*/ 52 w 113"/>
                  <a:gd name="T33" fmla="*/ 68 h 284"/>
                  <a:gd name="T34" fmla="*/ 46 w 113"/>
                  <a:gd name="T35" fmla="*/ 80 h 284"/>
                  <a:gd name="T36" fmla="*/ 44 w 113"/>
                  <a:gd name="T37" fmla="*/ 91 h 284"/>
                  <a:gd name="T38" fmla="*/ 37 w 113"/>
                  <a:gd name="T39" fmla="*/ 102 h 284"/>
                  <a:gd name="T40" fmla="*/ 35 w 113"/>
                  <a:gd name="T41" fmla="*/ 111 h 284"/>
                  <a:gd name="T42" fmla="*/ 33 w 113"/>
                  <a:gd name="T43" fmla="*/ 128 h 284"/>
                  <a:gd name="T44" fmla="*/ 27 w 113"/>
                  <a:gd name="T45" fmla="*/ 142 h 284"/>
                  <a:gd name="T46" fmla="*/ 21 w 113"/>
                  <a:gd name="T47" fmla="*/ 154 h 284"/>
                  <a:gd name="T48" fmla="*/ 21 w 113"/>
                  <a:gd name="T49" fmla="*/ 168 h 284"/>
                  <a:gd name="T50" fmla="*/ 17 w 113"/>
                  <a:gd name="T51" fmla="*/ 182 h 284"/>
                  <a:gd name="T52" fmla="*/ 17 w 113"/>
                  <a:gd name="T53" fmla="*/ 197 h 284"/>
                  <a:gd name="T54" fmla="*/ 13 w 113"/>
                  <a:gd name="T55" fmla="*/ 211 h 284"/>
                  <a:gd name="T56" fmla="*/ 9 w 113"/>
                  <a:gd name="T57" fmla="*/ 225 h 284"/>
                  <a:gd name="T58" fmla="*/ 5 w 113"/>
                  <a:gd name="T59" fmla="*/ 242 h 284"/>
                  <a:gd name="T60" fmla="*/ 5 w 113"/>
                  <a:gd name="T61" fmla="*/ 260 h 284"/>
                  <a:gd name="T62" fmla="*/ 3 w 113"/>
                  <a:gd name="T63" fmla="*/ 280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3"/>
                  <a:gd name="T97" fmla="*/ 0 h 284"/>
                  <a:gd name="T98" fmla="*/ 113 w 113"/>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3" h="284">
                    <a:moveTo>
                      <a:pt x="112" y="2"/>
                    </a:moveTo>
                    <a:lnTo>
                      <a:pt x="110" y="2"/>
                    </a:lnTo>
                    <a:lnTo>
                      <a:pt x="106" y="0"/>
                    </a:lnTo>
                    <a:lnTo>
                      <a:pt x="104" y="2"/>
                    </a:lnTo>
                    <a:lnTo>
                      <a:pt x="102" y="5"/>
                    </a:lnTo>
                    <a:lnTo>
                      <a:pt x="98" y="5"/>
                    </a:lnTo>
                    <a:lnTo>
                      <a:pt x="96" y="8"/>
                    </a:lnTo>
                    <a:lnTo>
                      <a:pt x="90" y="5"/>
                    </a:lnTo>
                    <a:lnTo>
                      <a:pt x="86" y="8"/>
                    </a:lnTo>
                    <a:lnTo>
                      <a:pt x="84" y="11"/>
                    </a:lnTo>
                    <a:lnTo>
                      <a:pt x="82" y="17"/>
                    </a:lnTo>
                    <a:lnTo>
                      <a:pt x="80" y="17"/>
                    </a:lnTo>
                    <a:lnTo>
                      <a:pt x="76" y="17"/>
                    </a:lnTo>
                    <a:lnTo>
                      <a:pt x="73" y="25"/>
                    </a:lnTo>
                    <a:lnTo>
                      <a:pt x="73" y="28"/>
                    </a:lnTo>
                    <a:lnTo>
                      <a:pt x="71" y="28"/>
                    </a:lnTo>
                    <a:lnTo>
                      <a:pt x="71" y="31"/>
                    </a:lnTo>
                    <a:lnTo>
                      <a:pt x="67" y="34"/>
                    </a:lnTo>
                    <a:lnTo>
                      <a:pt x="69" y="37"/>
                    </a:lnTo>
                    <a:lnTo>
                      <a:pt x="65" y="40"/>
                    </a:lnTo>
                    <a:lnTo>
                      <a:pt x="65" y="42"/>
                    </a:lnTo>
                    <a:lnTo>
                      <a:pt x="63" y="42"/>
                    </a:lnTo>
                    <a:lnTo>
                      <a:pt x="63" y="48"/>
                    </a:lnTo>
                    <a:lnTo>
                      <a:pt x="61" y="48"/>
                    </a:lnTo>
                    <a:lnTo>
                      <a:pt x="61" y="54"/>
                    </a:lnTo>
                    <a:lnTo>
                      <a:pt x="57" y="54"/>
                    </a:lnTo>
                    <a:lnTo>
                      <a:pt x="56" y="57"/>
                    </a:lnTo>
                    <a:lnTo>
                      <a:pt x="52" y="68"/>
                    </a:lnTo>
                    <a:lnTo>
                      <a:pt x="50" y="71"/>
                    </a:lnTo>
                    <a:lnTo>
                      <a:pt x="46" y="80"/>
                    </a:lnTo>
                    <a:lnTo>
                      <a:pt x="44" y="82"/>
                    </a:lnTo>
                    <a:lnTo>
                      <a:pt x="44" y="91"/>
                    </a:lnTo>
                    <a:lnTo>
                      <a:pt x="38" y="97"/>
                    </a:lnTo>
                    <a:lnTo>
                      <a:pt x="37" y="102"/>
                    </a:lnTo>
                    <a:lnTo>
                      <a:pt x="37" y="108"/>
                    </a:lnTo>
                    <a:lnTo>
                      <a:pt x="35" y="111"/>
                    </a:lnTo>
                    <a:lnTo>
                      <a:pt x="33" y="122"/>
                    </a:lnTo>
                    <a:lnTo>
                      <a:pt x="33" y="128"/>
                    </a:lnTo>
                    <a:lnTo>
                      <a:pt x="31" y="131"/>
                    </a:lnTo>
                    <a:lnTo>
                      <a:pt x="27" y="142"/>
                    </a:lnTo>
                    <a:lnTo>
                      <a:pt x="25" y="145"/>
                    </a:lnTo>
                    <a:lnTo>
                      <a:pt x="21" y="154"/>
                    </a:lnTo>
                    <a:lnTo>
                      <a:pt x="23" y="160"/>
                    </a:lnTo>
                    <a:lnTo>
                      <a:pt x="21" y="168"/>
                    </a:lnTo>
                    <a:lnTo>
                      <a:pt x="21" y="177"/>
                    </a:lnTo>
                    <a:lnTo>
                      <a:pt x="17" y="182"/>
                    </a:lnTo>
                    <a:lnTo>
                      <a:pt x="17" y="188"/>
                    </a:lnTo>
                    <a:lnTo>
                      <a:pt x="17" y="197"/>
                    </a:lnTo>
                    <a:lnTo>
                      <a:pt x="15" y="202"/>
                    </a:lnTo>
                    <a:lnTo>
                      <a:pt x="13" y="211"/>
                    </a:lnTo>
                    <a:lnTo>
                      <a:pt x="9" y="217"/>
                    </a:lnTo>
                    <a:lnTo>
                      <a:pt x="9" y="225"/>
                    </a:lnTo>
                    <a:lnTo>
                      <a:pt x="7" y="234"/>
                    </a:lnTo>
                    <a:lnTo>
                      <a:pt x="5" y="242"/>
                    </a:lnTo>
                    <a:lnTo>
                      <a:pt x="7" y="251"/>
                    </a:lnTo>
                    <a:lnTo>
                      <a:pt x="5" y="260"/>
                    </a:lnTo>
                    <a:lnTo>
                      <a:pt x="1" y="265"/>
                    </a:lnTo>
                    <a:lnTo>
                      <a:pt x="3" y="280"/>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721" name="Freeform 95"/>
              <p:cNvSpPr>
                <a:spLocks/>
              </p:cNvSpPr>
              <p:nvPr/>
            </p:nvSpPr>
            <p:spPr bwMode="auto">
              <a:xfrm>
                <a:off x="4544" y="1233"/>
                <a:ext cx="108" cy="288"/>
              </a:xfrm>
              <a:custGeom>
                <a:avLst/>
                <a:gdLst>
                  <a:gd name="T0" fmla="*/ 101 w 108"/>
                  <a:gd name="T1" fmla="*/ 287 h 288"/>
                  <a:gd name="T2" fmla="*/ 97 w 108"/>
                  <a:gd name="T3" fmla="*/ 287 h 288"/>
                  <a:gd name="T4" fmla="*/ 91 w 108"/>
                  <a:gd name="T5" fmla="*/ 281 h 288"/>
                  <a:gd name="T6" fmla="*/ 86 w 108"/>
                  <a:gd name="T7" fmla="*/ 278 h 288"/>
                  <a:gd name="T8" fmla="*/ 80 w 108"/>
                  <a:gd name="T9" fmla="*/ 278 h 288"/>
                  <a:gd name="T10" fmla="*/ 76 w 108"/>
                  <a:gd name="T11" fmla="*/ 275 h 288"/>
                  <a:gd name="T12" fmla="*/ 71 w 108"/>
                  <a:gd name="T13" fmla="*/ 272 h 288"/>
                  <a:gd name="T14" fmla="*/ 69 w 108"/>
                  <a:gd name="T15" fmla="*/ 269 h 288"/>
                  <a:gd name="T16" fmla="*/ 67 w 108"/>
                  <a:gd name="T17" fmla="*/ 261 h 288"/>
                  <a:gd name="T18" fmla="*/ 65 w 108"/>
                  <a:gd name="T19" fmla="*/ 255 h 288"/>
                  <a:gd name="T20" fmla="*/ 63 w 108"/>
                  <a:gd name="T21" fmla="*/ 255 h 288"/>
                  <a:gd name="T22" fmla="*/ 59 w 108"/>
                  <a:gd name="T23" fmla="*/ 249 h 288"/>
                  <a:gd name="T24" fmla="*/ 57 w 108"/>
                  <a:gd name="T25" fmla="*/ 241 h 288"/>
                  <a:gd name="T26" fmla="*/ 55 w 108"/>
                  <a:gd name="T27" fmla="*/ 238 h 288"/>
                  <a:gd name="T28" fmla="*/ 53 w 108"/>
                  <a:gd name="T29" fmla="*/ 235 h 288"/>
                  <a:gd name="T30" fmla="*/ 51 w 108"/>
                  <a:gd name="T31" fmla="*/ 229 h 288"/>
                  <a:gd name="T32" fmla="*/ 47 w 108"/>
                  <a:gd name="T33" fmla="*/ 220 h 288"/>
                  <a:gd name="T34" fmla="*/ 43 w 108"/>
                  <a:gd name="T35" fmla="*/ 209 h 288"/>
                  <a:gd name="T36" fmla="*/ 35 w 108"/>
                  <a:gd name="T37" fmla="*/ 198 h 288"/>
                  <a:gd name="T38" fmla="*/ 34 w 108"/>
                  <a:gd name="T39" fmla="*/ 183 h 288"/>
                  <a:gd name="T40" fmla="*/ 30 w 108"/>
                  <a:gd name="T41" fmla="*/ 175 h 288"/>
                  <a:gd name="T42" fmla="*/ 24 w 108"/>
                  <a:gd name="T43" fmla="*/ 160 h 288"/>
                  <a:gd name="T44" fmla="*/ 22 w 108"/>
                  <a:gd name="T45" fmla="*/ 149 h 288"/>
                  <a:gd name="T46" fmla="*/ 20 w 108"/>
                  <a:gd name="T47" fmla="*/ 132 h 288"/>
                  <a:gd name="T48" fmla="*/ 15 w 108"/>
                  <a:gd name="T49" fmla="*/ 117 h 288"/>
                  <a:gd name="T50" fmla="*/ 15 w 108"/>
                  <a:gd name="T51" fmla="*/ 106 h 288"/>
                  <a:gd name="T52" fmla="*/ 11 w 108"/>
                  <a:gd name="T53" fmla="*/ 91 h 288"/>
                  <a:gd name="T54" fmla="*/ 9 w 108"/>
                  <a:gd name="T55" fmla="*/ 74 h 288"/>
                  <a:gd name="T56" fmla="*/ 9 w 108"/>
                  <a:gd name="T57" fmla="*/ 57 h 288"/>
                  <a:gd name="T58" fmla="*/ 5 w 108"/>
                  <a:gd name="T59" fmla="*/ 45 h 288"/>
                  <a:gd name="T60" fmla="*/ 3 w 108"/>
                  <a:gd name="T61" fmla="*/ 25 h 288"/>
                  <a:gd name="T62" fmla="*/ 1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1" y="287"/>
                    </a:lnTo>
                    <a:lnTo>
                      <a:pt x="99" y="284"/>
                    </a:lnTo>
                    <a:lnTo>
                      <a:pt x="97" y="287"/>
                    </a:lnTo>
                    <a:lnTo>
                      <a:pt x="95" y="284"/>
                    </a:lnTo>
                    <a:lnTo>
                      <a:pt x="91" y="281"/>
                    </a:lnTo>
                    <a:lnTo>
                      <a:pt x="89" y="281"/>
                    </a:lnTo>
                    <a:lnTo>
                      <a:pt x="86" y="278"/>
                    </a:lnTo>
                    <a:lnTo>
                      <a:pt x="82" y="275"/>
                    </a:lnTo>
                    <a:lnTo>
                      <a:pt x="80" y="278"/>
                    </a:lnTo>
                    <a:lnTo>
                      <a:pt x="80" y="275"/>
                    </a:lnTo>
                    <a:lnTo>
                      <a:pt x="76" y="275"/>
                    </a:lnTo>
                    <a:lnTo>
                      <a:pt x="76" y="272"/>
                    </a:lnTo>
                    <a:lnTo>
                      <a:pt x="71" y="272"/>
                    </a:lnTo>
                    <a:lnTo>
                      <a:pt x="71" y="266"/>
                    </a:lnTo>
                    <a:lnTo>
                      <a:pt x="69" y="269"/>
                    </a:lnTo>
                    <a:lnTo>
                      <a:pt x="69" y="264"/>
                    </a:lnTo>
                    <a:lnTo>
                      <a:pt x="67" y="261"/>
                    </a:lnTo>
                    <a:lnTo>
                      <a:pt x="65" y="258"/>
                    </a:lnTo>
                    <a:lnTo>
                      <a:pt x="65" y="255"/>
                    </a:lnTo>
                    <a:lnTo>
                      <a:pt x="63" y="255"/>
                    </a:lnTo>
                    <a:lnTo>
                      <a:pt x="63" y="249"/>
                    </a:lnTo>
                    <a:lnTo>
                      <a:pt x="59" y="249"/>
                    </a:lnTo>
                    <a:lnTo>
                      <a:pt x="55" y="243"/>
                    </a:lnTo>
                    <a:lnTo>
                      <a:pt x="57" y="241"/>
                    </a:lnTo>
                    <a:lnTo>
                      <a:pt x="55" y="241"/>
                    </a:lnTo>
                    <a:lnTo>
                      <a:pt x="55" y="238"/>
                    </a:lnTo>
                    <a:lnTo>
                      <a:pt x="53" y="235"/>
                    </a:lnTo>
                    <a:lnTo>
                      <a:pt x="51" y="229"/>
                    </a:lnTo>
                    <a:lnTo>
                      <a:pt x="49" y="226"/>
                    </a:lnTo>
                    <a:lnTo>
                      <a:pt x="47" y="220"/>
                    </a:lnTo>
                    <a:lnTo>
                      <a:pt x="45" y="215"/>
                    </a:lnTo>
                    <a:lnTo>
                      <a:pt x="43" y="209"/>
                    </a:lnTo>
                    <a:lnTo>
                      <a:pt x="37" y="203"/>
                    </a:lnTo>
                    <a:lnTo>
                      <a:pt x="35" y="198"/>
                    </a:lnTo>
                    <a:lnTo>
                      <a:pt x="35" y="189"/>
                    </a:lnTo>
                    <a:lnTo>
                      <a:pt x="34" y="183"/>
                    </a:lnTo>
                    <a:lnTo>
                      <a:pt x="30" y="180"/>
                    </a:lnTo>
                    <a:lnTo>
                      <a:pt x="30" y="175"/>
                    </a:lnTo>
                    <a:lnTo>
                      <a:pt x="28" y="166"/>
                    </a:lnTo>
                    <a:lnTo>
                      <a:pt x="24" y="160"/>
                    </a:lnTo>
                    <a:lnTo>
                      <a:pt x="22" y="152"/>
                    </a:lnTo>
                    <a:lnTo>
                      <a:pt x="22" y="149"/>
                    </a:lnTo>
                    <a:lnTo>
                      <a:pt x="22" y="140"/>
                    </a:lnTo>
                    <a:lnTo>
                      <a:pt x="20" y="132"/>
                    </a:lnTo>
                    <a:lnTo>
                      <a:pt x="17" y="126"/>
                    </a:lnTo>
                    <a:lnTo>
                      <a:pt x="15" y="117"/>
                    </a:lnTo>
                    <a:lnTo>
                      <a:pt x="17" y="114"/>
                    </a:lnTo>
                    <a:lnTo>
                      <a:pt x="15" y="106"/>
                    </a:lnTo>
                    <a:lnTo>
                      <a:pt x="11" y="97"/>
                    </a:lnTo>
                    <a:lnTo>
                      <a:pt x="11" y="91"/>
                    </a:lnTo>
                    <a:lnTo>
                      <a:pt x="11" y="86"/>
                    </a:lnTo>
                    <a:lnTo>
                      <a:pt x="9" y="74"/>
                    </a:lnTo>
                    <a:lnTo>
                      <a:pt x="9" y="68"/>
                    </a:lnTo>
                    <a:lnTo>
                      <a:pt x="9" y="57"/>
                    </a:lnTo>
                    <a:lnTo>
                      <a:pt x="5" y="51"/>
                    </a:lnTo>
                    <a:lnTo>
                      <a:pt x="5" y="45"/>
                    </a:lnTo>
                    <a:lnTo>
                      <a:pt x="3" y="40"/>
                    </a:lnTo>
                    <a:lnTo>
                      <a:pt x="3" y="25"/>
                    </a:lnTo>
                    <a:lnTo>
                      <a:pt x="0" y="17"/>
                    </a:lnTo>
                    <a:lnTo>
                      <a:pt x="1"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722" name="Freeform 96"/>
              <p:cNvSpPr>
                <a:spLocks/>
              </p:cNvSpPr>
              <p:nvPr/>
            </p:nvSpPr>
            <p:spPr bwMode="auto">
              <a:xfrm>
                <a:off x="4651" y="1233"/>
                <a:ext cx="110" cy="288"/>
              </a:xfrm>
              <a:custGeom>
                <a:avLst/>
                <a:gdLst>
                  <a:gd name="T0" fmla="*/ 1 w 110"/>
                  <a:gd name="T1" fmla="*/ 284 h 288"/>
                  <a:gd name="T2" fmla="*/ 7 w 110"/>
                  <a:gd name="T3" fmla="*/ 287 h 288"/>
                  <a:gd name="T4" fmla="*/ 17 w 110"/>
                  <a:gd name="T5" fmla="*/ 284 h 288"/>
                  <a:gd name="T6" fmla="*/ 22 w 110"/>
                  <a:gd name="T7" fmla="*/ 281 h 288"/>
                  <a:gd name="T8" fmla="*/ 24 w 110"/>
                  <a:gd name="T9" fmla="*/ 278 h 288"/>
                  <a:gd name="T10" fmla="*/ 28 w 110"/>
                  <a:gd name="T11" fmla="*/ 275 h 288"/>
                  <a:gd name="T12" fmla="*/ 30 w 110"/>
                  <a:gd name="T13" fmla="*/ 269 h 288"/>
                  <a:gd name="T14" fmla="*/ 36 w 110"/>
                  <a:gd name="T15" fmla="*/ 269 h 288"/>
                  <a:gd name="T16" fmla="*/ 39 w 110"/>
                  <a:gd name="T17" fmla="*/ 261 h 288"/>
                  <a:gd name="T18" fmla="*/ 41 w 110"/>
                  <a:gd name="T19" fmla="*/ 258 h 288"/>
                  <a:gd name="T20" fmla="*/ 43 w 110"/>
                  <a:gd name="T21" fmla="*/ 252 h 288"/>
                  <a:gd name="T22" fmla="*/ 45 w 110"/>
                  <a:gd name="T23" fmla="*/ 249 h 288"/>
                  <a:gd name="T24" fmla="*/ 49 w 110"/>
                  <a:gd name="T25" fmla="*/ 243 h 288"/>
                  <a:gd name="T26" fmla="*/ 49 w 110"/>
                  <a:gd name="T27" fmla="*/ 241 h 288"/>
                  <a:gd name="T28" fmla="*/ 53 w 110"/>
                  <a:gd name="T29" fmla="*/ 238 h 288"/>
                  <a:gd name="T30" fmla="*/ 59 w 110"/>
                  <a:gd name="T31" fmla="*/ 229 h 288"/>
                  <a:gd name="T32" fmla="*/ 61 w 110"/>
                  <a:gd name="T33" fmla="*/ 220 h 288"/>
                  <a:gd name="T34" fmla="*/ 69 w 110"/>
                  <a:gd name="T35" fmla="*/ 209 h 288"/>
                  <a:gd name="T36" fmla="*/ 72 w 110"/>
                  <a:gd name="T37" fmla="*/ 198 h 288"/>
                  <a:gd name="T38" fmla="*/ 74 w 110"/>
                  <a:gd name="T39" fmla="*/ 186 h 288"/>
                  <a:gd name="T40" fmla="*/ 80 w 110"/>
                  <a:gd name="T41" fmla="*/ 175 h 288"/>
                  <a:gd name="T42" fmla="*/ 84 w 110"/>
                  <a:gd name="T43" fmla="*/ 160 h 288"/>
                  <a:gd name="T44" fmla="*/ 84 w 110"/>
                  <a:gd name="T45" fmla="*/ 146 h 288"/>
                  <a:gd name="T46" fmla="*/ 90 w 110"/>
                  <a:gd name="T47" fmla="*/ 134 h 288"/>
                  <a:gd name="T48" fmla="*/ 93 w 110"/>
                  <a:gd name="T49" fmla="*/ 126 h 288"/>
                  <a:gd name="T50" fmla="*/ 95 w 110"/>
                  <a:gd name="T51" fmla="*/ 109 h 288"/>
                  <a:gd name="T52" fmla="*/ 97 w 110"/>
                  <a:gd name="T53" fmla="*/ 94 h 288"/>
                  <a:gd name="T54" fmla="*/ 99 w 110"/>
                  <a:gd name="T55" fmla="*/ 74 h 288"/>
                  <a:gd name="T56" fmla="*/ 101 w 110"/>
                  <a:gd name="T57" fmla="*/ 63 h 288"/>
                  <a:gd name="T58" fmla="*/ 101 w 110"/>
                  <a:gd name="T59" fmla="*/ 45 h 288"/>
                  <a:gd name="T60" fmla="*/ 107 w 110"/>
                  <a:gd name="T61" fmla="*/ 31 h 288"/>
                  <a:gd name="T62" fmla="*/ 109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1" y="284"/>
                    </a:lnTo>
                    <a:lnTo>
                      <a:pt x="7" y="287"/>
                    </a:lnTo>
                    <a:lnTo>
                      <a:pt x="13" y="284"/>
                    </a:lnTo>
                    <a:lnTo>
                      <a:pt x="17" y="284"/>
                    </a:lnTo>
                    <a:lnTo>
                      <a:pt x="18" y="284"/>
                    </a:lnTo>
                    <a:lnTo>
                      <a:pt x="22" y="281"/>
                    </a:lnTo>
                    <a:lnTo>
                      <a:pt x="24" y="281"/>
                    </a:lnTo>
                    <a:lnTo>
                      <a:pt x="24" y="278"/>
                    </a:lnTo>
                    <a:lnTo>
                      <a:pt x="28" y="278"/>
                    </a:lnTo>
                    <a:lnTo>
                      <a:pt x="28" y="275"/>
                    </a:lnTo>
                    <a:lnTo>
                      <a:pt x="32" y="272"/>
                    </a:lnTo>
                    <a:lnTo>
                      <a:pt x="30" y="269"/>
                    </a:lnTo>
                    <a:lnTo>
                      <a:pt x="34" y="272"/>
                    </a:lnTo>
                    <a:lnTo>
                      <a:pt x="36" y="269"/>
                    </a:lnTo>
                    <a:lnTo>
                      <a:pt x="37" y="266"/>
                    </a:lnTo>
                    <a:lnTo>
                      <a:pt x="39" y="261"/>
                    </a:lnTo>
                    <a:lnTo>
                      <a:pt x="41" y="258"/>
                    </a:lnTo>
                    <a:lnTo>
                      <a:pt x="43" y="255"/>
                    </a:lnTo>
                    <a:lnTo>
                      <a:pt x="43" y="252"/>
                    </a:lnTo>
                    <a:lnTo>
                      <a:pt x="47" y="252"/>
                    </a:lnTo>
                    <a:lnTo>
                      <a:pt x="45" y="249"/>
                    </a:lnTo>
                    <a:lnTo>
                      <a:pt x="49" y="249"/>
                    </a:lnTo>
                    <a:lnTo>
                      <a:pt x="49" y="243"/>
                    </a:lnTo>
                    <a:lnTo>
                      <a:pt x="49" y="241"/>
                    </a:lnTo>
                    <a:lnTo>
                      <a:pt x="51" y="238"/>
                    </a:lnTo>
                    <a:lnTo>
                      <a:pt x="53" y="238"/>
                    </a:lnTo>
                    <a:lnTo>
                      <a:pt x="53" y="232"/>
                    </a:lnTo>
                    <a:lnTo>
                      <a:pt x="59" y="229"/>
                    </a:lnTo>
                    <a:lnTo>
                      <a:pt x="57" y="226"/>
                    </a:lnTo>
                    <a:lnTo>
                      <a:pt x="61" y="220"/>
                    </a:lnTo>
                    <a:lnTo>
                      <a:pt x="65" y="218"/>
                    </a:lnTo>
                    <a:lnTo>
                      <a:pt x="69" y="209"/>
                    </a:lnTo>
                    <a:lnTo>
                      <a:pt x="69" y="206"/>
                    </a:lnTo>
                    <a:lnTo>
                      <a:pt x="72" y="198"/>
                    </a:lnTo>
                    <a:lnTo>
                      <a:pt x="72" y="189"/>
                    </a:lnTo>
                    <a:lnTo>
                      <a:pt x="74" y="186"/>
                    </a:lnTo>
                    <a:lnTo>
                      <a:pt x="78" y="177"/>
                    </a:lnTo>
                    <a:lnTo>
                      <a:pt x="80" y="175"/>
                    </a:lnTo>
                    <a:lnTo>
                      <a:pt x="82" y="169"/>
                    </a:lnTo>
                    <a:lnTo>
                      <a:pt x="84" y="160"/>
                    </a:lnTo>
                    <a:lnTo>
                      <a:pt x="82" y="152"/>
                    </a:lnTo>
                    <a:lnTo>
                      <a:pt x="84" y="146"/>
                    </a:lnTo>
                    <a:lnTo>
                      <a:pt x="88" y="140"/>
                    </a:lnTo>
                    <a:lnTo>
                      <a:pt x="90" y="134"/>
                    </a:lnTo>
                    <a:lnTo>
                      <a:pt x="91" y="129"/>
                    </a:lnTo>
                    <a:lnTo>
                      <a:pt x="93" y="126"/>
                    </a:lnTo>
                    <a:lnTo>
                      <a:pt x="95" y="114"/>
                    </a:lnTo>
                    <a:lnTo>
                      <a:pt x="95" y="109"/>
                    </a:lnTo>
                    <a:lnTo>
                      <a:pt x="95" y="103"/>
                    </a:lnTo>
                    <a:lnTo>
                      <a:pt x="97" y="94"/>
                    </a:lnTo>
                    <a:lnTo>
                      <a:pt x="97" y="86"/>
                    </a:lnTo>
                    <a:lnTo>
                      <a:pt x="99" y="74"/>
                    </a:lnTo>
                    <a:lnTo>
                      <a:pt x="99" y="68"/>
                    </a:lnTo>
                    <a:lnTo>
                      <a:pt x="101" y="63"/>
                    </a:lnTo>
                    <a:lnTo>
                      <a:pt x="103" y="57"/>
                    </a:lnTo>
                    <a:lnTo>
                      <a:pt x="101" y="45"/>
                    </a:lnTo>
                    <a:lnTo>
                      <a:pt x="105" y="40"/>
                    </a:lnTo>
                    <a:lnTo>
                      <a:pt x="107" y="31"/>
                    </a:lnTo>
                    <a:lnTo>
                      <a:pt x="109" y="25"/>
                    </a:lnTo>
                    <a:lnTo>
                      <a:pt x="109"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723" name="Freeform 97"/>
              <p:cNvSpPr>
                <a:spLocks/>
              </p:cNvSpPr>
              <p:nvPr/>
            </p:nvSpPr>
            <p:spPr bwMode="auto">
              <a:xfrm>
                <a:off x="4651" y="1233"/>
                <a:ext cx="110" cy="288"/>
              </a:xfrm>
              <a:custGeom>
                <a:avLst/>
                <a:gdLst>
                  <a:gd name="T0" fmla="*/ 1 w 110"/>
                  <a:gd name="T1" fmla="*/ 284 h 288"/>
                  <a:gd name="T2" fmla="*/ 7 w 110"/>
                  <a:gd name="T3" fmla="*/ 287 h 288"/>
                  <a:gd name="T4" fmla="*/ 17 w 110"/>
                  <a:gd name="T5" fmla="*/ 284 h 288"/>
                  <a:gd name="T6" fmla="*/ 22 w 110"/>
                  <a:gd name="T7" fmla="*/ 281 h 288"/>
                  <a:gd name="T8" fmla="*/ 24 w 110"/>
                  <a:gd name="T9" fmla="*/ 278 h 288"/>
                  <a:gd name="T10" fmla="*/ 28 w 110"/>
                  <a:gd name="T11" fmla="*/ 275 h 288"/>
                  <a:gd name="T12" fmla="*/ 30 w 110"/>
                  <a:gd name="T13" fmla="*/ 269 h 288"/>
                  <a:gd name="T14" fmla="*/ 36 w 110"/>
                  <a:gd name="T15" fmla="*/ 269 h 288"/>
                  <a:gd name="T16" fmla="*/ 39 w 110"/>
                  <a:gd name="T17" fmla="*/ 261 h 288"/>
                  <a:gd name="T18" fmla="*/ 41 w 110"/>
                  <a:gd name="T19" fmla="*/ 258 h 288"/>
                  <a:gd name="T20" fmla="*/ 43 w 110"/>
                  <a:gd name="T21" fmla="*/ 252 h 288"/>
                  <a:gd name="T22" fmla="*/ 45 w 110"/>
                  <a:gd name="T23" fmla="*/ 249 h 288"/>
                  <a:gd name="T24" fmla="*/ 49 w 110"/>
                  <a:gd name="T25" fmla="*/ 243 h 288"/>
                  <a:gd name="T26" fmla="*/ 49 w 110"/>
                  <a:gd name="T27" fmla="*/ 241 h 288"/>
                  <a:gd name="T28" fmla="*/ 53 w 110"/>
                  <a:gd name="T29" fmla="*/ 238 h 288"/>
                  <a:gd name="T30" fmla="*/ 59 w 110"/>
                  <a:gd name="T31" fmla="*/ 229 h 288"/>
                  <a:gd name="T32" fmla="*/ 61 w 110"/>
                  <a:gd name="T33" fmla="*/ 220 h 288"/>
                  <a:gd name="T34" fmla="*/ 69 w 110"/>
                  <a:gd name="T35" fmla="*/ 209 h 288"/>
                  <a:gd name="T36" fmla="*/ 72 w 110"/>
                  <a:gd name="T37" fmla="*/ 198 h 288"/>
                  <a:gd name="T38" fmla="*/ 76 w 110"/>
                  <a:gd name="T39" fmla="*/ 183 h 288"/>
                  <a:gd name="T40" fmla="*/ 80 w 110"/>
                  <a:gd name="T41" fmla="*/ 175 h 288"/>
                  <a:gd name="T42" fmla="*/ 84 w 110"/>
                  <a:gd name="T43" fmla="*/ 160 h 288"/>
                  <a:gd name="T44" fmla="*/ 84 w 110"/>
                  <a:gd name="T45" fmla="*/ 146 h 288"/>
                  <a:gd name="T46" fmla="*/ 90 w 110"/>
                  <a:gd name="T47" fmla="*/ 134 h 288"/>
                  <a:gd name="T48" fmla="*/ 93 w 110"/>
                  <a:gd name="T49" fmla="*/ 126 h 288"/>
                  <a:gd name="T50" fmla="*/ 95 w 110"/>
                  <a:gd name="T51" fmla="*/ 109 h 288"/>
                  <a:gd name="T52" fmla="*/ 97 w 110"/>
                  <a:gd name="T53" fmla="*/ 94 h 288"/>
                  <a:gd name="T54" fmla="*/ 99 w 110"/>
                  <a:gd name="T55" fmla="*/ 74 h 288"/>
                  <a:gd name="T56" fmla="*/ 101 w 110"/>
                  <a:gd name="T57" fmla="*/ 63 h 288"/>
                  <a:gd name="T58" fmla="*/ 101 w 110"/>
                  <a:gd name="T59" fmla="*/ 45 h 288"/>
                  <a:gd name="T60" fmla="*/ 107 w 110"/>
                  <a:gd name="T61" fmla="*/ 31 h 288"/>
                  <a:gd name="T62" fmla="*/ 109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1" y="284"/>
                    </a:lnTo>
                    <a:lnTo>
                      <a:pt x="7" y="287"/>
                    </a:lnTo>
                    <a:lnTo>
                      <a:pt x="13" y="284"/>
                    </a:lnTo>
                    <a:lnTo>
                      <a:pt x="17" y="284"/>
                    </a:lnTo>
                    <a:lnTo>
                      <a:pt x="18" y="284"/>
                    </a:lnTo>
                    <a:lnTo>
                      <a:pt x="22" y="281"/>
                    </a:lnTo>
                    <a:lnTo>
                      <a:pt x="24" y="281"/>
                    </a:lnTo>
                    <a:lnTo>
                      <a:pt x="24" y="278"/>
                    </a:lnTo>
                    <a:lnTo>
                      <a:pt x="28" y="278"/>
                    </a:lnTo>
                    <a:lnTo>
                      <a:pt x="28" y="275"/>
                    </a:lnTo>
                    <a:lnTo>
                      <a:pt x="32" y="272"/>
                    </a:lnTo>
                    <a:lnTo>
                      <a:pt x="30" y="269"/>
                    </a:lnTo>
                    <a:lnTo>
                      <a:pt x="34" y="272"/>
                    </a:lnTo>
                    <a:lnTo>
                      <a:pt x="36" y="269"/>
                    </a:lnTo>
                    <a:lnTo>
                      <a:pt x="37" y="266"/>
                    </a:lnTo>
                    <a:lnTo>
                      <a:pt x="39" y="261"/>
                    </a:lnTo>
                    <a:lnTo>
                      <a:pt x="41" y="258"/>
                    </a:lnTo>
                    <a:lnTo>
                      <a:pt x="43" y="255"/>
                    </a:lnTo>
                    <a:lnTo>
                      <a:pt x="43" y="252"/>
                    </a:lnTo>
                    <a:lnTo>
                      <a:pt x="47" y="252"/>
                    </a:lnTo>
                    <a:lnTo>
                      <a:pt x="45" y="249"/>
                    </a:lnTo>
                    <a:lnTo>
                      <a:pt x="49" y="249"/>
                    </a:lnTo>
                    <a:lnTo>
                      <a:pt x="49" y="243"/>
                    </a:lnTo>
                    <a:lnTo>
                      <a:pt x="49" y="241"/>
                    </a:lnTo>
                    <a:lnTo>
                      <a:pt x="51" y="238"/>
                    </a:lnTo>
                    <a:lnTo>
                      <a:pt x="53" y="238"/>
                    </a:lnTo>
                    <a:lnTo>
                      <a:pt x="53" y="232"/>
                    </a:lnTo>
                    <a:lnTo>
                      <a:pt x="59" y="229"/>
                    </a:lnTo>
                    <a:lnTo>
                      <a:pt x="57" y="226"/>
                    </a:lnTo>
                    <a:lnTo>
                      <a:pt x="61" y="220"/>
                    </a:lnTo>
                    <a:lnTo>
                      <a:pt x="65" y="218"/>
                    </a:lnTo>
                    <a:lnTo>
                      <a:pt x="69" y="209"/>
                    </a:lnTo>
                    <a:lnTo>
                      <a:pt x="69" y="206"/>
                    </a:lnTo>
                    <a:lnTo>
                      <a:pt x="72" y="198"/>
                    </a:lnTo>
                    <a:lnTo>
                      <a:pt x="72" y="189"/>
                    </a:lnTo>
                    <a:lnTo>
                      <a:pt x="76" y="183"/>
                    </a:lnTo>
                    <a:lnTo>
                      <a:pt x="78" y="177"/>
                    </a:lnTo>
                    <a:lnTo>
                      <a:pt x="80" y="175"/>
                    </a:lnTo>
                    <a:lnTo>
                      <a:pt x="82" y="169"/>
                    </a:lnTo>
                    <a:lnTo>
                      <a:pt x="84" y="160"/>
                    </a:lnTo>
                    <a:lnTo>
                      <a:pt x="82" y="152"/>
                    </a:lnTo>
                    <a:lnTo>
                      <a:pt x="84" y="146"/>
                    </a:lnTo>
                    <a:lnTo>
                      <a:pt x="88" y="140"/>
                    </a:lnTo>
                    <a:lnTo>
                      <a:pt x="90" y="134"/>
                    </a:lnTo>
                    <a:lnTo>
                      <a:pt x="91" y="129"/>
                    </a:lnTo>
                    <a:lnTo>
                      <a:pt x="93" y="126"/>
                    </a:lnTo>
                    <a:lnTo>
                      <a:pt x="95" y="114"/>
                    </a:lnTo>
                    <a:lnTo>
                      <a:pt x="95" y="109"/>
                    </a:lnTo>
                    <a:lnTo>
                      <a:pt x="95" y="103"/>
                    </a:lnTo>
                    <a:lnTo>
                      <a:pt x="97" y="94"/>
                    </a:lnTo>
                    <a:lnTo>
                      <a:pt x="97" y="86"/>
                    </a:lnTo>
                    <a:lnTo>
                      <a:pt x="99" y="74"/>
                    </a:lnTo>
                    <a:lnTo>
                      <a:pt x="99" y="68"/>
                    </a:lnTo>
                    <a:lnTo>
                      <a:pt x="101" y="63"/>
                    </a:lnTo>
                    <a:lnTo>
                      <a:pt x="103" y="57"/>
                    </a:lnTo>
                    <a:lnTo>
                      <a:pt x="101" y="45"/>
                    </a:lnTo>
                    <a:lnTo>
                      <a:pt x="105" y="40"/>
                    </a:lnTo>
                    <a:lnTo>
                      <a:pt x="107" y="31"/>
                    </a:lnTo>
                    <a:lnTo>
                      <a:pt x="107" y="22"/>
                    </a:lnTo>
                    <a:lnTo>
                      <a:pt x="109"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724" name="Freeform 98"/>
              <p:cNvSpPr>
                <a:spLocks/>
              </p:cNvSpPr>
              <p:nvPr/>
            </p:nvSpPr>
            <p:spPr bwMode="auto">
              <a:xfrm>
                <a:off x="4544" y="1233"/>
                <a:ext cx="108" cy="288"/>
              </a:xfrm>
              <a:custGeom>
                <a:avLst/>
                <a:gdLst>
                  <a:gd name="T0" fmla="*/ 101 w 108"/>
                  <a:gd name="T1" fmla="*/ 287 h 288"/>
                  <a:gd name="T2" fmla="*/ 97 w 108"/>
                  <a:gd name="T3" fmla="*/ 287 h 288"/>
                  <a:gd name="T4" fmla="*/ 91 w 108"/>
                  <a:gd name="T5" fmla="*/ 281 h 288"/>
                  <a:gd name="T6" fmla="*/ 86 w 108"/>
                  <a:gd name="T7" fmla="*/ 278 h 288"/>
                  <a:gd name="T8" fmla="*/ 80 w 108"/>
                  <a:gd name="T9" fmla="*/ 278 h 288"/>
                  <a:gd name="T10" fmla="*/ 76 w 108"/>
                  <a:gd name="T11" fmla="*/ 272 h 288"/>
                  <a:gd name="T12" fmla="*/ 71 w 108"/>
                  <a:gd name="T13" fmla="*/ 272 h 288"/>
                  <a:gd name="T14" fmla="*/ 69 w 108"/>
                  <a:gd name="T15" fmla="*/ 269 h 288"/>
                  <a:gd name="T16" fmla="*/ 67 w 108"/>
                  <a:gd name="T17" fmla="*/ 261 h 288"/>
                  <a:gd name="T18" fmla="*/ 65 w 108"/>
                  <a:gd name="T19" fmla="*/ 255 h 288"/>
                  <a:gd name="T20" fmla="*/ 63 w 108"/>
                  <a:gd name="T21" fmla="*/ 255 h 288"/>
                  <a:gd name="T22" fmla="*/ 59 w 108"/>
                  <a:gd name="T23" fmla="*/ 249 h 288"/>
                  <a:gd name="T24" fmla="*/ 57 w 108"/>
                  <a:gd name="T25" fmla="*/ 241 h 288"/>
                  <a:gd name="T26" fmla="*/ 55 w 108"/>
                  <a:gd name="T27" fmla="*/ 238 h 288"/>
                  <a:gd name="T28" fmla="*/ 53 w 108"/>
                  <a:gd name="T29" fmla="*/ 235 h 288"/>
                  <a:gd name="T30" fmla="*/ 51 w 108"/>
                  <a:gd name="T31" fmla="*/ 229 h 288"/>
                  <a:gd name="T32" fmla="*/ 47 w 108"/>
                  <a:gd name="T33" fmla="*/ 220 h 288"/>
                  <a:gd name="T34" fmla="*/ 41 w 108"/>
                  <a:gd name="T35" fmla="*/ 209 h 288"/>
                  <a:gd name="T36" fmla="*/ 35 w 108"/>
                  <a:gd name="T37" fmla="*/ 198 h 288"/>
                  <a:gd name="T38" fmla="*/ 34 w 108"/>
                  <a:gd name="T39" fmla="*/ 183 h 288"/>
                  <a:gd name="T40" fmla="*/ 30 w 108"/>
                  <a:gd name="T41" fmla="*/ 175 h 288"/>
                  <a:gd name="T42" fmla="*/ 24 w 108"/>
                  <a:gd name="T43" fmla="*/ 160 h 288"/>
                  <a:gd name="T44" fmla="*/ 20 w 108"/>
                  <a:gd name="T45" fmla="*/ 149 h 288"/>
                  <a:gd name="T46" fmla="*/ 20 w 108"/>
                  <a:gd name="T47" fmla="*/ 132 h 288"/>
                  <a:gd name="T48" fmla="*/ 15 w 108"/>
                  <a:gd name="T49" fmla="*/ 117 h 288"/>
                  <a:gd name="T50" fmla="*/ 15 w 108"/>
                  <a:gd name="T51" fmla="*/ 106 h 288"/>
                  <a:gd name="T52" fmla="*/ 11 w 108"/>
                  <a:gd name="T53" fmla="*/ 91 h 288"/>
                  <a:gd name="T54" fmla="*/ 9 w 108"/>
                  <a:gd name="T55" fmla="*/ 74 h 288"/>
                  <a:gd name="T56" fmla="*/ 9 w 108"/>
                  <a:gd name="T57" fmla="*/ 57 h 288"/>
                  <a:gd name="T58" fmla="*/ 5 w 108"/>
                  <a:gd name="T59" fmla="*/ 45 h 288"/>
                  <a:gd name="T60" fmla="*/ 3 w 108"/>
                  <a:gd name="T61" fmla="*/ 28 h 288"/>
                  <a:gd name="T62" fmla="*/ 1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1" y="287"/>
                    </a:lnTo>
                    <a:lnTo>
                      <a:pt x="99" y="284"/>
                    </a:lnTo>
                    <a:lnTo>
                      <a:pt x="97" y="287"/>
                    </a:lnTo>
                    <a:lnTo>
                      <a:pt x="95" y="284"/>
                    </a:lnTo>
                    <a:lnTo>
                      <a:pt x="91" y="281"/>
                    </a:lnTo>
                    <a:lnTo>
                      <a:pt x="89" y="281"/>
                    </a:lnTo>
                    <a:lnTo>
                      <a:pt x="86" y="278"/>
                    </a:lnTo>
                    <a:lnTo>
                      <a:pt x="82" y="275"/>
                    </a:lnTo>
                    <a:lnTo>
                      <a:pt x="80" y="278"/>
                    </a:lnTo>
                    <a:lnTo>
                      <a:pt x="80" y="275"/>
                    </a:lnTo>
                    <a:lnTo>
                      <a:pt x="76" y="272"/>
                    </a:lnTo>
                    <a:lnTo>
                      <a:pt x="71" y="272"/>
                    </a:lnTo>
                    <a:lnTo>
                      <a:pt x="71" y="266"/>
                    </a:lnTo>
                    <a:lnTo>
                      <a:pt x="69" y="269"/>
                    </a:lnTo>
                    <a:lnTo>
                      <a:pt x="69" y="264"/>
                    </a:lnTo>
                    <a:lnTo>
                      <a:pt x="67" y="261"/>
                    </a:lnTo>
                    <a:lnTo>
                      <a:pt x="65" y="258"/>
                    </a:lnTo>
                    <a:lnTo>
                      <a:pt x="65" y="255"/>
                    </a:lnTo>
                    <a:lnTo>
                      <a:pt x="63" y="255"/>
                    </a:lnTo>
                    <a:lnTo>
                      <a:pt x="63" y="249"/>
                    </a:lnTo>
                    <a:lnTo>
                      <a:pt x="59" y="249"/>
                    </a:lnTo>
                    <a:lnTo>
                      <a:pt x="55" y="243"/>
                    </a:lnTo>
                    <a:lnTo>
                      <a:pt x="57" y="241"/>
                    </a:lnTo>
                    <a:lnTo>
                      <a:pt x="55" y="241"/>
                    </a:lnTo>
                    <a:lnTo>
                      <a:pt x="55" y="238"/>
                    </a:lnTo>
                    <a:lnTo>
                      <a:pt x="53" y="235"/>
                    </a:lnTo>
                    <a:lnTo>
                      <a:pt x="51" y="229"/>
                    </a:lnTo>
                    <a:lnTo>
                      <a:pt x="49" y="226"/>
                    </a:lnTo>
                    <a:lnTo>
                      <a:pt x="47" y="220"/>
                    </a:lnTo>
                    <a:lnTo>
                      <a:pt x="45" y="215"/>
                    </a:lnTo>
                    <a:lnTo>
                      <a:pt x="41" y="209"/>
                    </a:lnTo>
                    <a:lnTo>
                      <a:pt x="37" y="203"/>
                    </a:lnTo>
                    <a:lnTo>
                      <a:pt x="35" y="198"/>
                    </a:lnTo>
                    <a:lnTo>
                      <a:pt x="34" y="189"/>
                    </a:lnTo>
                    <a:lnTo>
                      <a:pt x="34" y="183"/>
                    </a:lnTo>
                    <a:lnTo>
                      <a:pt x="30" y="180"/>
                    </a:lnTo>
                    <a:lnTo>
                      <a:pt x="30" y="175"/>
                    </a:lnTo>
                    <a:lnTo>
                      <a:pt x="28" y="166"/>
                    </a:lnTo>
                    <a:lnTo>
                      <a:pt x="24" y="160"/>
                    </a:lnTo>
                    <a:lnTo>
                      <a:pt x="22" y="152"/>
                    </a:lnTo>
                    <a:lnTo>
                      <a:pt x="20" y="149"/>
                    </a:lnTo>
                    <a:lnTo>
                      <a:pt x="22" y="140"/>
                    </a:lnTo>
                    <a:lnTo>
                      <a:pt x="20" y="132"/>
                    </a:lnTo>
                    <a:lnTo>
                      <a:pt x="17" y="126"/>
                    </a:lnTo>
                    <a:lnTo>
                      <a:pt x="15" y="117"/>
                    </a:lnTo>
                    <a:lnTo>
                      <a:pt x="15" y="111"/>
                    </a:lnTo>
                    <a:lnTo>
                      <a:pt x="15" y="106"/>
                    </a:lnTo>
                    <a:lnTo>
                      <a:pt x="11" y="97"/>
                    </a:lnTo>
                    <a:lnTo>
                      <a:pt x="11" y="91"/>
                    </a:lnTo>
                    <a:lnTo>
                      <a:pt x="11" y="86"/>
                    </a:lnTo>
                    <a:lnTo>
                      <a:pt x="9" y="74"/>
                    </a:lnTo>
                    <a:lnTo>
                      <a:pt x="9" y="68"/>
                    </a:lnTo>
                    <a:lnTo>
                      <a:pt x="9" y="57"/>
                    </a:lnTo>
                    <a:lnTo>
                      <a:pt x="5" y="51"/>
                    </a:lnTo>
                    <a:lnTo>
                      <a:pt x="5" y="45"/>
                    </a:lnTo>
                    <a:lnTo>
                      <a:pt x="3" y="40"/>
                    </a:lnTo>
                    <a:lnTo>
                      <a:pt x="3" y="28"/>
                    </a:lnTo>
                    <a:lnTo>
                      <a:pt x="0" y="17"/>
                    </a:lnTo>
                    <a:lnTo>
                      <a:pt x="1"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725" name="Freeform 99"/>
              <p:cNvSpPr>
                <a:spLocks/>
              </p:cNvSpPr>
              <p:nvPr/>
            </p:nvSpPr>
            <p:spPr bwMode="auto">
              <a:xfrm>
                <a:off x="4434" y="950"/>
                <a:ext cx="111" cy="284"/>
              </a:xfrm>
              <a:custGeom>
                <a:avLst/>
                <a:gdLst>
                  <a:gd name="T0" fmla="*/ 5 w 111"/>
                  <a:gd name="T1" fmla="*/ 0 h 284"/>
                  <a:gd name="T2" fmla="*/ 9 w 111"/>
                  <a:gd name="T3" fmla="*/ 0 h 284"/>
                  <a:gd name="T4" fmla="*/ 15 w 111"/>
                  <a:gd name="T5" fmla="*/ 8 h 284"/>
                  <a:gd name="T6" fmla="*/ 19 w 111"/>
                  <a:gd name="T7" fmla="*/ 11 h 284"/>
                  <a:gd name="T8" fmla="*/ 26 w 111"/>
                  <a:gd name="T9" fmla="*/ 11 h 284"/>
                  <a:gd name="T10" fmla="*/ 32 w 111"/>
                  <a:gd name="T11" fmla="*/ 11 h 284"/>
                  <a:gd name="T12" fmla="*/ 32 w 111"/>
                  <a:gd name="T13" fmla="*/ 17 h 284"/>
                  <a:gd name="T14" fmla="*/ 38 w 111"/>
                  <a:gd name="T15" fmla="*/ 22 h 284"/>
                  <a:gd name="T16" fmla="*/ 38 w 111"/>
                  <a:gd name="T17" fmla="*/ 31 h 284"/>
                  <a:gd name="T18" fmla="*/ 40 w 111"/>
                  <a:gd name="T19" fmla="*/ 31 h 284"/>
                  <a:gd name="T20" fmla="*/ 44 w 111"/>
                  <a:gd name="T21" fmla="*/ 37 h 284"/>
                  <a:gd name="T22" fmla="*/ 45 w 111"/>
                  <a:gd name="T23" fmla="*/ 40 h 284"/>
                  <a:gd name="T24" fmla="*/ 51 w 111"/>
                  <a:gd name="T25" fmla="*/ 45 h 284"/>
                  <a:gd name="T26" fmla="*/ 53 w 111"/>
                  <a:gd name="T27" fmla="*/ 48 h 284"/>
                  <a:gd name="T28" fmla="*/ 53 w 111"/>
                  <a:gd name="T29" fmla="*/ 54 h 284"/>
                  <a:gd name="T30" fmla="*/ 55 w 111"/>
                  <a:gd name="T31" fmla="*/ 57 h 284"/>
                  <a:gd name="T32" fmla="*/ 60 w 111"/>
                  <a:gd name="T33" fmla="*/ 65 h 284"/>
                  <a:gd name="T34" fmla="*/ 66 w 111"/>
                  <a:gd name="T35" fmla="*/ 77 h 284"/>
                  <a:gd name="T36" fmla="*/ 71 w 111"/>
                  <a:gd name="T37" fmla="*/ 88 h 284"/>
                  <a:gd name="T38" fmla="*/ 73 w 111"/>
                  <a:gd name="T39" fmla="*/ 102 h 284"/>
                  <a:gd name="T40" fmla="*/ 79 w 111"/>
                  <a:gd name="T41" fmla="*/ 114 h 284"/>
                  <a:gd name="T42" fmla="*/ 83 w 111"/>
                  <a:gd name="T43" fmla="*/ 125 h 284"/>
                  <a:gd name="T44" fmla="*/ 87 w 111"/>
                  <a:gd name="T45" fmla="*/ 142 h 284"/>
                  <a:gd name="T46" fmla="*/ 90 w 111"/>
                  <a:gd name="T47" fmla="*/ 148 h 284"/>
                  <a:gd name="T48" fmla="*/ 90 w 111"/>
                  <a:gd name="T49" fmla="*/ 165 h 284"/>
                  <a:gd name="T50" fmla="*/ 94 w 111"/>
                  <a:gd name="T51" fmla="*/ 180 h 284"/>
                  <a:gd name="T52" fmla="*/ 96 w 111"/>
                  <a:gd name="T53" fmla="*/ 191 h 284"/>
                  <a:gd name="T54" fmla="*/ 100 w 111"/>
                  <a:gd name="T55" fmla="*/ 208 h 284"/>
                  <a:gd name="T56" fmla="*/ 100 w 111"/>
                  <a:gd name="T57" fmla="*/ 225 h 284"/>
                  <a:gd name="T58" fmla="*/ 104 w 111"/>
                  <a:gd name="T59" fmla="*/ 240 h 284"/>
                  <a:gd name="T60" fmla="*/ 106 w 111"/>
                  <a:gd name="T61" fmla="*/ 257 h 284"/>
                  <a:gd name="T62" fmla="*/ 108 w 111"/>
                  <a:gd name="T63" fmla="*/ 271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4"/>
                  <a:gd name="T98" fmla="*/ 111 w 111"/>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4">
                    <a:moveTo>
                      <a:pt x="0" y="0"/>
                    </a:moveTo>
                    <a:lnTo>
                      <a:pt x="5" y="0"/>
                    </a:lnTo>
                    <a:lnTo>
                      <a:pt x="7" y="2"/>
                    </a:lnTo>
                    <a:lnTo>
                      <a:pt x="9" y="0"/>
                    </a:lnTo>
                    <a:lnTo>
                      <a:pt x="11" y="5"/>
                    </a:lnTo>
                    <a:lnTo>
                      <a:pt x="15" y="8"/>
                    </a:lnTo>
                    <a:lnTo>
                      <a:pt x="19" y="8"/>
                    </a:lnTo>
                    <a:lnTo>
                      <a:pt x="19" y="11"/>
                    </a:lnTo>
                    <a:lnTo>
                      <a:pt x="24" y="11"/>
                    </a:lnTo>
                    <a:lnTo>
                      <a:pt x="26" y="11"/>
                    </a:lnTo>
                    <a:lnTo>
                      <a:pt x="28" y="11"/>
                    </a:lnTo>
                    <a:lnTo>
                      <a:pt x="32" y="11"/>
                    </a:lnTo>
                    <a:lnTo>
                      <a:pt x="30" y="14"/>
                    </a:lnTo>
                    <a:lnTo>
                      <a:pt x="32" y="17"/>
                    </a:lnTo>
                    <a:lnTo>
                      <a:pt x="34" y="17"/>
                    </a:lnTo>
                    <a:lnTo>
                      <a:pt x="38" y="22"/>
                    </a:lnTo>
                    <a:lnTo>
                      <a:pt x="40" y="25"/>
                    </a:lnTo>
                    <a:lnTo>
                      <a:pt x="38" y="31"/>
                    </a:lnTo>
                    <a:lnTo>
                      <a:pt x="42" y="28"/>
                    </a:lnTo>
                    <a:lnTo>
                      <a:pt x="40" y="31"/>
                    </a:lnTo>
                    <a:lnTo>
                      <a:pt x="42" y="34"/>
                    </a:lnTo>
                    <a:lnTo>
                      <a:pt x="44" y="37"/>
                    </a:lnTo>
                    <a:lnTo>
                      <a:pt x="45" y="40"/>
                    </a:lnTo>
                    <a:lnTo>
                      <a:pt x="49" y="42"/>
                    </a:lnTo>
                    <a:lnTo>
                      <a:pt x="51" y="45"/>
                    </a:lnTo>
                    <a:lnTo>
                      <a:pt x="53" y="48"/>
                    </a:lnTo>
                    <a:lnTo>
                      <a:pt x="53" y="54"/>
                    </a:lnTo>
                    <a:lnTo>
                      <a:pt x="55" y="51"/>
                    </a:lnTo>
                    <a:lnTo>
                      <a:pt x="55" y="57"/>
                    </a:lnTo>
                    <a:lnTo>
                      <a:pt x="56" y="57"/>
                    </a:lnTo>
                    <a:lnTo>
                      <a:pt x="60" y="65"/>
                    </a:lnTo>
                    <a:lnTo>
                      <a:pt x="62" y="71"/>
                    </a:lnTo>
                    <a:lnTo>
                      <a:pt x="66" y="77"/>
                    </a:lnTo>
                    <a:lnTo>
                      <a:pt x="67" y="82"/>
                    </a:lnTo>
                    <a:lnTo>
                      <a:pt x="71" y="88"/>
                    </a:lnTo>
                    <a:lnTo>
                      <a:pt x="73" y="94"/>
                    </a:lnTo>
                    <a:lnTo>
                      <a:pt x="73" y="102"/>
                    </a:lnTo>
                    <a:lnTo>
                      <a:pt x="75" y="108"/>
                    </a:lnTo>
                    <a:lnTo>
                      <a:pt x="79" y="114"/>
                    </a:lnTo>
                    <a:lnTo>
                      <a:pt x="79" y="120"/>
                    </a:lnTo>
                    <a:lnTo>
                      <a:pt x="83" y="125"/>
                    </a:lnTo>
                    <a:lnTo>
                      <a:pt x="85" y="134"/>
                    </a:lnTo>
                    <a:lnTo>
                      <a:pt x="87" y="142"/>
                    </a:lnTo>
                    <a:lnTo>
                      <a:pt x="87" y="145"/>
                    </a:lnTo>
                    <a:lnTo>
                      <a:pt x="90" y="148"/>
                    </a:lnTo>
                    <a:lnTo>
                      <a:pt x="88" y="160"/>
                    </a:lnTo>
                    <a:lnTo>
                      <a:pt x="90" y="165"/>
                    </a:lnTo>
                    <a:lnTo>
                      <a:pt x="92" y="168"/>
                    </a:lnTo>
                    <a:lnTo>
                      <a:pt x="94" y="180"/>
                    </a:lnTo>
                    <a:lnTo>
                      <a:pt x="94" y="185"/>
                    </a:lnTo>
                    <a:lnTo>
                      <a:pt x="96" y="191"/>
                    </a:lnTo>
                    <a:lnTo>
                      <a:pt x="96" y="200"/>
                    </a:lnTo>
                    <a:lnTo>
                      <a:pt x="100" y="208"/>
                    </a:lnTo>
                    <a:lnTo>
                      <a:pt x="100" y="217"/>
                    </a:lnTo>
                    <a:lnTo>
                      <a:pt x="100" y="225"/>
                    </a:lnTo>
                    <a:lnTo>
                      <a:pt x="102" y="231"/>
                    </a:lnTo>
                    <a:lnTo>
                      <a:pt x="104" y="240"/>
                    </a:lnTo>
                    <a:lnTo>
                      <a:pt x="104" y="245"/>
                    </a:lnTo>
                    <a:lnTo>
                      <a:pt x="106" y="257"/>
                    </a:lnTo>
                    <a:lnTo>
                      <a:pt x="106" y="260"/>
                    </a:lnTo>
                    <a:lnTo>
                      <a:pt x="108" y="271"/>
                    </a:lnTo>
                    <a:lnTo>
                      <a:pt x="110" y="283"/>
                    </a:lnTo>
                  </a:path>
                </a:pathLst>
              </a:custGeom>
              <a:noFill/>
              <a:ln w="9525" cap="rnd">
                <a:solidFill>
                  <a:srgbClr val="FF0000"/>
                </a:solidFill>
                <a:round/>
                <a:headEnd type="none" w="sm" len="sm"/>
                <a:tailEnd type="none" w="sm" len="sm"/>
              </a:ln>
            </p:spPr>
            <p:txBody>
              <a:bodyPr/>
              <a:lstStyle/>
              <a:p>
                <a:endParaRPr lang="en-US"/>
              </a:p>
            </p:txBody>
          </p:sp>
          <p:sp>
            <p:nvSpPr>
              <p:cNvPr id="22726" name="Freeform 100"/>
              <p:cNvSpPr>
                <a:spLocks/>
              </p:cNvSpPr>
              <p:nvPr/>
            </p:nvSpPr>
            <p:spPr bwMode="auto">
              <a:xfrm>
                <a:off x="4321" y="950"/>
                <a:ext cx="114" cy="298"/>
              </a:xfrm>
              <a:custGeom>
                <a:avLst/>
                <a:gdLst>
                  <a:gd name="T0" fmla="*/ 107 w 114"/>
                  <a:gd name="T1" fmla="*/ 2 h 298"/>
                  <a:gd name="T2" fmla="*/ 105 w 114"/>
                  <a:gd name="T3" fmla="*/ 2 h 298"/>
                  <a:gd name="T4" fmla="*/ 95 w 114"/>
                  <a:gd name="T5" fmla="*/ 0 h 298"/>
                  <a:gd name="T6" fmla="*/ 91 w 114"/>
                  <a:gd name="T7" fmla="*/ 8 h 298"/>
                  <a:gd name="T8" fmla="*/ 85 w 114"/>
                  <a:gd name="T9" fmla="*/ 8 h 298"/>
                  <a:gd name="T10" fmla="*/ 83 w 114"/>
                  <a:gd name="T11" fmla="*/ 14 h 298"/>
                  <a:gd name="T12" fmla="*/ 77 w 114"/>
                  <a:gd name="T13" fmla="*/ 17 h 298"/>
                  <a:gd name="T14" fmla="*/ 77 w 114"/>
                  <a:gd name="T15" fmla="*/ 19 h 298"/>
                  <a:gd name="T16" fmla="*/ 72 w 114"/>
                  <a:gd name="T17" fmla="*/ 22 h 298"/>
                  <a:gd name="T18" fmla="*/ 68 w 114"/>
                  <a:gd name="T19" fmla="*/ 31 h 298"/>
                  <a:gd name="T20" fmla="*/ 68 w 114"/>
                  <a:gd name="T21" fmla="*/ 34 h 298"/>
                  <a:gd name="T22" fmla="*/ 66 w 114"/>
                  <a:gd name="T23" fmla="*/ 39 h 298"/>
                  <a:gd name="T24" fmla="*/ 62 w 114"/>
                  <a:gd name="T25" fmla="*/ 45 h 298"/>
                  <a:gd name="T26" fmla="*/ 60 w 114"/>
                  <a:gd name="T27" fmla="*/ 48 h 298"/>
                  <a:gd name="T28" fmla="*/ 58 w 114"/>
                  <a:gd name="T29" fmla="*/ 54 h 298"/>
                  <a:gd name="T30" fmla="*/ 54 w 114"/>
                  <a:gd name="T31" fmla="*/ 59 h 298"/>
                  <a:gd name="T32" fmla="*/ 50 w 114"/>
                  <a:gd name="T33" fmla="*/ 68 h 298"/>
                  <a:gd name="T34" fmla="*/ 46 w 114"/>
                  <a:gd name="T35" fmla="*/ 77 h 298"/>
                  <a:gd name="T36" fmla="*/ 40 w 114"/>
                  <a:gd name="T37" fmla="*/ 97 h 298"/>
                  <a:gd name="T38" fmla="*/ 37 w 114"/>
                  <a:gd name="T39" fmla="*/ 108 h 298"/>
                  <a:gd name="T40" fmla="*/ 31 w 114"/>
                  <a:gd name="T41" fmla="*/ 122 h 298"/>
                  <a:gd name="T42" fmla="*/ 29 w 114"/>
                  <a:gd name="T43" fmla="*/ 131 h 298"/>
                  <a:gd name="T44" fmla="*/ 27 w 114"/>
                  <a:gd name="T45" fmla="*/ 145 h 298"/>
                  <a:gd name="T46" fmla="*/ 23 w 114"/>
                  <a:gd name="T47" fmla="*/ 157 h 298"/>
                  <a:gd name="T48" fmla="*/ 21 w 114"/>
                  <a:gd name="T49" fmla="*/ 171 h 298"/>
                  <a:gd name="T50" fmla="*/ 15 w 114"/>
                  <a:gd name="T51" fmla="*/ 182 h 298"/>
                  <a:gd name="T52" fmla="*/ 15 w 114"/>
                  <a:gd name="T53" fmla="*/ 197 h 298"/>
                  <a:gd name="T54" fmla="*/ 11 w 114"/>
                  <a:gd name="T55" fmla="*/ 219 h 298"/>
                  <a:gd name="T56" fmla="*/ 9 w 114"/>
                  <a:gd name="T57" fmla="*/ 231 h 298"/>
                  <a:gd name="T58" fmla="*/ 7 w 114"/>
                  <a:gd name="T59" fmla="*/ 251 h 298"/>
                  <a:gd name="T60" fmla="*/ 3 w 114"/>
                  <a:gd name="T61" fmla="*/ 265 h 298"/>
                  <a:gd name="T62" fmla="*/ 1 w 114"/>
                  <a:gd name="T63" fmla="*/ 285 h 2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4"/>
                  <a:gd name="T97" fmla="*/ 0 h 298"/>
                  <a:gd name="T98" fmla="*/ 114 w 114"/>
                  <a:gd name="T99" fmla="*/ 298 h 29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4" h="298">
                    <a:moveTo>
                      <a:pt x="113" y="0"/>
                    </a:moveTo>
                    <a:lnTo>
                      <a:pt x="107" y="2"/>
                    </a:lnTo>
                    <a:lnTo>
                      <a:pt x="105" y="2"/>
                    </a:lnTo>
                    <a:lnTo>
                      <a:pt x="101" y="0"/>
                    </a:lnTo>
                    <a:lnTo>
                      <a:pt x="95" y="0"/>
                    </a:lnTo>
                    <a:lnTo>
                      <a:pt x="95" y="2"/>
                    </a:lnTo>
                    <a:lnTo>
                      <a:pt x="91" y="8"/>
                    </a:lnTo>
                    <a:lnTo>
                      <a:pt x="89" y="5"/>
                    </a:lnTo>
                    <a:lnTo>
                      <a:pt x="85" y="8"/>
                    </a:lnTo>
                    <a:lnTo>
                      <a:pt x="85" y="11"/>
                    </a:lnTo>
                    <a:lnTo>
                      <a:pt x="83" y="14"/>
                    </a:lnTo>
                    <a:lnTo>
                      <a:pt x="81" y="14"/>
                    </a:lnTo>
                    <a:lnTo>
                      <a:pt x="77" y="17"/>
                    </a:lnTo>
                    <a:lnTo>
                      <a:pt x="79" y="17"/>
                    </a:lnTo>
                    <a:lnTo>
                      <a:pt x="77" y="19"/>
                    </a:lnTo>
                    <a:lnTo>
                      <a:pt x="74" y="22"/>
                    </a:lnTo>
                    <a:lnTo>
                      <a:pt x="72" y="22"/>
                    </a:lnTo>
                    <a:lnTo>
                      <a:pt x="70" y="25"/>
                    </a:lnTo>
                    <a:lnTo>
                      <a:pt x="68" y="31"/>
                    </a:lnTo>
                    <a:lnTo>
                      <a:pt x="68" y="34"/>
                    </a:lnTo>
                    <a:lnTo>
                      <a:pt x="66" y="37"/>
                    </a:lnTo>
                    <a:lnTo>
                      <a:pt x="66" y="39"/>
                    </a:lnTo>
                    <a:lnTo>
                      <a:pt x="62" y="45"/>
                    </a:lnTo>
                    <a:lnTo>
                      <a:pt x="60" y="48"/>
                    </a:lnTo>
                    <a:lnTo>
                      <a:pt x="58" y="54"/>
                    </a:lnTo>
                    <a:lnTo>
                      <a:pt x="56" y="59"/>
                    </a:lnTo>
                    <a:lnTo>
                      <a:pt x="54" y="59"/>
                    </a:lnTo>
                    <a:lnTo>
                      <a:pt x="50" y="68"/>
                    </a:lnTo>
                    <a:lnTo>
                      <a:pt x="48" y="71"/>
                    </a:lnTo>
                    <a:lnTo>
                      <a:pt x="46" y="77"/>
                    </a:lnTo>
                    <a:lnTo>
                      <a:pt x="42" y="82"/>
                    </a:lnTo>
                    <a:lnTo>
                      <a:pt x="40" y="97"/>
                    </a:lnTo>
                    <a:lnTo>
                      <a:pt x="38" y="99"/>
                    </a:lnTo>
                    <a:lnTo>
                      <a:pt x="37" y="108"/>
                    </a:lnTo>
                    <a:lnTo>
                      <a:pt x="33" y="114"/>
                    </a:lnTo>
                    <a:lnTo>
                      <a:pt x="31" y="122"/>
                    </a:lnTo>
                    <a:lnTo>
                      <a:pt x="29" y="125"/>
                    </a:lnTo>
                    <a:lnTo>
                      <a:pt x="29" y="131"/>
                    </a:lnTo>
                    <a:lnTo>
                      <a:pt x="27" y="137"/>
                    </a:lnTo>
                    <a:lnTo>
                      <a:pt x="27" y="145"/>
                    </a:lnTo>
                    <a:lnTo>
                      <a:pt x="23" y="154"/>
                    </a:lnTo>
                    <a:lnTo>
                      <a:pt x="23" y="157"/>
                    </a:lnTo>
                    <a:lnTo>
                      <a:pt x="21" y="165"/>
                    </a:lnTo>
                    <a:lnTo>
                      <a:pt x="21" y="171"/>
                    </a:lnTo>
                    <a:lnTo>
                      <a:pt x="17" y="177"/>
                    </a:lnTo>
                    <a:lnTo>
                      <a:pt x="15" y="182"/>
                    </a:lnTo>
                    <a:lnTo>
                      <a:pt x="15" y="191"/>
                    </a:lnTo>
                    <a:lnTo>
                      <a:pt x="15" y="197"/>
                    </a:lnTo>
                    <a:lnTo>
                      <a:pt x="15" y="211"/>
                    </a:lnTo>
                    <a:lnTo>
                      <a:pt x="11" y="219"/>
                    </a:lnTo>
                    <a:lnTo>
                      <a:pt x="7" y="225"/>
                    </a:lnTo>
                    <a:lnTo>
                      <a:pt x="9" y="231"/>
                    </a:lnTo>
                    <a:lnTo>
                      <a:pt x="7" y="239"/>
                    </a:lnTo>
                    <a:lnTo>
                      <a:pt x="7" y="251"/>
                    </a:lnTo>
                    <a:lnTo>
                      <a:pt x="5" y="257"/>
                    </a:lnTo>
                    <a:lnTo>
                      <a:pt x="3" y="265"/>
                    </a:lnTo>
                    <a:lnTo>
                      <a:pt x="1" y="274"/>
                    </a:lnTo>
                    <a:lnTo>
                      <a:pt x="1" y="285"/>
                    </a:lnTo>
                    <a:lnTo>
                      <a:pt x="0" y="297"/>
                    </a:lnTo>
                  </a:path>
                </a:pathLst>
              </a:custGeom>
              <a:noFill/>
              <a:ln w="9525" cap="rnd">
                <a:solidFill>
                  <a:srgbClr val="FF0000"/>
                </a:solidFill>
                <a:round/>
                <a:headEnd type="none" w="sm" len="sm"/>
                <a:tailEnd type="none" w="sm" len="sm"/>
              </a:ln>
            </p:spPr>
            <p:txBody>
              <a:bodyPr/>
              <a:lstStyle/>
              <a:p>
                <a:endParaRPr lang="en-US"/>
              </a:p>
            </p:txBody>
          </p:sp>
          <p:sp>
            <p:nvSpPr>
              <p:cNvPr id="22727" name="Freeform 101"/>
              <p:cNvSpPr>
                <a:spLocks/>
              </p:cNvSpPr>
              <p:nvPr/>
            </p:nvSpPr>
            <p:spPr bwMode="auto">
              <a:xfrm>
                <a:off x="2348" y="1233"/>
                <a:ext cx="110" cy="288"/>
              </a:xfrm>
              <a:custGeom>
                <a:avLst/>
                <a:gdLst>
                  <a:gd name="T0" fmla="*/ 107 w 110"/>
                  <a:gd name="T1" fmla="*/ 287 h 288"/>
                  <a:gd name="T2" fmla="*/ 97 w 110"/>
                  <a:gd name="T3" fmla="*/ 281 h 288"/>
                  <a:gd name="T4" fmla="*/ 95 w 110"/>
                  <a:gd name="T5" fmla="*/ 284 h 288"/>
                  <a:gd name="T6" fmla="*/ 88 w 110"/>
                  <a:gd name="T7" fmla="*/ 281 h 288"/>
                  <a:gd name="T8" fmla="*/ 82 w 110"/>
                  <a:gd name="T9" fmla="*/ 278 h 288"/>
                  <a:gd name="T10" fmla="*/ 80 w 110"/>
                  <a:gd name="T11" fmla="*/ 275 h 288"/>
                  <a:gd name="T12" fmla="*/ 77 w 110"/>
                  <a:gd name="T13" fmla="*/ 269 h 288"/>
                  <a:gd name="T14" fmla="*/ 75 w 110"/>
                  <a:gd name="T15" fmla="*/ 266 h 288"/>
                  <a:gd name="T16" fmla="*/ 69 w 110"/>
                  <a:gd name="T17" fmla="*/ 261 h 288"/>
                  <a:gd name="T18" fmla="*/ 69 w 110"/>
                  <a:gd name="T19" fmla="*/ 252 h 288"/>
                  <a:gd name="T20" fmla="*/ 63 w 110"/>
                  <a:gd name="T21" fmla="*/ 252 h 288"/>
                  <a:gd name="T22" fmla="*/ 63 w 110"/>
                  <a:gd name="T23" fmla="*/ 246 h 288"/>
                  <a:gd name="T24" fmla="*/ 62 w 110"/>
                  <a:gd name="T25" fmla="*/ 238 h 288"/>
                  <a:gd name="T26" fmla="*/ 56 w 110"/>
                  <a:gd name="T27" fmla="*/ 238 h 288"/>
                  <a:gd name="T28" fmla="*/ 56 w 110"/>
                  <a:gd name="T29" fmla="*/ 235 h 288"/>
                  <a:gd name="T30" fmla="*/ 54 w 110"/>
                  <a:gd name="T31" fmla="*/ 232 h 288"/>
                  <a:gd name="T32" fmla="*/ 46 w 110"/>
                  <a:gd name="T33" fmla="*/ 220 h 288"/>
                  <a:gd name="T34" fmla="*/ 45 w 110"/>
                  <a:gd name="T35" fmla="*/ 206 h 288"/>
                  <a:gd name="T36" fmla="*/ 39 w 110"/>
                  <a:gd name="T37" fmla="*/ 195 h 288"/>
                  <a:gd name="T38" fmla="*/ 33 w 110"/>
                  <a:gd name="T39" fmla="*/ 183 h 288"/>
                  <a:gd name="T40" fmla="*/ 28 w 110"/>
                  <a:gd name="T41" fmla="*/ 172 h 288"/>
                  <a:gd name="T42" fmla="*/ 28 w 110"/>
                  <a:gd name="T43" fmla="*/ 160 h 288"/>
                  <a:gd name="T44" fmla="*/ 24 w 110"/>
                  <a:gd name="T45" fmla="*/ 146 h 288"/>
                  <a:gd name="T46" fmla="*/ 20 w 110"/>
                  <a:gd name="T47" fmla="*/ 132 h 288"/>
                  <a:gd name="T48" fmla="*/ 20 w 110"/>
                  <a:gd name="T49" fmla="*/ 120 h 288"/>
                  <a:gd name="T50" fmla="*/ 16 w 110"/>
                  <a:gd name="T51" fmla="*/ 103 h 288"/>
                  <a:gd name="T52" fmla="*/ 13 w 110"/>
                  <a:gd name="T53" fmla="*/ 91 h 288"/>
                  <a:gd name="T54" fmla="*/ 13 w 110"/>
                  <a:gd name="T55" fmla="*/ 74 h 288"/>
                  <a:gd name="T56" fmla="*/ 9 w 110"/>
                  <a:gd name="T57" fmla="*/ 60 h 288"/>
                  <a:gd name="T58" fmla="*/ 7 w 110"/>
                  <a:gd name="T59" fmla="*/ 43 h 288"/>
                  <a:gd name="T60" fmla="*/ 5 w 110"/>
                  <a:gd name="T61" fmla="*/ 22 h 288"/>
                  <a:gd name="T62" fmla="*/ 3 w 110"/>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109" y="287"/>
                    </a:moveTo>
                    <a:lnTo>
                      <a:pt x="107" y="287"/>
                    </a:lnTo>
                    <a:lnTo>
                      <a:pt x="103" y="284"/>
                    </a:lnTo>
                    <a:lnTo>
                      <a:pt x="97" y="281"/>
                    </a:lnTo>
                    <a:lnTo>
                      <a:pt x="95" y="284"/>
                    </a:lnTo>
                    <a:lnTo>
                      <a:pt x="90" y="278"/>
                    </a:lnTo>
                    <a:lnTo>
                      <a:pt x="88" y="281"/>
                    </a:lnTo>
                    <a:lnTo>
                      <a:pt x="86" y="278"/>
                    </a:lnTo>
                    <a:lnTo>
                      <a:pt x="82" y="278"/>
                    </a:lnTo>
                    <a:lnTo>
                      <a:pt x="82" y="272"/>
                    </a:lnTo>
                    <a:lnTo>
                      <a:pt x="80" y="275"/>
                    </a:lnTo>
                    <a:lnTo>
                      <a:pt x="78" y="269"/>
                    </a:lnTo>
                    <a:lnTo>
                      <a:pt x="77" y="269"/>
                    </a:lnTo>
                    <a:lnTo>
                      <a:pt x="77" y="266"/>
                    </a:lnTo>
                    <a:lnTo>
                      <a:pt x="75" y="266"/>
                    </a:lnTo>
                    <a:lnTo>
                      <a:pt x="71" y="264"/>
                    </a:lnTo>
                    <a:lnTo>
                      <a:pt x="69" y="261"/>
                    </a:lnTo>
                    <a:lnTo>
                      <a:pt x="67" y="255"/>
                    </a:lnTo>
                    <a:lnTo>
                      <a:pt x="69" y="252"/>
                    </a:lnTo>
                    <a:lnTo>
                      <a:pt x="67" y="249"/>
                    </a:lnTo>
                    <a:lnTo>
                      <a:pt x="63" y="252"/>
                    </a:lnTo>
                    <a:lnTo>
                      <a:pt x="65" y="249"/>
                    </a:lnTo>
                    <a:lnTo>
                      <a:pt x="63" y="246"/>
                    </a:lnTo>
                    <a:lnTo>
                      <a:pt x="62" y="246"/>
                    </a:lnTo>
                    <a:lnTo>
                      <a:pt x="62" y="238"/>
                    </a:lnTo>
                    <a:lnTo>
                      <a:pt x="60" y="238"/>
                    </a:lnTo>
                    <a:lnTo>
                      <a:pt x="56" y="238"/>
                    </a:lnTo>
                    <a:lnTo>
                      <a:pt x="56" y="235"/>
                    </a:lnTo>
                    <a:lnTo>
                      <a:pt x="54" y="232"/>
                    </a:lnTo>
                    <a:lnTo>
                      <a:pt x="50" y="229"/>
                    </a:lnTo>
                    <a:lnTo>
                      <a:pt x="46" y="220"/>
                    </a:lnTo>
                    <a:lnTo>
                      <a:pt x="45" y="215"/>
                    </a:lnTo>
                    <a:lnTo>
                      <a:pt x="45" y="206"/>
                    </a:lnTo>
                    <a:lnTo>
                      <a:pt x="41" y="203"/>
                    </a:lnTo>
                    <a:lnTo>
                      <a:pt x="39" y="195"/>
                    </a:lnTo>
                    <a:lnTo>
                      <a:pt x="35" y="189"/>
                    </a:lnTo>
                    <a:lnTo>
                      <a:pt x="33" y="183"/>
                    </a:lnTo>
                    <a:lnTo>
                      <a:pt x="33" y="177"/>
                    </a:lnTo>
                    <a:lnTo>
                      <a:pt x="28" y="172"/>
                    </a:lnTo>
                    <a:lnTo>
                      <a:pt x="30" y="166"/>
                    </a:lnTo>
                    <a:lnTo>
                      <a:pt x="28" y="160"/>
                    </a:lnTo>
                    <a:lnTo>
                      <a:pt x="28" y="154"/>
                    </a:lnTo>
                    <a:lnTo>
                      <a:pt x="24" y="146"/>
                    </a:lnTo>
                    <a:lnTo>
                      <a:pt x="20" y="137"/>
                    </a:lnTo>
                    <a:lnTo>
                      <a:pt x="20" y="132"/>
                    </a:lnTo>
                    <a:lnTo>
                      <a:pt x="20" y="123"/>
                    </a:lnTo>
                    <a:lnTo>
                      <a:pt x="20" y="120"/>
                    </a:lnTo>
                    <a:lnTo>
                      <a:pt x="18" y="109"/>
                    </a:lnTo>
                    <a:lnTo>
                      <a:pt x="16" y="103"/>
                    </a:lnTo>
                    <a:lnTo>
                      <a:pt x="13" y="97"/>
                    </a:lnTo>
                    <a:lnTo>
                      <a:pt x="13" y="91"/>
                    </a:lnTo>
                    <a:lnTo>
                      <a:pt x="15" y="86"/>
                    </a:lnTo>
                    <a:lnTo>
                      <a:pt x="13" y="74"/>
                    </a:lnTo>
                    <a:lnTo>
                      <a:pt x="9" y="66"/>
                    </a:lnTo>
                    <a:lnTo>
                      <a:pt x="9" y="60"/>
                    </a:lnTo>
                    <a:lnTo>
                      <a:pt x="9" y="51"/>
                    </a:lnTo>
                    <a:lnTo>
                      <a:pt x="7" y="43"/>
                    </a:lnTo>
                    <a:lnTo>
                      <a:pt x="5" y="34"/>
                    </a:lnTo>
                    <a:lnTo>
                      <a:pt x="5" y="22"/>
                    </a:lnTo>
                    <a:lnTo>
                      <a:pt x="3" y="17"/>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728" name="Freeform 102"/>
              <p:cNvSpPr>
                <a:spLocks/>
              </p:cNvSpPr>
              <p:nvPr/>
            </p:nvSpPr>
            <p:spPr bwMode="auto">
              <a:xfrm>
                <a:off x="2457" y="1233"/>
                <a:ext cx="106" cy="288"/>
              </a:xfrm>
              <a:custGeom>
                <a:avLst/>
                <a:gdLst>
                  <a:gd name="T0" fmla="*/ 1 w 106"/>
                  <a:gd name="T1" fmla="*/ 287 h 288"/>
                  <a:gd name="T2" fmla="*/ 11 w 106"/>
                  <a:gd name="T3" fmla="*/ 284 h 288"/>
                  <a:gd name="T4" fmla="*/ 14 w 106"/>
                  <a:gd name="T5" fmla="*/ 287 h 288"/>
                  <a:gd name="T6" fmla="*/ 18 w 106"/>
                  <a:gd name="T7" fmla="*/ 281 h 288"/>
                  <a:gd name="T8" fmla="*/ 26 w 106"/>
                  <a:gd name="T9" fmla="*/ 278 h 288"/>
                  <a:gd name="T10" fmla="*/ 27 w 106"/>
                  <a:gd name="T11" fmla="*/ 272 h 288"/>
                  <a:gd name="T12" fmla="*/ 31 w 106"/>
                  <a:gd name="T13" fmla="*/ 269 h 288"/>
                  <a:gd name="T14" fmla="*/ 33 w 106"/>
                  <a:gd name="T15" fmla="*/ 266 h 288"/>
                  <a:gd name="T16" fmla="*/ 39 w 106"/>
                  <a:gd name="T17" fmla="*/ 264 h 288"/>
                  <a:gd name="T18" fmla="*/ 40 w 106"/>
                  <a:gd name="T19" fmla="*/ 258 h 288"/>
                  <a:gd name="T20" fmla="*/ 40 w 106"/>
                  <a:gd name="T21" fmla="*/ 258 h 288"/>
                  <a:gd name="T22" fmla="*/ 44 w 106"/>
                  <a:gd name="T23" fmla="*/ 249 h 288"/>
                  <a:gd name="T24" fmla="*/ 48 w 106"/>
                  <a:gd name="T25" fmla="*/ 243 h 288"/>
                  <a:gd name="T26" fmla="*/ 52 w 106"/>
                  <a:gd name="T27" fmla="*/ 238 h 288"/>
                  <a:gd name="T28" fmla="*/ 52 w 106"/>
                  <a:gd name="T29" fmla="*/ 235 h 288"/>
                  <a:gd name="T30" fmla="*/ 52 w 106"/>
                  <a:gd name="T31" fmla="*/ 229 h 288"/>
                  <a:gd name="T32" fmla="*/ 56 w 106"/>
                  <a:gd name="T33" fmla="*/ 218 h 288"/>
                  <a:gd name="T34" fmla="*/ 62 w 106"/>
                  <a:gd name="T35" fmla="*/ 209 h 288"/>
                  <a:gd name="T36" fmla="*/ 69 w 106"/>
                  <a:gd name="T37" fmla="*/ 195 h 288"/>
                  <a:gd name="T38" fmla="*/ 67 w 106"/>
                  <a:gd name="T39" fmla="*/ 186 h 288"/>
                  <a:gd name="T40" fmla="*/ 73 w 106"/>
                  <a:gd name="T41" fmla="*/ 172 h 288"/>
                  <a:gd name="T42" fmla="*/ 78 w 106"/>
                  <a:gd name="T43" fmla="*/ 157 h 288"/>
                  <a:gd name="T44" fmla="*/ 80 w 106"/>
                  <a:gd name="T45" fmla="*/ 149 h 288"/>
                  <a:gd name="T46" fmla="*/ 88 w 106"/>
                  <a:gd name="T47" fmla="*/ 132 h 288"/>
                  <a:gd name="T48" fmla="*/ 90 w 106"/>
                  <a:gd name="T49" fmla="*/ 120 h 288"/>
                  <a:gd name="T50" fmla="*/ 90 w 106"/>
                  <a:gd name="T51" fmla="*/ 106 h 288"/>
                  <a:gd name="T52" fmla="*/ 93 w 106"/>
                  <a:gd name="T53" fmla="*/ 91 h 288"/>
                  <a:gd name="T54" fmla="*/ 93 w 106"/>
                  <a:gd name="T55" fmla="*/ 80 h 288"/>
                  <a:gd name="T56" fmla="*/ 99 w 106"/>
                  <a:gd name="T57" fmla="*/ 60 h 288"/>
                  <a:gd name="T58" fmla="*/ 99 w 106"/>
                  <a:gd name="T59" fmla="*/ 43 h 288"/>
                  <a:gd name="T60" fmla="*/ 101 w 106"/>
                  <a:gd name="T61" fmla="*/ 28 h 288"/>
                  <a:gd name="T62" fmla="*/ 103 w 106"/>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8"/>
                  <a:gd name="T98" fmla="*/ 106 w 106"/>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8">
                    <a:moveTo>
                      <a:pt x="0" y="287"/>
                    </a:moveTo>
                    <a:lnTo>
                      <a:pt x="1" y="287"/>
                    </a:lnTo>
                    <a:lnTo>
                      <a:pt x="7" y="284"/>
                    </a:lnTo>
                    <a:lnTo>
                      <a:pt x="11" y="284"/>
                    </a:lnTo>
                    <a:lnTo>
                      <a:pt x="13" y="284"/>
                    </a:lnTo>
                    <a:lnTo>
                      <a:pt x="14" y="287"/>
                    </a:lnTo>
                    <a:lnTo>
                      <a:pt x="14" y="284"/>
                    </a:lnTo>
                    <a:lnTo>
                      <a:pt x="18" y="281"/>
                    </a:lnTo>
                    <a:lnTo>
                      <a:pt x="22" y="278"/>
                    </a:lnTo>
                    <a:lnTo>
                      <a:pt x="26" y="278"/>
                    </a:lnTo>
                    <a:lnTo>
                      <a:pt x="27" y="275"/>
                    </a:lnTo>
                    <a:lnTo>
                      <a:pt x="27" y="272"/>
                    </a:lnTo>
                    <a:lnTo>
                      <a:pt x="31" y="269"/>
                    </a:lnTo>
                    <a:lnTo>
                      <a:pt x="31" y="266"/>
                    </a:lnTo>
                    <a:lnTo>
                      <a:pt x="33" y="266"/>
                    </a:lnTo>
                    <a:lnTo>
                      <a:pt x="37" y="266"/>
                    </a:lnTo>
                    <a:lnTo>
                      <a:pt x="39" y="264"/>
                    </a:lnTo>
                    <a:lnTo>
                      <a:pt x="39" y="261"/>
                    </a:lnTo>
                    <a:lnTo>
                      <a:pt x="40" y="258"/>
                    </a:lnTo>
                    <a:lnTo>
                      <a:pt x="44" y="252"/>
                    </a:lnTo>
                    <a:lnTo>
                      <a:pt x="44" y="249"/>
                    </a:lnTo>
                    <a:lnTo>
                      <a:pt x="44" y="246"/>
                    </a:lnTo>
                    <a:lnTo>
                      <a:pt x="48" y="243"/>
                    </a:lnTo>
                    <a:lnTo>
                      <a:pt x="48" y="241"/>
                    </a:lnTo>
                    <a:lnTo>
                      <a:pt x="52" y="238"/>
                    </a:lnTo>
                    <a:lnTo>
                      <a:pt x="50" y="235"/>
                    </a:lnTo>
                    <a:lnTo>
                      <a:pt x="52" y="235"/>
                    </a:lnTo>
                    <a:lnTo>
                      <a:pt x="52" y="232"/>
                    </a:lnTo>
                    <a:lnTo>
                      <a:pt x="52" y="229"/>
                    </a:lnTo>
                    <a:lnTo>
                      <a:pt x="56" y="218"/>
                    </a:lnTo>
                    <a:lnTo>
                      <a:pt x="60" y="215"/>
                    </a:lnTo>
                    <a:lnTo>
                      <a:pt x="62" y="209"/>
                    </a:lnTo>
                    <a:lnTo>
                      <a:pt x="64" y="203"/>
                    </a:lnTo>
                    <a:lnTo>
                      <a:pt x="69" y="195"/>
                    </a:lnTo>
                    <a:lnTo>
                      <a:pt x="69" y="192"/>
                    </a:lnTo>
                    <a:lnTo>
                      <a:pt x="67" y="186"/>
                    </a:lnTo>
                    <a:lnTo>
                      <a:pt x="71" y="177"/>
                    </a:lnTo>
                    <a:lnTo>
                      <a:pt x="73" y="172"/>
                    </a:lnTo>
                    <a:lnTo>
                      <a:pt x="77" y="166"/>
                    </a:lnTo>
                    <a:lnTo>
                      <a:pt x="78" y="157"/>
                    </a:lnTo>
                    <a:lnTo>
                      <a:pt x="80" y="154"/>
                    </a:lnTo>
                    <a:lnTo>
                      <a:pt x="80" y="149"/>
                    </a:lnTo>
                    <a:lnTo>
                      <a:pt x="84" y="137"/>
                    </a:lnTo>
                    <a:lnTo>
                      <a:pt x="88" y="132"/>
                    </a:lnTo>
                    <a:lnTo>
                      <a:pt x="86" y="126"/>
                    </a:lnTo>
                    <a:lnTo>
                      <a:pt x="90" y="120"/>
                    </a:lnTo>
                    <a:lnTo>
                      <a:pt x="86" y="114"/>
                    </a:lnTo>
                    <a:lnTo>
                      <a:pt x="90" y="106"/>
                    </a:lnTo>
                    <a:lnTo>
                      <a:pt x="91" y="97"/>
                    </a:lnTo>
                    <a:lnTo>
                      <a:pt x="93" y="91"/>
                    </a:lnTo>
                    <a:lnTo>
                      <a:pt x="93" y="88"/>
                    </a:lnTo>
                    <a:lnTo>
                      <a:pt x="93" y="80"/>
                    </a:lnTo>
                    <a:lnTo>
                      <a:pt x="93" y="68"/>
                    </a:lnTo>
                    <a:lnTo>
                      <a:pt x="99" y="60"/>
                    </a:lnTo>
                    <a:lnTo>
                      <a:pt x="99" y="54"/>
                    </a:lnTo>
                    <a:lnTo>
                      <a:pt x="99" y="43"/>
                    </a:lnTo>
                    <a:lnTo>
                      <a:pt x="99" y="37"/>
                    </a:lnTo>
                    <a:lnTo>
                      <a:pt x="101" y="28"/>
                    </a:lnTo>
                    <a:lnTo>
                      <a:pt x="105" y="17"/>
                    </a:lnTo>
                    <a:lnTo>
                      <a:pt x="103" y="14"/>
                    </a:lnTo>
                    <a:lnTo>
                      <a:pt x="105" y="0"/>
                    </a:lnTo>
                  </a:path>
                </a:pathLst>
              </a:custGeom>
              <a:noFill/>
              <a:ln w="9525" cap="rnd">
                <a:solidFill>
                  <a:srgbClr val="FF0000"/>
                </a:solidFill>
                <a:round/>
                <a:headEnd type="none" w="sm" len="sm"/>
                <a:tailEnd type="none" w="sm" len="sm"/>
              </a:ln>
            </p:spPr>
            <p:txBody>
              <a:bodyPr/>
              <a:lstStyle/>
              <a:p>
                <a:endParaRPr lang="en-US"/>
              </a:p>
            </p:txBody>
          </p:sp>
          <p:sp>
            <p:nvSpPr>
              <p:cNvPr id="22729" name="Freeform 103"/>
              <p:cNvSpPr>
                <a:spLocks/>
              </p:cNvSpPr>
              <p:nvPr/>
            </p:nvSpPr>
            <p:spPr bwMode="auto">
              <a:xfrm>
                <a:off x="2457" y="1233"/>
                <a:ext cx="106" cy="288"/>
              </a:xfrm>
              <a:custGeom>
                <a:avLst/>
                <a:gdLst>
                  <a:gd name="T0" fmla="*/ 1 w 106"/>
                  <a:gd name="T1" fmla="*/ 287 h 288"/>
                  <a:gd name="T2" fmla="*/ 12 w 106"/>
                  <a:gd name="T3" fmla="*/ 284 h 288"/>
                  <a:gd name="T4" fmla="*/ 16 w 106"/>
                  <a:gd name="T5" fmla="*/ 287 h 288"/>
                  <a:gd name="T6" fmla="*/ 20 w 106"/>
                  <a:gd name="T7" fmla="*/ 281 h 288"/>
                  <a:gd name="T8" fmla="*/ 25 w 106"/>
                  <a:gd name="T9" fmla="*/ 275 h 288"/>
                  <a:gd name="T10" fmla="*/ 28 w 106"/>
                  <a:gd name="T11" fmla="*/ 272 h 288"/>
                  <a:gd name="T12" fmla="*/ 32 w 106"/>
                  <a:gd name="T13" fmla="*/ 269 h 288"/>
                  <a:gd name="T14" fmla="*/ 34 w 106"/>
                  <a:gd name="T15" fmla="*/ 266 h 288"/>
                  <a:gd name="T16" fmla="*/ 39 w 106"/>
                  <a:gd name="T17" fmla="*/ 264 h 288"/>
                  <a:gd name="T18" fmla="*/ 41 w 106"/>
                  <a:gd name="T19" fmla="*/ 258 h 288"/>
                  <a:gd name="T20" fmla="*/ 41 w 106"/>
                  <a:gd name="T21" fmla="*/ 258 h 288"/>
                  <a:gd name="T22" fmla="*/ 45 w 106"/>
                  <a:gd name="T23" fmla="*/ 249 h 288"/>
                  <a:gd name="T24" fmla="*/ 48 w 106"/>
                  <a:gd name="T25" fmla="*/ 243 h 288"/>
                  <a:gd name="T26" fmla="*/ 52 w 106"/>
                  <a:gd name="T27" fmla="*/ 238 h 288"/>
                  <a:gd name="T28" fmla="*/ 52 w 106"/>
                  <a:gd name="T29" fmla="*/ 235 h 288"/>
                  <a:gd name="T30" fmla="*/ 54 w 106"/>
                  <a:gd name="T31" fmla="*/ 229 h 288"/>
                  <a:gd name="T32" fmla="*/ 58 w 106"/>
                  <a:gd name="T33" fmla="*/ 218 h 288"/>
                  <a:gd name="T34" fmla="*/ 63 w 106"/>
                  <a:gd name="T35" fmla="*/ 209 h 288"/>
                  <a:gd name="T36" fmla="*/ 70 w 106"/>
                  <a:gd name="T37" fmla="*/ 195 h 288"/>
                  <a:gd name="T38" fmla="*/ 69 w 106"/>
                  <a:gd name="T39" fmla="*/ 186 h 288"/>
                  <a:gd name="T40" fmla="*/ 74 w 106"/>
                  <a:gd name="T41" fmla="*/ 172 h 288"/>
                  <a:gd name="T42" fmla="*/ 79 w 106"/>
                  <a:gd name="T43" fmla="*/ 157 h 288"/>
                  <a:gd name="T44" fmla="*/ 82 w 106"/>
                  <a:gd name="T45" fmla="*/ 146 h 288"/>
                  <a:gd name="T46" fmla="*/ 86 w 106"/>
                  <a:gd name="T47" fmla="*/ 132 h 288"/>
                  <a:gd name="T48" fmla="*/ 90 w 106"/>
                  <a:gd name="T49" fmla="*/ 123 h 288"/>
                  <a:gd name="T50" fmla="*/ 90 w 106"/>
                  <a:gd name="T51" fmla="*/ 109 h 288"/>
                  <a:gd name="T52" fmla="*/ 93 w 106"/>
                  <a:gd name="T53" fmla="*/ 94 h 288"/>
                  <a:gd name="T54" fmla="*/ 92 w 106"/>
                  <a:gd name="T55" fmla="*/ 80 h 288"/>
                  <a:gd name="T56" fmla="*/ 97 w 106"/>
                  <a:gd name="T57" fmla="*/ 63 h 288"/>
                  <a:gd name="T58" fmla="*/ 99 w 106"/>
                  <a:gd name="T59" fmla="*/ 45 h 288"/>
                  <a:gd name="T60" fmla="*/ 101 w 106"/>
                  <a:gd name="T61" fmla="*/ 31 h 288"/>
                  <a:gd name="T62" fmla="*/ 103 w 106"/>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8"/>
                  <a:gd name="T98" fmla="*/ 106 w 106"/>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8">
                    <a:moveTo>
                      <a:pt x="0" y="287"/>
                    </a:moveTo>
                    <a:lnTo>
                      <a:pt x="1" y="287"/>
                    </a:lnTo>
                    <a:lnTo>
                      <a:pt x="9" y="284"/>
                    </a:lnTo>
                    <a:lnTo>
                      <a:pt x="12" y="284"/>
                    </a:lnTo>
                    <a:lnTo>
                      <a:pt x="14" y="284"/>
                    </a:lnTo>
                    <a:lnTo>
                      <a:pt x="16" y="287"/>
                    </a:lnTo>
                    <a:lnTo>
                      <a:pt x="16" y="284"/>
                    </a:lnTo>
                    <a:lnTo>
                      <a:pt x="20" y="281"/>
                    </a:lnTo>
                    <a:lnTo>
                      <a:pt x="23" y="278"/>
                    </a:lnTo>
                    <a:lnTo>
                      <a:pt x="25" y="275"/>
                    </a:lnTo>
                    <a:lnTo>
                      <a:pt x="26" y="272"/>
                    </a:lnTo>
                    <a:lnTo>
                      <a:pt x="28" y="272"/>
                    </a:lnTo>
                    <a:lnTo>
                      <a:pt x="32" y="269"/>
                    </a:lnTo>
                    <a:lnTo>
                      <a:pt x="32" y="266"/>
                    </a:lnTo>
                    <a:lnTo>
                      <a:pt x="34" y="266"/>
                    </a:lnTo>
                    <a:lnTo>
                      <a:pt x="37" y="266"/>
                    </a:lnTo>
                    <a:lnTo>
                      <a:pt x="39" y="264"/>
                    </a:lnTo>
                    <a:lnTo>
                      <a:pt x="39" y="261"/>
                    </a:lnTo>
                    <a:lnTo>
                      <a:pt x="41" y="258"/>
                    </a:lnTo>
                    <a:lnTo>
                      <a:pt x="43" y="258"/>
                    </a:lnTo>
                    <a:lnTo>
                      <a:pt x="41" y="258"/>
                    </a:lnTo>
                    <a:lnTo>
                      <a:pt x="45" y="252"/>
                    </a:lnTo>
                    <a:lnTo>
                      <a:pt x="45" y="249"/>
                    </a:lnTo>
                    <a:lnTo>
                      <a:pt x="45" y="246"/>
                    </a:lnTo>
                    <a:lnTo>
                      <a:pt x="48" y="243"/>
                    </a:lnTo>
                    <a:lnTo>
                      <a:pt x="48" y="241"/>
                    </a:lnTo>
                    <a:lnTo>
                      <a:pt x="52" y="238"/>
                    </a:lnTo>
                    <a:lnTo>
                      <a:pt x="50" y="235"/>
                    </a:lnTo>
                    <a:lnTo>
                      <a:pt x="52" y="235"/>
                    </a:lnTo>
                    <a:lnTo>
                      <a:pt x="52" y="232"/>
                    </a:lnTo>
                    <a:lnTo>
                      <a:pt x="54" y="229"/>
                    </a:lnTo>
                    <a:lnTo>
                      <a:pt x="58" y="218"/>
                    </a:lnTo>
                    <a:lnTo>
                      <a:pt x="63" y="218"/>
                    </a:lnTo>
                    <a:lnTo>
                      <a:pt x="63" y="209"/>
                    </a:lnTo>
                    <a:lnTo>
                      <a:pt x="65" y="203"/>
                    </a:lnTo>
                    <a:lnTo>
                      <a:pt x="70" y="195"/>
                    </a:lnTo>
                    <a:lnTo>
                      <a:pt x="70" y="192"/>
                    </a:lnTo>
                    <a:lnTo>
                      <a:pt x="69" y="186"/>
                    </a:lnTo>
                    <a:lnTo>
                      <a:pt x="72" y="177"/>
                    </a:lnTo>
                    <a:lnTo>
                      <a:pt x="74" y="172"/>
                    </a:lnTo>
                    <a:lnTo>
                      <a:pt x="78" y="166"/>
                    </a:lnTo>
                    <a:lnTo>
                      <a:pt x="79" y="157"/>
                    </a:lnTo>
                    <a:lnTo>
                      <a:pt x="81" y="154"/>
                    </a:lnTo>
                    <a:lnTo>
                      <a:pt x="82" y="146"/>
                    </a:lnTo>
                    <a:lnTo>
                      <a:pt x="82" y="137"/>
                    </a:lnTo>
                    <a:lnTo>
                      <a:pt x="86" y="132"/>
                    </a:lnTo>
                    <a:lnTo>
                      <a:pt x="86" y="129"/>
                    </a:lnTo>
                    <a:lnTo>
                      <a:pt x="90" y="123"/>
                    </a:lnTo>
                    <a:lnTo>
                      <a:pt x="90" y="117"/>
                    </a:lnTo>
                    <a:lnTo>
                      <a:pt x="90" y="109"/>
                    </a:lnTo>
                    <a:lnTo>
                      <a:pt x="92" y="100"/>
                    </a:lnTo>
                    <a:lnTo>
                      <a:pt x="93" y="94"/>
                    </a:lnTo>
                    <a:lnTo>
                      <a:pt x="95" y="88"/>
                    </a:lnTo>
                    <a:lnTo>
                      <a:pt x="92" y="80"/>
                    </a:lnTo>
                    <a:lnTo>
                      <a:pt x="93" y="68"/>
                    </a:lnTo>
                    <a:lnTo>
                      <a:pt x="97" y="63"/>
                    </a:lnTo>
                    <a:lnTo>
                      <a:pt x="99" y="54"/>
                    </a:lnTo>
                    <a:lnTo>
                      <a:pt x="99" y="45"/>
                    </a:lnTo>
                    <a:lnTo>
                      <a:pt x="99" y="40"/>
                    </a:lnTo>
                    <a:lnTo>
                      <a:pt x="101" y="31"/>
                    </a:lnTo>
                    <a:lnTo>
                      <a:pt x="103" y="17"/>
                    </a:lnTo>
                    <a:lnTo>
                      <a:pt x="103" y="11"/>
                    </a:lnTo>
                    <a:lnTo>
                      <a:pt x="105" y="0"/>
                    </a:lnTo>
                  </a:path>
                </a:pathLst>
              </a:custGeom>
              <a:noFill/>
              <a:ln w="9525" cap="rnd">
                <a:solidFill>
                  <a:srgbClr val="FF0000"/>
                </a:solidFill>
                <a:round/>
                <a:headEnd type="none" w="sm" len="sm"/>
                <a:tailEnd type="none" w="sm" len="sm"/>
              </a:ln>
            </p:spPr>
            <p:txBody>
              <a:bodyPr/>
              <a:lstStyle/>
              <a:p>
                <a:endParaRPr lang="en-US"/>
              </a:p>
            </p:txBody>
          </p:sp>
          <p:sp>
            <p:nvSpPr>
              <p:cNvPr id="22730" name="Freeform 104"/>
              <p:cNvSpPr>
                <a:spLocks/>
              </p:cNvSpPr>
              <p:nvPr/>
            </p:nvSpPr>
            <p:spPr bwMode="auto">
              <a:xfrm>
                <a:off x="2348" y="1233"/>
                <a:ext cx="110" cy="288"/>
              </a:xfrm>
              <a:custGeom>
                <a:avLst/>
                <a:gdLst>
                  <a:gd name="T0" fmla="*/ 107 w 110"/>
                  <a:gd name="T1" fmla="*/ 287 h 288"/>
                  <a:gd name="T2" fmla="*/ 97 w 110"/>
                  <a:gd name="T3" fmla="*/ 281 h 288"/>
                  <a:gd name="T4" fmla="*/ 95 w 110"/>
                  <a:gd name="T5" fmla="*/ 284 h 288"/>
                  <a:gd name="T6" fmla="*/ 88 w 110"/>
                  <a:gd name="T7" fmla="*/ 281 h 288"/>
                  <a:gd name="T8" fmla="*/ 82 w 110"/>
                  <a:gd name="T9" fmla="*/ 278 h 288"/>
                  <a:gd name="T10" fmla="*/ 80 w 110"/>
                  <a:gd name="T11" fmla="*/ 275 h 288"/>
                  <a:gd name="T12" fmla="*/ 77 w 110"/>
                  <a:gd name="T13" fmla="*/ 269 h 288"/>
                  <a:gd name="T14" fmla="*/ 75 w 110"/>
                  <a:gd name="T15" fmla="*/ 266 h 288"/>
                  <a:gd name="T16" fmla="*/ 69 w 110"/>
                  <a:gd name="T17" fmla="*/ 261 h 288"/>
                  <a:gd name="T18" fmla="*/ 67 w 110"/>
                  <a:gd name="T19" fmla="*/ 255 h 288"/>
                  <a:gd name="T20" fmla="*/ 63 w 110"/>
                  <a:gd name="T21" fmla="*/ 252 h 288"/>
                  <a:gd name="T22" fmla="*/ 63 w 110"/>
                  <a:gd name="T23" fmla="*/ 246 h 288"/>
                  <a:gd name="T24" fmla="*/ 60 w 110"/>
                  <a:gd name="T25" fmla="*/ 241 h 288"/>
                  <a:gd name="T26" fmla="*/ 56 w 110"/>
                  <a:gd name="T27" fmla="*/ 238 h 288"/>
                  <a:gd name="T28" fmla="*/ 56 w 110"/>
                  <a:gd name="T29" fmla="*/ 235 h 288"/>
                  <a:gd name="T30" fmla="*/ 54 w 110"/>
                  <a:gd name="T31" fmla="*/ 232 h 288"/>
                  <a:gd name="T32" fmla="*/ 46 w 110"/>
                  <a:gd name="T33" fmla="*/ 220 h 288"/>
                  <a:gd name="T34" fmla="*/ 45 w 110"/>
                  <a:gd name="T35" fmla="*/ 206 h 288"/>
                  <a:gd name="T36" fmla="*/ 39 w 110"/>
                  <a:gd name="T37" fmla="*/ 195 h 288"/>
                  <a:gd name="T38" fmla="*/ 33 w 110"/>
                  <a:gd name="T39" fmla="*/ 183 h 288"/>
                  <a:gd name="T40" fmla="*/ 28 w 110"/>
                  <a:gd name="T41" fmla="*/ 172 h 288"/>
                  <a:gd name="T42" fmla="*/ 28 w 110"/>
                  <a:gd name="T43" fmla="*/ 160 h 288"/>
                  <a:gd name="T44" fmla="*/ 24 w 110"/>
                  <a:gd name="T45" fmla="*/ 146 h 288"/>
                  <a:gd name="T46" fmla="*/ 20 w 110"/>
                  <a:gd name="T47" fmla="*/ 132 h 288"/>
                  <a:gd name="T48" fmla="*/ 20 w 110"/>
                  <a:gd name="T49" fmla="*/ 120 h 288"/>
                  <a:gd name="T50" fmla="*/ 16 w 110"/>
                  <a:gd name="T51" fmla="*/ 103 h 288"/>
                  <a:gd name="T52" fmla="*/ 13 w 110"/>
                  <a:gd name="T53" fmla="*/ 91 h 288"/>
                  <a:gd name="T54" fmla="*/ 13 w 110"/>
                  <a:gd name="T55" fmla="*/ 74 h 288"/>
                  <a:gd name="T56" fmla="*/ 7 w 110"/>
                  <a:gd name="T57" fmla="*/ 60 h 288"/>
                  <a:gd name="T58" fmla="*/ 5 w 110"/>
                  <a:gd name="T59" fmla="*/ 43 h 288"/>
                  <a:gd name="T60" fmla="*/ 1 w 110"/>
                  <a:gd name="T61" fmla="*/ 22 h 288"/>
                  <a:gd name="T62" fmla="*/ 3 w 110"/>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109" y="287"/>
                    </a:moveTo>
                    <a:lnTo>
                      <a:pt x="107" y="287"/>
                    </a:lnTo>
                    <a:lnTo>
                      <a:pt x="103" y="284"/>
                    </a:lnTo>
                    <a:lnTo>
                      <a:pt x="97" y="281"/>
                    </a:lnTo>
                    <a:lnTo>
                      <a:pt x="95" y="284"/>
                    </a:lnTo>
                    <a:lnTo>
                      <a:pt x="90" y="278"/>
                    </a:lnTo>
                    <a:lnTo>
                      <a:pt x="88" y="281"/>
                    </a:lnTo>
                    <a:lnTo>
                      <a:pt x="86" y="278"/>
                    </a:lnTo>
                    <a:lnTo>
                      <a:pt x="82" y="278"/>
                    </a:lnTo>
                    <a:lnTo>
                      <a:pt x="80" y="275"/>
                    </a:lnTo>
                    <a:lnTo>
                      <a:pt x="78" y="269"/>
                    </a:lnTo>
                    <a:lnTo>
                      <a:pt x="77" y="269"/>
                    </a:lnTo>
                    <a:lnTo>
                      <a:pt x="77" y="266"/>
                    </a:lnTo>
                    <a:lnTo>
                      <a:pt x="75" y="266"/>
                    </a:lnTo>
                    <a:lnTo>
                      <a:pt x="71" y="264"/>
                    </a:lnTo>
                    <a:lnTo>
                      <a:pt x="69" y="261"/>
                    </a:lnTo>
                    <a:lnTo>
                      <a:pt x="67" y="255"/>
                    </a:lnTo>
                    <a:lnTo>
                      <a:pt x="65" y="252"/>
                    </a:lnTo>
                    <a:lnTo>
                      <a:pt x="63" y="252"/>
                    </a:lnTo>
                    <a:lnTo>
                      <a:pt x="65" y="249"/>
                    </a:lnTo>
                    <a:lnTo>
                      <a:pt x="63" y="246"/>
                    </a:lnTo>
                    <a:lnTo>
                      <a:pt x="62" y="246"/>
                    </a:lnTo>
                    <a:lnTo>
                      <a:pt x="60" y="241"/>
                    </a:lnTo>
                    <a:lnTo>
                      <a:pt x="58" y="241"/>
                    </a:lnTo>
                    <a:lnTo>
                      <a:pt x="56" y="238"/>
                    </a:lnTo>
                    <a:lnTo>
                      <a:pt x="56" y="235"/>
                    </a:lnTo>
                    <a:lnTo>
                      <a:pt x="54" y="232"/>
                    </a:lnTo>
                    <a:lnTo>
                      <a:pt x="50" y="229"/>
                    </a:lnTo>
                    <a:lnTo>
                      <a:pt x="46" y="220"/>
                    </a:lnTo>
                    <a:lnTo>
                      <a:pt x="45" y="215"/>
                    </a:lnTo>
                    <a:lnTo>
                      <a:pt x="45" y="206"/>
                    </a:lnTo>
                    <a:lnTo>
                      <a:pt x="41" y="203"/>
                    </a:lnTo>
                    <a:lnTo>
                      <a:pt x="39" y="195"/>
                    </a:lnTo>
                    <a:lnTo>
                      <a:pt x="35" y="189"/>
                    </a:lnTo>
                    <a:lnTo>
                      <a:pt x="33" y="183"/>
                    </a:lnTo>
                    <a:lnTo>
                      <a:pt x="33" y="177"/>
                    </a:lnTo>
                    <a:lnTo>
                      <a:pt x="28" y="172"/>
                    </a:lnTo>
                    <a:lnTo>
                      <a:pt x="30" y="166"/>
                    </a:lnTo>
                    <a:lnTo>
                      <a:pt x="28" y="160"/>
                    </a:lnTo>
                    <a:lnTo>
                      <a:pt x="28" y="154"/>
                    </a:lnTo>
                    <a:lnTo>
                      <a:pt x="24" y="146"/>
                    </a:lnTo>
                    <a:lnTo>
                      <a:pt x="20" y="137"/>
                    </a:lnTo>
                    <a:lnTo>
                      <a:pt x="20" y="132"/>
                    </a:lnTo>
                    <a:lnTo>
                      <a:pt x="20" y="123"/>
                    </a:lnTo>
                    <a:lnTo>
                      <a:pt x="20" y="120"/>
                    </a:lnTo>
                    <a:lnTo>
                      <a:pt x="18" y="109"/>
                    </a:lnTo>
                    <a:lnTo>
                      <a:pt x="16" y="103"/>
                    </a:lnTo>
                    <a:lnTo>
                      <a:pt x="13" y="97"/>
                    </a:lnTo>
                    <a:lnTo>
                      <a:pt x="13" y="91"/>
                    </a:lnTo>
                    <a:lnTo>
                      <a:pt x="15" y="86"/>
                    </a:lnTo>
                    <a:lnTo>
                      <a:pt x="13" y="74"/>
                    </a:lnTo>
                    <a:lnTo>
                      <a:pt x="7" y="66"/>
                    </a:lnTo>
                    <a:lnTo>
                      <a:pt x="7" y="60"/>
                    </a:lnTo>
                    <a:lnTo>
                      <a:pt x="9" y="51"/>
                    </a:lnTo>
                    <a:lnTo>
                      <a:pt x="5" y="43"/>
                    </a:lnTo>
                    <a:lnTo>
                      <a:pt x="5" y="34"/>
                    </a:lnTo>
                    <a:lnTo>
                      <a:pt x="1" y="22"/>
                    </a:lnTo>
                    <a:lnTo>
                      <a:pt x="3" y="17"/>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731" name="Freeform 105"/>
              <p:cNvSpPr>
                <a:spLocks/>
              </p:cNvSpPr>
              <p:nvPr/>
            </p:nvSpPr>
            <p:spPr bwMode="auto">
              <a:xfrm>
                <a:off x="2238" y="950"/>
                <a:ext cx="111" cy="284"/>
              </a:xfrm>
              <a:custGeom>
                <a:avLst/>
                <a:gdLst>
                  <a:gd name="T0" fmla="*/ 1 w 111"/>
                  <a:gd name="T1" fmla="*/ 0 h 284"/>
                  <a:gd name="T2" fmla="*/ 7 w 111"/>
                  <a:gd name="T3" fmla="*/ 2 h 284"/>
                  <a:gd name="T4" fmla="*/ 13 w 111"/>
                  <a:gd name="T5" fmla="*/ 2 h 284"/>
                  <a:gd name="T6" fmla="*/ 19 w 111"/>
                  <a:gd name="T7" fmla="*/ 5 h 284"/>
                  <a:gd name="T8" fmla="*/ 22 w 111"/>
                  <a:gd name="T9" fmla="*/ 8 h 284"/>
                  <a:gd name="T10" fmla="*/ 26 w 111"/>
                  <a:gd name="T11" fmla="*/ 11 h 284"/>
                  <a:gd name="T12" fmla="*/ 32 w 111"/>
                  <a:gd name="T13" fmla="*/ 17 h 284"/>
                  <a:gd name="T14" fmla="*/ 34 w 111"/>
                  <a:gd name="T15" fmla="*/ 20 h 284"/>
                  <a:gd name="T16" fmla="*/ 40 w 111"/>
                  <a:gd name="T17" fmla="*/ 25 h 284"/>
                  <a:gd name="T18" fmla="*/ 40 w 111"/>
                  <a:gd name="T19" fmla="*/ 25 h 284"/>
                  <a:gd name="T20" fmla="*/ 42 w 111"/>
                  <a:gd name="T21" fmla="*/ 31 h 284"/>
                  <a:gd name="T22" fmla="*/ 47 w 111"/>
                  <a:gd name="T23" fmla="*/ 37 h 284"/>
                  <a:gd name="T24" fmla="*/ 49 w 111"/>
                  <a:gd name="T25" fmla="*/ 45 h 284"/>
                  <a:gd name="T26" fmla="*/ 51 w 111"/>
                  <a:gd name="T27" fmla="*/ 48 h 284"/>
                  <a:gd name="T28" fmla="*/ 53 w 111"/>
                  <a:gd name="T29" fmla="*/ 48 h 284"/>
                  <a:gd name="T30" fmla="*/ 56 w 111"/>
                  <a:gd name="T31" fmla="*/ 54 h 284"/>
                  <a:gd name="T32" fmla="*/ 62 w 111"/>
                  <a:gd name="T33" fmla="*/ 71 h 284"/>
                  <a:gd name="T34" fmla="*/ 67 w 111"/>
                  <a:gd name="T35" fmla="*/ 82 h 284"/>
                  <a:gd name="T36" fmla="*/ 71 w 111"/>
                  <a:gd name="T37" fmla="*/ 97 h 284"/>
                  <a:gd name="T38" fmla="*/ 75 w 111"/>
                  <a:gd name="T39" fmla="*/ 105 h 284"/>
                  <a:gd name="T40" fmla="*/ 81 w 111"/>
                  <a:gd name="T41" fmla="*/ 117 h 284"/>
                  <a:gd name="T42" fmla="*/ 85 w 111"/>
                  <a:gd name="T43" fmla="*/ 128 h 284"/>
                  <a:gd name="T44" fmla="*/ 87 w 111"/>
                  <a:gd name="T45" fmla="*/ 145 h 284"/>
                  <a:gd name="T46" fmla="*/ 90 w 111"/>
                  <a:gd name="T47" fmla="*/ 160 h 284"/>
                  <a:gd name="T48" fmla="*/ 92 w 111"/>
                  <a:gd name="T49" fmla="*/ 168 h 284"/>
                  <a:gd name="T50" fmla="*/ 94 w 111"/>
                  <a:gd name="T51" fmla="*/ 185 h 284"/>
                  <a:gd name="T52" fmla="*/ 94 w 111"/>
                  <a:gd name="T53" fmla="*/ 200 h 284"/>
                  <a:gd name="T54" fmla="*/ 98 w 111"/>
                  <a:gd name="T55" fmla="*/ 214 h 284"/>
                  <a:gd name="T56" fmla="*/ 100 w 111"/>
                  <a:gd name="T57" fmla="*/ 231 h 284"/>
                  <a:gd name="T58" fmla="*/ 104 w 111"/>
                  <a:gd name="T59" fmla="*/ 248 h 284"/>
                  <a:gd name="T60" fmla="*/ 106 w 111"/>
                  <a:gd name="T61" fmla="*/ 265 h 284"/>
                  <a:gd name="T62" fmla="*/ 110 w 111"/>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4"/>
                  <a:gd name="T98" fmla="*/ 111 w 111"/>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4">
                    <a:moveTo>
                      <a:pt x="0" y="2"/>
                    </a:moveTo>
                    <a:lnTo>
                      <a:pt x="1" y="0"/>
                    </a:lnTo>
                    <a:lnTo>
                      <a:pt x="3" y="0"/>
                    </a:lnTo>
                    <a:lnTo>
                      <a:pt x="7" y="2"/>
                    </a:lnTo>
                    <a:lnTo>
                      <a:pt x="11" y="0"/>
                    </a:lnTo>
                    <a:lnTo>
                      <a:pt x="13" y="2"/>
                    </a:lnTo>
                    <a:lnTo>
                      <a:pt x="17" y="5"/>
                    </a:lnTo>
                    <a:lnTo>
                      <a:pt x="19" y="5"/>
                    </a:lnTo>
                    <a:lnTo>
                      <a:pt x="22" y="8"/>
                    </a:lnTo>
                    <a:lnTo>
                      <a:pt x="24" y="11"/>
                    </a:lnTo>
                    <a:lnTo>
                      <a:pt x="26" y="11"/>
                    </a:lnTo>
                    <a:lnTo>
                      <a:pt x="32" y="14"/>
                    </a:lnTo>
                    <a:lnTo>
                      <a:pt x="32" y="17"/>
                    </a:lnTo>
                    <a:lnTo>
                      <a:pt x="36" y="17"/>
                    </a:lnTo>
                    <a:lnTo>
                      <a:pt x="34" y="20"/>
                    </a:lnTo>
                    <a:lnTo>
                      <a:pt x="40" y="20"/>
                    </a:lnTo>
                    <a:lnTo>
                      <a:pt x="40" y="25"/>
                    </a:lnTo>
                    <a:lnTo>
                      <a:pt x="42" y="25"/>
                    </a:lnTo>
                    <a:lnTo>
                      <a:pt x="40" y="25"/>
                    </a:lnTo>
                    <a:lnTo>
                      <a:pt x="40" y="28"/>
                    </a:lnTo>
                    <a:lnTo>
                      <a:pt x="42" y="31"/>
                    </a:lnTo>
                    <a:lnTo>
                      <a:pt x="44" y="31"/>
                    </a:lnTo>
                    <a:lnTo>
                      <a:pt x="47" y="37"/>
                    </a:lnTo>
                    <a:lnTo>
                      <a:pt x="47" y="42"/>
                    </a:lnTo>
                    <a:lnTo>
                      <a:pt x="49" y="45"/>
                    </a:lnTo>
                    <a:lnTo>
                      <a:pt x="51" y="48"/>
                    </a:lnTo>
                    <a:lnTo>
                      <a:pt x="53" y="48"/>
                    </a:lnTo>
                    <a:lnTo>
                      <a:pt x="55" y="54"/>
                    </a:lnTo>
                    <a:lnTo>
                      <a:pt x="56" y="54"/>
                    </a:lnTo>
                    <a:lnTo>
                      <a:pt x="60" y="62"/>
                    </a:lnTo>
                    <a:lnTo>
                      <a:pt x="62" y="71"/>
                    </a:lnTo>
                    <a:lnTo>
                      <a:pt x="64" y="77"/>
                    </a:lnTo>
                    <a:lnTo>
                      <a:pt x="67" y="82"/>
                    </a:lnTo>
                    <a:lnTo>
                      <a:pt x="67" y="88"/>
                    </a:lnTo>
                    <a:lnTo>
                      <a:pt x="71" y="97"/>
                    </a:lnTo>
                    <a:lnTo>
                      <a:pt x="73" y="102"/>
                    </a:lnTo>
                    <a:lnTo>
                      <a:pt x="75" y="105"/>
                    </a:lnTo>
                    <a:lnTo>
                      <a:pt x="77" y="111"/>
                    </a:lnTo>
                    <a:lnTo>
                      <a:pt x="81" y="117"/>
                    </a:lnTo>
                    <a:lnTo>
                      <a:pt x="81" y="122"/>
                    </a:lnTo>
                    <a:lnTo>
                      <a:pt x="85" y="128"/>
                    </a:lnTo>
                    <a:lnTo>
                      <a:pt x="83" y="134"/>
                    </a:lnTo>
                    <a:lnTo>
                      <a:pt x="87" y="145"/>
                    </a:lnTo>
                    <a:lnTo>
                      <a:pt x="88" y="154"/>
                    </a:lnTo>
                    <a:lnTo>
                      <a:pt x="90" y="160"/>
                    </a:lnTo>
                    <a:lnTo>
                      <a:pt x="88" y="162"/>
                    </a:lnTo>
                    <a:lnTo>
                      <a:pt x="92" y="168"/>
                    </a:lnTo>
                    <a:lnTo>
                      <a:pt x="96" y="177"/>
                    </a:lnTo>
                    <a:lnTo>
                      <a:pt x="94" y="185"/>
                    </a:lnTo>
                    <a:lnTo>
                      <a:pt x="96" y="194"/>
                    </a:lnTo>
                    <a:lnTo>
                      <a:pt x="94" y="200"/>
                    </a:lnTo>
                    <a:lnTo>
                      <a:pt x="96" y="208"/>
                    </a:lnTo>
                    <a:lnTo>
                      <a:pt x="98" y="214"/>
                    </a:lnTo>
                    <a:lnTo>
                      <a:pt x="100" y="222"/>
                    </a:lnTo>
                    <a:lnTo>
                      <a:pt x="100" y="231"/>
                    </a:lnTo>
                    <a:lnTo>
                      <a:pt x="102" y="234"/>
                    </a:lnTo>
                    <a:lnTo>
                      <a:pt x="104" y="248"/>
                    </a:lnTo>
                    <a:lnTo>
                      <a:pt x="106" y="257"/>
                    </a:lnTo>
                    <a:lnTo>
                      <a:pt x="106" y="265"/>
                    </a:lnTo>
                    <a:lnTo>
                      <a:pt x="108" y="271"/>
                    </a:lnTo>
                    <a:lnTo>
                      <a:pt x="110" y="283"/>
                    </a:lnTo>
                  </a:path>
                </a:pathLst>
              </a:custGeom>
              <a:noFill/>
              <a:ln w="9525" cap="rnd">
                <a:solidFill>
                  <a:srgbClr val="FF0000"/>
                </a:solidFill>
                <a:round/>
                <a:headEnd type="none" w="sm" len="sm"/>
                <a:tailEnd type="none" w="sm" len="sm"/>
              </a:ln>
            </p:spPr>
            <p:txBody>
              <a:bodyPr/>
              <a:lstStyle/>
              <a:p>
                <a:endParaRPr lang="en-US"/>
              </a:p>
            </p:txBody>
          </p:sp>
          <p:sp>
            <p:nvSpPr>
              <p:cNvPr id="22732" name="Freeform 106"/>
              <p:cNvSpPr>
                <a:spLocks/>
              </p:cNvSpPr>
              <p:nvPr/>
            </p:nvSpPr>
            <p:spPr bwMode="auto">
              <a:xfrm>
                <a:off x="2129" y="950"/>
                <a:ext cx="110" cy="284"/>
              </a:xfrm>
              <a:custGeom>
                <a:avLst/>
                <a:gdLst>
                  <a:gd name="T0" fmla="*/ 107 w 110"/>
                  <a:gd name="T1" fmla="*/ 2 h 284"/>
                  <a:gd name="T2" fmla="*/ 99 w 110"/>
                  <a:gd name="T3" fmla="*/ 0 h 284"/>
                  <a:gd name="T4" fmla="*/ 93 w 110"/>
                  <a:gd name="T5" fmla="*/ 2 h 284"/>
                  <a:gd name="T6" fmla="*/ 88 w 110"/>
                  <a:gd name="T7" fmla="*/ 5 h 284"/>
                  <a:gd name="T8" fmla="*/ 82 w 110"/>
                  <a:gd name="T9" fmla="*/ 5 h 284"/>
                  <a:gd name="T10" fmla="*/ 78 w 110"/>
                  <a:gd name="T11" fmla="*/ 11 h 284"/>
                  <a:gd name="T12" fmla="*/ 77 w 110"/>
                  <a:gd name="T13" fmla="*/ 14 h 284"/>
                  <a:gd name="T14" fmla="*/ 75 w 110"/>
                  <a:gd name="T15" fmla="*/ 17 h 284"/>
                  <a:gd name="T16" fmla="*/ 71 w 110"/>
                  <a:gd name="T17" fmla="*/ 20 h 284"/>
                  <a:gd name="T18" fmla="*/ 67 w 110"/>
                  <a:gd name="T19" fmla="*/ 25 h 284"/>
                  <a:gd name="T20" fmla="*/ 65 w 110"/>
                  <a:gd name="T21" fmla="*/ 31 h 284"/>
                  <a:gd name="T22" fmla="*/ 63 w 110"/>
                  <a:gd name="T23" fmla="*/ 37 h 284"/>
                  <a:gd name="T24" fmla="*/ 62 w 110"/>
                  <a:gd name="T25" fmla="*/ 40 h 284"/>
                  <a:gd name="T26" fmla="*/ 58 w 110"/>
                  <a:gd name="T27" fmla="*/ 45 h 284"/>
                  <a:gd name="T28" fmla="*/ 54 w 110"/>
                  <a:gd name="T29" fmla="*/ 51 h 284"/>
                  <a:gd name="T30" fmla="*/ 50 w 110"/>
                  <a:gd name="T31" fmla="*/ 51 h 284"/>
                  <a:gd name="T32" fmla="*/ 48 w 110"/>
                  <a:gd name="T33" fmla="*/ 65 h 284"/>
                  <a:gd name="T34" fmla="*/ 43 w 110"/>
                  <a:gd name="T35" fmla="*/ 77 h 284"/>
                  <a:gd name="T36" fmla="*/ 39 w 110"/>
                  <a:gd name="T37" fmla="*/ 88 h 284"/>
                  <a:gd name="T38" fmla="*/ 35 w 110"/>
                  <a:gd name="T39" fmla="*/ 97 h 284"/>
                  <a:gd name="T40" fmla="*/ 31 w 110"/>
                  <a:gd name="T41" fmla="*/ 111 h 284"/>
                  <a:gd name="T42" fmla="*/ 28 w 110"/>
                  <a:gd name="T43" fmla="*/ 122 h 284"/>
                  <a:gd name="T44" fmla="*/ 22 w 110"/>
                  <a:gd name="T45" fmla="*/ 134 h 284"/>
                  <a:gd name="T46" fmla="*/ 20 w 110"/>
                  <a:gd name="T47" fmla="*/ 151 h 284"/>
                  <a:gd name="T48" fmla="*/ 18 w 110"/>
                  <a:gd name="T49" fmla="*/ 162 h 284"/>
                  <a:gd name="T50" fmla="*/ 16 w 110"/>
                  <a:gd name="T51" fmla="*/ 177 h 284"/>
                  <a:gd name="T52" fmla="*/ 13 w 110"/>
                  <a:gd name="T53" fmla="*/ 194 h 284"/>
                  <a:gd name="T54" fmla="*/ 13 w 110"/>
                  <a:gd name="T55" fmla="*/ 211 h 284"/>
                  <a:gd name="T56" fmla="*/ 9 w 110"/>
                  <a:gd name="T57" fmla="*/ 222 h 284"/>
                  <a:gd name="T58" fmla="*/ 7 w 110"/>
                  <a:gd name="T59" fmla="*/ 242 h 284"/>
                  <a:gd name="T60" fmla="*/ 5 w 110"/>
                  <a:gd name="T61" fmla="*/ 251 h 284"/>
                  <a:gd name="T62" fmla="*/ 3 w 110"/>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109" y="2"/>
                    </a:moveTo>
                    <a:lnTo>
                      <a:pt x="107" y="2"/>
                    </a:lnTo>
                    <a:lnTo>
                      <a:pt x="103" y="0"/>
                    </a:lnTo>
                    <a:lnTo>
                      <a:pt x="99" y="0"/>
                    </a:lnTo>
                    <a:lnTo>
                      <a:pt x="95" y="2"/>
                    </a:lnTo>
                    <a:lnTo>
                      <a:pt x="93" y="2"/>
                    </a:lnTo>
                    <a:lnTo>
                      <a:pt x="90" y="2"/>
                    </a:lnTo>
                    <a:lnTo>
                      <a:pt x="88" y="5"/>
                    </a:lnTo>
                    <a:lnTo>
                      <a:pt x="86" y="5"/>
                    </a:lnTo>
                    <a:lnTo>
                      <a:pt x="82" y="5"/>
                    </a:lnTo>
                    <a:lnTo>
                      <a:pt x="82" y="8"/>
                    </a:lnTo>
                    <a:lnTo>
                      <a:pt x="78" y="11"/>
                    </a:lnTo>
                    <a:lnTo>
                      <a:pt x="77" y="14"/>
                    </a:lnTo>
                    <a:lnTo>
                      <a:pt x="75" y="14"/>
                    </a:lnTo>
                    <a:lnTo>
                      <a:pt x="75" y="17"/>
                    </a:lnTo>
                    <a:lnTo>
                      <a:pt x="71" y="17"/>
                    </a:lnTo>
                    <a:lnTo>
                      <a:pt x="71" y="20"/>
                    </a:lnTo>
                    <a:lnTo>
                      <a:pt x="71" y="25"/>
                    </a:lnTo>
                    <a:lnTo>
                      <a:pt x="67" y="25"/>
                    </a:lnTo>
                    <a:lnTo>
                      <a:pt x="67" y="28"/>
                    </a:lnTo>
                    <a:lnTo>
                      <a:pt x="65" y="31"/>
                    </a:lnTo>
                    <a:lnTo>
                      <a:pt x="62" y="34"/>
                    </a:lnTo>
                    <a:lnTo>
                      <a:pt x="63" y="37"/>
                    </a:lnTo>
                    <a:lnTo>
                      <a:pt x="62" y="37"/>
                    </a:lnTo>
                    <a:lnTo>
                      <a:pt x="62" y="40"/>
                    </a:lnTo>
                    <a:lnTo>
                      <a:pt x="60" y="42"/>
                    </a:lnTo>
                    <a:lnTo>
                      <a:pt x="58" y="45"/>
                    </a:lnTo>
                    <a:lnTo>
                      <a:pt x="56" y="51"/>
                    </a:lnTo>
                    <a:lnTo>
                      <a:pt x="54" y="51"/>
                    </a:lnTo>
                    <a:lnTo>
                      <a:pt x="50" y="51"/>
                    </a:lnTo>
                    <a:lnTo>
                      <a:pt x="50" y="54"/>
                    </a:lnTo>
                    <a:lnTo>
                      <a:pt x="48" y="65"/>
                    </a:lnTo>
                    <a:lnTo>
                      <a:pt x="46" y="68"/>
                    </a:lnTo>
                    <a:lnTo>
                      <a:pt x="43" y="77"/>
                    </a:lnTo>
                    <a:lnTo>
                      <a:pt x="43" y="82"/>
                    </a:lnTo>
                    <a:lnTo>
                      <a:pt x="39" y="88"/>
                    </a:lnTo>
                    <a:lnTo>
                      <a:pt x="35" y="94"/>
                    </a:lnTo>
                    <a:lnTo>
                      <a:pt x="35" y="97"/>
                    </a:lnTo>
                    <a:lnTo>
                      <a:pt x="33" y="105"/>
                    </a:lnTo>
                    <a:lnTo>
                      <a:pt x="31" y="111"/>
                    </a:lnTo>
                    <a:lnTo>
                      <a:pt x="30" y="117"/>
                    </a:lnTo>
                    <a:lnTo>
                      <a:pt x="28" y="122"/>
                    </a:lnTo>
                    <a:lnTo>
                      <a:pt x="24" y="131"/>
                    </a:lnTo>
                    <a:lnTo>
                      <a:pt x="22" y="134"/>
                    </a:lnTo>
                    <a:lnTo>
                      <a:pt x="22" y="142"/>
                    </a:lnTo>
                    <a:lnTo>
                      <a:pt x="20" y="151"/>
                    </a:lnTo>
                    <a:lnTo>
                      <a:pt x="20" y="160"/>
                    </a:lnTo>
                    <a:lnTo>
                      <a:pt x="18" y="162"/>
                    </a:lnTo>
                    <a:lnTo>
                      <a:pt x="16" y="171"/>
                    </a:lnTo>
                    <a:lnTo>
                      <a:pt x="16" y="177"/>
                    </a:lnTo>
                    <a:lnTo>
                      <a:pt x="16" y="182"/>
                    </a:lnTo>
                    <a:lnTo>
                      <a:pt x="13" y="194"/>
                    </a:lnTo>
                    <a:lnTo>
                      <a:pt x="13" y="197"/>
                    </a:lnTo>
                    <a:lnTo>
                      <a:pt x="13" y="211"/>
                    </a:lnTo>
                    <a:lnTo>
                      <a:pt x="13" y="214"/>
                    </a:lnTo>
                    <a:lnTo>
                      <a:pt x="9" y="222"/>
                    </a:lnTo>
                    <a:lnTo>
                      <a:pt x="9" y="231"/>
                    </a:lnTo>
                    <a:lnTo>
                      <a:pt x="7" y="242"/>
                    </a:lnTo>
                    <a:lnTo>
                      <a:pt x="5" y="245"/>
                    </a:lnTo>
                    <a:lnTo>
                      <a:pt x="5" y="251"/>
                    </a:lnTo>
                    <a:lnTo>
                      <a:pt x="3" y="262"/>
                    </a:lnTo>
                    <a:lnTo>
                      <a:pt x="3" y="274"/>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733" name="Freeform 107"/>
              <p:cNvSpPr>
                <a:spLocks/>
              </p:cNvSpPr>
              <p:nvPr/>
            </p:nvSpPr>
            <p:spPr bwMode="auto">
              <a:xfrm>
                <a:off x="4099" y="1233"/>
                <a:ext cx="112" cy="288"/>
              </a:xfrm>
              <a:custGeom>
                <a:avLst/>
                <a:gdLst>
                  <a:gd name="T0" fmla="*/ 107 w 112"/>
                  <a:gd name="T1" fmla="*/ 284 h 288"/>
                  <a:gd name="T2" fmla="*/ 101 w 112"/>
                  <a:gd name="T3" fmla="*/ 287 h 288"/>
                  <a:gd name="T4" fmla="*/ 97 w 112"/>
                  <a:gd name="T5" fmla="*/ 284 h 288"/>
                  <a:gd name="T6" fmla="*/ 87 w 112"/>
                  <a:gd name="T7" fmla="*/ 281 h 288"/>
                  <a:gd name="T8" fmla="*/ 85 w 112"/>
                  <a:gd name="T9" fmla="*/ 275 h 288"/>
                  <a:gd name="T10" fmla="*/ 79 w 112"/>
                  <a:gd name="T11" fmla="*/ 275 h 288"/>
                  <a:gd name="T12" fmla="*/ 77 w 112"/>
                  <a:gd name="T13" fmla="*/ 272 h 288"/>
                  <a:gd name="T14" fmla="*/ 72 w 112"/>
                  <a:gd name="T15" fmla="*/ 266 h 288"/>
                  <a:gd name="T16" fmla="*/ 72 w 112"/>
                  <a:gd name="T17" fmla="*/ 261 h 288"/>
                  <a:gd name="T18" fmla="*/ 68 w 112"/>
                  <a:gd name="T19" fmla="*/ 258 h 288"/>
                  <a:gd name="T20" fmla="*/ 64 w 112"/>
                  <a:gd name="T21" fmla="*/ 255 h 288"/>
                  <a:gd name="T22" fmla="*/ 62 w 112"/>
                  <a:gd name="T23" fmla="*/ 249 h 288"/>
                  <a:gd name="T24" fmla="*/ 60 w 112"/>
                  <a:gd name="T25" fmla="*/ 246 h 288"/>
                  <a:gd name="T26" fmla="*/ 56 w 112"/>
                  <a:gd name="T27" fmla="*/ 241 h 288"/>
                  <a:gd name="T28" fmla="*/ 56 w 112"/>
                  <a:gd name="T29" fmla="*/ 238 h 288"/>
                  <a:gd name="T30" fmla="*/ 54 w 112"/>
                  <a:gd name="T31" fmla="*/ 232 h 288"/>
                  <a:gd name="T32" fmla="*/ 48 w 112"/>
                  <a:gd name="T33" fmla="*/ 223 h 288"/>
                  <a:gd name="T34" fmla="*/ 42 w 112"/>
                  <a:gd name="T35" fmla="*/ 212 h 288"/>
                  <a:gd name="T36" fmla="*/ 37 w 112"/>
                  <a:gd name="T37" fmla="*/ 203 h 288"/>
                  <a:gd name="T38" fmla="*/ 37 w 112"/>
                  <a:gd name="T39" fmla="*/ 186 h 288"/>
                  <a:gd name="T40" fmla="*/ 29 w 112"/>
                  <a:gd name="T41" fmla="*/ 175 h 288"/>
                  <a:gd name="T42" fmla="*/ 25 w 112"/>
                  <a:gd name="T43" fmla="*/ 160 h 288"/>
                  <a:gd name="T44" fmla="*/ 21 w 112"/>
                  <a:gd name="T45" fmla="*/ 146 h 288"/>
                  <a:gd name="T46" fmla="*/ 21 w 112"/>
                  <a:gd name="T47" fmla="*/ 132 h 288"/>
                  <a:gd name="T48" fmla="*/ 19 w 112"/>
                  <a:gd name="T49" fmla="*/ 120 h 288"/>
                  <a:gd name="T50" fmla="*/ 15 w 112"/>
                  <a:gd name="T51" fmla="*/ 103 h 288"/>
                  <a:gd name="T52" fmla="*/ 13 w 112"/>
                  <a:gd name="T53" fmla="*/ 91 h 288"/>
                  <a:gd name="T54" fmla="*/ 7 w 112"/>
                  <a:gd name="T55" fmla="*/ 80 h 288"/>
                  <a:gd name="T56" fmla="*/ 5 w 112"/>
                  <a:gd name="T57" fmla="*/ 60 h 288"/>
                  <a:gd name="T58" fmla="*/ 5 w 112"/>
                  <a:gd name="T59" fmla="*/ 45 h 288"/>
                  <a:gd name="T60" fmla="*/ 1 w 112"/>
                  <a:gd name="T61" fmla="*/ 28 h 288"/>
                  <a:gd name="T62" fmla="*/ 0 w 112"/>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8"/>
                  <a:gd name="T98" fmla="*/ 112 w 112"/>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8">
                    <a:moveTo>
                      <a:pt x="111" y="287"/>
                    </a:moveTo>
                    <a:lnTo>
                      <a:pt x="107" y="284"/>
                    </a:lnTo>
                    <a:lnTo>
                      <a:pt x="103" y="287"/>
                    </a:lnTo>
                    <a:lnTo>
                      <a:pt x="101" y="287"/>
                    </a:lnTo>
                    <a:lnTo>
                      <a:pt x="99" y="287"/>
                    </a:lnTo>
                    <a:lnTo>
                      <a:pt x="97" y="284"/>
                    </a:lnTo>
                    <a:lnTo>
                      <a:pt x="91" y="278"/>
                    </a:lnTo>
                    <a:lnTo>
                      <a:pt x="87" y="281"/>
                    </a:lnTo>
                    <a:lnTo>
                      <a:pt x="85" y="281"/>
                    </a:lnTo>
                    <a:lnTo>
                      <a:pt x="85" y="275"/>
                    </a:lnTo>
                    <a:lnTo>
                      <a:pt x="81" y="278"/>
                    </a:lnTo>
                    <a:lnTo>
                      <a:pt x="79" y="275"/>
                    </a:lnTo>
                    <a:lnTo>
                      <a:pt x="81" y="272"/>
                    </a:lnTo>
                    <a:lnTo>
                      <a:pt x="77" y="272"/>
                    </a:lnTo>
                    <a:lnTo>
                      <a:pt x="75" y="269"/>
                    </a:lnTo>
                    <a:lnTo>
                      <a:pt x="72" y="266"/>
                    </a:lnTo>
                    <a:lnTo>
                      <a:pt x="72" y="261"/>
                    </a:lnTo>
                    <a:lnTo>
                      <a:pt x="68" y="264"/>
                    </a:lnTo>
                    <a:lnTo>
                      <a:pt x="68" y="258"/>
                    </a:lnTo>
                    <a:lnTo>
                      <a:pt x="66" y="255"/>
                    </a:lnTo>
                    <a:lnTo>
                      <a:pt x="64" y="255"/>
                    </a:lnTo>
                    <a:lnTo>
                      <a:pt x="64" y="252"/>
                    </a:lnTo>
                    <a:lnTo>
                      <a:pt x="62" y="249"/>
                    </a:lnTo>
                    <a:lnTo>
                      <a:pt x="60" y="246"/>
                    </a:lnTo>
                    <a:lnTo>
                      <a:pt x="56" y="241"/>
                    </a:lnTo>
                    <a:lnTo>
                      <a:pt x="56" y="238"/>
                    </a:lnTo>
                    <a:lnTo>
                      <a:pt x="54" y="235"/>
                    </a:lnTo>
                    <a:lnTo>
                      <a:pt x="54" y="232"/>
                    </a:lnTo>
                    <a:lnTo>
                      <a:pt x="50" y="229"/>
                    </a:lnTo>
                    <a:lnTo>
                      <a:pt x="48" y="223"/>
                    </a:lnTo>
                    <a:lnTo>
                      <a:pt x="42" y="218"/>
                    </a:lnTo>
                    <a:lnTo>
                      <a:pt x="42" y="212"/>
                    </a:lnTo>
                    <a:lnTo>
                      <a:pt x="40" y="206"/>
                    </a:lnTo>
                    <a:lnTo>
                      <a:pt x="37" y="203"/>
                    </a:lnTo>
                    <a:lnTo>
                      <a:pt x="35" y="195"/>
                    </a:lnTo>
                    <a:lnTo>
                      <a:pt x="37" y="186"/>
                    </a:lnTo>
                    <a:lnTo>
                      <a:pt x="33" y="177"/>
                    </a:lnTo>
                    <a:lnTo>
                      <a:pt x="29" y="175"/>
                    </a:lnTo>
                    <a:lnTo>
                      <a:pt x="27" y="172"/>
                    </a:lnTo>
                    <a:lnTo>
                      <a:pt x="25" y="160"/>
                    </a:lnTo>
                    <a:lnTo>
                      <a:pt x="25" y="157"/>
                    </a:lnTo>
                    <a:lnTo>
                      <a:pt x="21" y="146"/>
                    </a:lnTo>
                    <a:lnTo>
                      <a:pt x="21" y="140"/>
                    </a:lnTo>
                    <a:lnTo>
                      <a:pt x="21" y="132"/>
                    </a:lnTo>
                    <a:lnTo>
                      <a:pt x="17" y="126"/>
                    </a:lnTo>
                    <a:lnTo>
                      <a:pt x="19" y="120"/>
                    </a:lnTo>
                    <a:lnTo>
                      <a:pt x="15" y="117"/>
                    </a:lnTo>
                    <a:lnTo>
                      <a:pt x="15" y="103"/>
                    </a:lnTo>
                    <a:lnTo>
                      <a:pt x="13" y="97"/>
                    </a:lnTo>
                    <a:lnTo>
                      <a:pt x="13" y="91"/>
                    </a:lnTo>
                    <a:lnTo>
                      <a:pt x="11" y="86"/>
                    </a:lnTo>
                    <a:lnTo>
                      <a:pt x="7" y="80"/>
                    </a:lnTo>
                    <a:lnTo>
                      <a:pt x="7" y="66"/>
                    </a:lnTo>
                    <a:lnTo>
                      <a:pt x="5" y="60"/>
                    </a:lnTo>
                    <a:lnTo>
                      <a:pt x="5" y="57"/>
                    </a:lnTo>
                    <a:lnTo>
                      <a:pt x="5" y="45"/>
                    </a:lnTo>
                    <a:lnTo>
                      <a:pt x="5" y="37"/>
                    </a:lnTo>
                    <a:lnTo>
                      <a:pt x="1" y="28"/>
                    </a:lnTo>
                    <a:lnTo>
                      <a:pt x="1" y="22"/>
                    </a:lnTo>
                    <a:lnTo>
                      <a:pt x="0" y="14"/>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734" name="Freeform 108"/>
              <p:cNvSpPr>
                <a:spLocks/>
              </p:cNvSpPr>
              <p:nvPr/>
            </p:nvSpPr>
            <p:spPr bwMode="auto">
              <a:xfrm>
                <a:off x="4210" y="1247"/>
                <a:ext cx="112" cy="274"/>
              </a:xfrm>
              <a:custGeom>
                <a:avLst/>
                <a:gdLst>
                  <a:gd name="T0" fmla="*/ 5 w 112"/>
                  <a:gd name="T1" fmla="*/ 273 h 274"/>
                  <a:gd name="T2" fmla="*/ 9 w 112"/>
                  <a:gd name="T3" fmla="*/ 273 h 274"/>
                  <a:gd name="T4" fmla="*/ 15 w 112"/>
                  <a:gd name="T5" fmla="*/ 270 h 274"/>
                  <a:gd name="T6" fmla="*/ 21 w 112"/>
                  <a:gd name="T7" fmla="*/ 267 h 274"/>
                  <a:gd name="T8" fmla="*/ 25 w 112"/>
                  <a:gd name="T9" fmla="*/ 267 h 274"/>
                  <a:gd name="T10" fmla="*/ 30 w 112"/>
                  <a:gd name="T11" fmla="*/ 261 h 274"/>
                  <a:gd name="T12" fmla="*/ 34 w 112"/>
                  <a:gd name="T13" fmla="*/ 258 h 274"/>
                  <a:gd name="T14" fmla="*/ 34 w 112"/>
                  <a:gd name="T15" fmla="*/ 252 h 274"/>
                  <a:gd name="T16" fmla="*/ 38 w 112"/>
                  <a:gd name="T17" fmla="*/ 247 h 274"/>
                  <a:gd name="T18" fmla="*/ 44 w 112"/>
                  <a:gd name="T19" fmla="*/ 244 h 274"/>
                  <a:gd name="T20" fmla="*/ 46 w 112"/>
                  <a:gd name="T21" fmla="*/ 238 h 274"/>
                  <a:gd name="T22" fmla="*/ 46 w 112"/>
                  <a:gd name="T23" fmla="*/ 232 h 274"/>
                  <a:gd name="T24" fmla="*/ 48 w 112"/>
                  <a:gd name="T25" fmla="*/ 227 h 274"/>
                  <a:gd name="T26" fmla="*/ 52 w 112"/>
                  <a:gd name="T27" fmla="*/ 227 h 274"/>
                  <a:gd name="T28" fmla="*/ 54 w 112"/>
                  <a:gd name="T29" fmla="*/ 224 h 274"/>
                  <a:gd name="T30" fmla="*/ 55 w 112"/>
                  <a:gd name="T31" fmla="*/ 218 h 274"/>
                  <a:gd name="T32" fmla="*/ 62 w 112"/>
                  <a:gd name="T33" fmla="*/ 209 h 274"/>
                  <a:gd name="T34" fmla="*/ 66 w 112"/>
                  <a:gd name="T35" fmla="*/ 198 h 274"/>
                  <a:gd name="T36" fmla="*/ 70 w 112"/>
                  <a:gd name="T37" fmla="*/ 186 h 274"/>
                  <a:gd name="T38" fmla="*/ 74 w 112"/>
                  <a:gd name="T39" fmla="*/ 172 h 274"/>
                  <a:gd name="T40" fmla="*/ 80 w 112"/>
                  <a:gd name="T41" fmla="*/ 160 h 274"/>
                  <a:gd name="T42" fmla="*/ 82 w 112"/>
                  <a:gd name="T43" fmla="*/ 149 h 274"/>
                  <a:gd name="T44" fmla="*/ 87 w 112"/>
                  <a:gd name="T45" fmla="*/ 137 h 274"/>
                  <a:gd name="T46" fmla="*/ 87 w 112"/>
                  <a:gd name="T47" fmla="*/ 129 h 274"/>
                  <a:gd name="T48" fmla="*/ 93 w 112"/>
                  <a:gd name="T49" fmla="*/ 114 h 274"/>
                  <a:gd name="T50" fmla="*/ 93 w 112"/>
                  <a:gd name="T51" fmla="*/ 100 h 274"/>
                  <a:gd name="T52" fmla="*/ 97 w 112"/>
                  <a:gd name="T53" fmla="*/ 86 h 274"/>
                  <a:gd name="T54" fmla="*/ 99 w 112"/>
                  <a:gd name="T55" fmla="*/ 71 h 274"/>
                  <a:gd name="T56" fmla="*/ 101 w 112"/>
                  <a:gd name="T57" fmla="*/ 57 h 274"/>
                  <a:gd name="T58" fmla="*/ 103 w 112"/>
                  <a:gd name="T59" fmla="*/ 40 h 274"/>
                  <a:gd name="T60" fmla="*/ 107 w 112"/>
                  <a:gd name="T61" fmla="*/ 25 h 274"/>
                  <a:gd name="T62" fmla="*/ 109 w 112"/>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74"/>
                  <a:gd name="T98" fmla="*/ 112 w 112"/>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74">
                    <a:moveTo>
                      <a:pt x="0" y="273"/>
                    </a:moveTo>
                    <a:lnTo>
                      <a:pt x="5" y="273"/>
                    </a:lnTo>
                    <a:lnTo>
                      <a:pt x="7" y="270"/>
                    </a:lnTo>
                    <a:lnTo>
                      <a:pt x="9" y="273"/>
                    </a:lnTo>
                    <a:lnTo>
                      <a:pt x="13" y="270"/>
                    </a:lnTo>
                    <a:lnTo>
                      <a:pt x="15" y="270"/>
                    </a:lnTo>
                    <a:lnTo>
                      <a:pt x="19" y="267"/>
                    </a:lnTo>
                    <a:lnTo>
                      <a:pt x="21" y="267"/>
                    </a:lnTo>
                    <a:lnTo>
                      <a:pt x="25" y="267"/>
                    </a:lnTo>
                    <a:lnTo>
                      <a:pt x="30" y="264"/>
                    </a:lnTo>
                    <a:lnTo>
                      <a:pt x="30" y="261"/>
                    </a:lnTo>
                    <a:lnTo>
                      <a:pt x="34" y="258"/>
                    </a:lnTo>
                    <a:lnTo>
                      <a:pt x="34" y="255"/>
                    </a:lnTo>
                    <a:lnTo>
                      <a:pt x="34" y="252"/>
                    </a:lnTo>
                    <a:lnTo>
                      <a:pt x="38" y="250"/>
                    </a:lnTo>
                    <a:lnTo>
                      <a:pt x="38" y="247"/>
                    </a:lnTo>
                    <a:lnTo>
                      <a:pt x="42" y="241"/>
                    </a:lnTo>
                    <a:lnTo>
                      <a:pt x="44" y="244"/>
                    </a:lnTo>
                    <a:lnTo>
                      <a:pt x="46" y="238"/>
                    </a:lnTo>
                    <a:lnTo>
                      <a:pt x="46" y="232"/>
                    </a:lnTo>
                    <a:lnTo>
                      <a:pt x="48" y="232"/>
                    </a:lnTo>
                    <a:lnTo>
                      <a:pt x="48" y="227"/>
                    </a:lnTo>
                    <a:lnTo>
                      <a:pt x="52" y="229"/>
                    </a:lnTo>
                    <a:lnTo>
                      <a:pt x="52" y="227"/>
                    </a:lnTo>
                    <a:lnTo>
                      <a:pt x="54" y="224"/>
                    </a:lnTo>
                    <a:lnTo>
                      <a:pt x="54" y="218"/>
                    </a:lnTo>
                    <a:lnTo>
                      <a:pt x="55" y="218"/>
                    </a:lnTo>
                    <a:lnTo>
                      <a:pt x="55" y="215"/>
                    </a:lnTo>
                    <a:lnTo>
                      <a:pt x="62" y="209"/>
                    </a:lnTo>
                    <a:lnTo>
                      <a:pt x="64" y="204"/>
                    </a:lnTo>
                    <a:lnTo>
                      <a:pt x="66" y="198"/>
                    </a:lnTo>
                    <a:lnTo>
                      <a:pt x="68" y="192"/>
                    </a:lnTo>
                    <a:lnTo>
                      <a:pt x="70" y="186"/>
                    </a:lnTo>
                    <a:lnTo>
                      <a:pt x="70" y="178"/>
                    </a:lnTo>
                    <a:lnTo>
                      <a:pt x="74" y="172"/>
                    </a:lnTo>
                    <a:lnTo>
                      <a:pt x="76" y="166"/>
                    </a:lnTo>
                    <a:lnTo>
                      <a:pt x="80" y="160"/>
                    </a:lnTo>
                    <a:lnTo>
                      <a:pt x="80" y="158"/>
                    </a:lnTo>
                    <a:lnTo>
                      <a:pt x="82" y="149"/>
                    </a:lnTo>
                    <a:lnTo>
                      <a:pt x="85" y="143"/>
                    </a:lnTo>
                    <a:lnTo>
                      <a:pt x="87" y="137"/>
                    </a:lnTo>
                    <a:lnTo>
                      <a:pt x="85" y="132"/>
                    </a:lnTo>
                    <a:lnTo>
                      <a:pt x="87" y="129"/>
                    </a:lnTo>
                    <a:lnTo>
                      <a:pt x="91" y="120"/>
                    </a:lnTo>
                    <a:lnTo>
                      <a:pt x="93" y="114"/>
                    </a:lnTo>
                    <a:lnTo>
                      <a:pt x="93" y="106"/>
                    </a:lnTo>
                    <a:lnTo>
                      <a:pt x="93" y="100"/>
                    </a:lnTo>
                    <a:lnTo>
                      <a:pt x="97" y="94"/>
                    </a:lnTo>
                    <a:lnTo>
                      <a:pt x="97" y="86"/>
                    </a:lnTo>
                    <a:lnTo>
                      <a:pt x="99" y="80"/>
                    </a:lnTo>
                    <a:lnTo>
                      <a:pt x="99" y="71"/>
                    </a:lnTo>
                    <a:lnTo>
                      <a:pt x="101" y="66"/>
                    </a:lnTo>
                    <a:lnTo>
                      <a:pt x="101" y="57"/>
                    </a:lnTo>
                    <a:lnTo>
                      <a:pt x="103" y="45"/>
                    </a:lnTo>
                    <a:lnTo>
                      <a:pt x="103" y="40"/>
                    </a:lnTo>
                    <a:lnTo>
                      <a:pt x="101" y="37"/>
                    </a:lnTo>
                    <a:lnTo>
                      <a:pt x="107" y="25"/>
                    </a:lnTo>
                    <a:lnTo>
                      <a:pt x="109" y="17"/>
                    </a:lnTo>
                    <a:lnTo>
                      <a:pt x="109" y="8"/>
                    </a:lnTo>
                    <a:lnTo>
                      <a:pt x="111" y="0"/>
                    </a:lnTo>
                  </a:path>
                </a:pathLst>
              </a:custGeom>
              <a:noFill/>
              <a:ln w="9525" cap="rnd">
                <a:solidFill>
                  <a:srgbClr val="FF0000"/>
                </a:solidFill>
                <a:round/>
                <a:headEnd type="none" w="sm" len="sm"/>
                <a:tailEnd type="none" w="sm" len="sm"/>
              </a:ln>
            </p:spPr>
            <p:txBody>
              <a:bodyPr/>
              <a:lstStyle/>
              <a:p>
                <a:endParaRPr lang="en-US"/>
              </a:p>
            </p:txBody>
          </p:sp>
          <p:sp>
            <p:nvSpPr>
              <p:cNvPr id="22735" name="Freeform 109"/>
              <p:cNvSpPr>
                <a:spLocks/>
              </p:cNvSpPr>
              <p:nvPr/>
            </p:nvSpPr>
            <p:spPr bwMode="auto">
              <a:xfrm>
                <a:off x="4210" y="1247"/>
                <a:ext cx="112" cy="274"/>
              </a:xfrm>
              <a:custGeom>
                <a:avLst/>
                <a:gdLst>
                  <a:gd name="T0" fmla="*/ 5 w 112"/>
                  <a:gd name="T1" fmla="*/ 273 h 274"/>
                  <a:gd name="T2" fmla="*/ 9 w 112"/>
                  <a:gd name="T3" fmla="*/ 273 h 274"/>
                  <a:gd name="T4" fmla="*/ 15 w 112"/>
                  <a:gd name="T5" fmla="*/ 270 h 274"/>
                  <a:gd name="T6" fmla="*/ 21 w 112"/>
                  <a:gd name="T7" fmla="*/ 267 h 274"/>
                  <a:gd name="T8" fmla="*/ 25 w 112"/>
                  <a:gd name="T9" fmla="*/ 267 h 274"/>
                  <a:gd name="T10" fmla="*/ 30 w 112"/>
                  <a:gd name="T11" fmla="*/ 261 h 274"/>
                  <a:gd name="T12" fmla="*/ 34 w 112"/>
                  <a:gd name="T13" fmla="*/ 258 h 274"/>
                  <a:gd name="T14" fmla="*/ 34 w 112"/>
                  <a:gd name="T15" fmla="*/ 252 h 274"/>
                  <a:gd name="T16" fmla="*/ 38 w 112"/>
                  <a:gd name="T17" fmla="*/ 247 h 274"/>
                  <a:gd name="T18" fmla="*/ 44 w 112"/>
                  <a:gd name="T19" fmla="*/ 244 h 274"/>
                  <a:gd name="T20" fmla="*/ 46 w 112"/>
                  <a:gd name="T21" fmla="*/ 238 h 274"/>
                  <a:gd name="T22" fmla="*/ 46 w 112"/>
                  <a:gd name="T23" fmla="*/ 232 h 274"/>
                  <a:gd name="T24" fmla="*/ 48 w 112"/>
                  <a:gd name="T25" fmla="*/ 227 h 274"/>
                  <a:gd name="T26" fmla="*/ 52 w 112"/>
                  <a:gd name="T27" fmla="*/ 227 h 274"/>
                  <a:gd name="T28" fmla="*/ 54 w 112"/>
                  <a:gd name="T29" fmla="*/ 224 h 274"/>
                  <a:gd name="T30" fmla="*/ 55 w 112"/>
                  <a:gd name="T31" fmla="*/ 218 h 274"/>
                  <a:gd name="T32" fmla="*/ 62 w 112"/>
                  <a:gd name="T33" fmla="*/ 209 h 274"/>
                  <a:gd name="T34" fmla="*/ 66 w 112"/>
                  <a:gd name="T35" fmla="*/ 198 h 274"/>
                  <a:gd name="T36" fmla="*/ 70 w 112"/>
                  <a:gd name="T37" fmla="*/ 186 h 274"/>
                  <a:gd name="T38" fmla="*/ 74 w 112"/>
                  <a:gd name="T39" fmla="*/ 172 h 274"/>
                  <a:gd name="T40" fmla="*/ 80 w 112"/>
                  <a:gd name="T41" fmla="*/ 160 h 274"/>
                  <a:gd name="T42" fmla="*/ 82 w 112"/>
                  <a:gd name="T43" fmla="*/ 149 h 274"/>
                  <a:gd name="T44" fmla="*/ 87 w 112"/>
                  <a:gd name="T45" fmla="*/ 137 h 274"/>
                  <a:gd name="T46" fmla="*/ 87 w 112"/>
                  <a:gd name="T47" fmla="*/ 129 h 274"/>
                  <a:gd name="T48" fmla="*/ 93 w 112"/>
                  <a:gd name="T49" fmla="*/ 114 h 274"/>
                  <a:gd name="T50" fmla="*/ 93 w 112"/>
                  <a:gd name="T51" fmla="*/ 100 h 274"/>
                  <a:gd name="T52" fmla="*/ 97 w 112"/>
                  <a:gd name="T53" fmla="*/ 86 h 274"/>
                  <a:gd name="T54" fmla="*/ 99 w 112"/>
                  <a:gd name="T55" fmla="*/ 71 h 274"/>
                  <a:gd name="T56" fmla="*/ 101 w 112"/>
                  <a:gd name="T57" fmla="*/ 57 h 274"/>
                  <a:gd name="T58" fmla="*/ 103 w 112"/>
                  <a:gd name="T59" fmla="*/ 40 h 274"/>
                  <a:gd name="T60" fmla="*/ 107 w 112"/>
                  <a:gd name="T61" fmla="*/ 25 h 274"/>
                  <a:gd name="T62" fmla="*/ 109 w 112"/>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74"/>
                  <a:gd name="T98" fmla="*/ 112 w 112"/>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74">
                    <a:moveTo>
                      <a:pt x="0" y="273"/>
                    </a:moveTo>
                    <a:lnTo>
                      <a:pt x="5" y="273"/>
                    </a:lnTo>
                    <a:lnTo>
                      <a:pt x="7" y="270"/>
                    </a:lnTo>
                    <a:lnTo>
                      <a:pt x="9" y="273"/>
                    </a:lnTo>
                    <a:lnTo>
                      <a:pt x="13" y="270"/>
                    </a:lnTo>
                    <a:lnTo>
                      <a:pt x="15" y="270"/>
                    </a:lnTo>
                    <a:lnTo>
                      <a:pt x="19" y="267"/>
                    </a:lnTo>
                    <a:lnTo>
                      <a:pt x="21" y="267"/>
                    </a:lnTo>
                    <a:lnTo>
                      <a:pt x="25" y="267"/>
                    </a:lnTo>
                    <a:lnTo>
                      <a:pt x="30" y="264"/>
                    </a:lnTo>
                    <a:lnTo>
                      <a:pt x="30" y="261"/>
                    </a:lnTo>
                    <a:lnTo>
                      <a:pt x="34" y="258"/>
                    </a:lnTo>
                    <a:lnTo>
                      <a:pt x="34" y="255"/>
                    </a:lnTo>
                    <a:lnTo>
                      <a:pt x="34" y="252"/>
                    </a:lnTo>
                    <a:lnTo>
                      <a:pt x="38" y="250"/>
                    </a:lnTo>
                    <a:lnTo>
                      <a:pt x="38" y="247"/>
                    </a:lnTo>
                    <a:lnTo>
                      <a:pt x="42" y="241"/>
                    </a:lnTo>
                    <a:lnTo>
                      <a:pt x="44" y="244"/>
                    </a:lnTo>
                    <a:lnTo>
                      <a:pt x="46" y="238"/>
                    </a:lnTo>
                    <a:lnTo>
                      <a:pt x="46" y="232"/>
                    </a:lnTo>
                    <a:lnTo>
                      <a:pt x="48" y="232"/>
                    </a:lnTo>
                    <a:lnTo>
                      <a:pt x="48" y="227"/>
                    </a:lnTo>
                    <a:lnTo>
                      <a:pt x="52" y="229"/>
                    </a:lnTo>
                    <a:lnTo>
                      <a:pt x="52" y="227"/>
                    </a:lnTo>
                    <a:lnTo>
                      <a:pt x="54" y="224"/>
                    </a:lnTo>
                    <a:lnTo>
                      <a:pt x="54" y="218"/>
                    </a:lnTo>
                    <a:lnTo>
                      <a:pt x="55" y="218"/>
                    </a:lnTo>
                    <a:lnTo>
                      <a:pt x="55" y="215"/>
                    </a:lnTo>
                    <a:lnTo>
                      <a:pt x="62" y="209"/>
                    </a:lnTo>
                    <a:lnTo>
                      <a:pt x="64" y="204"/>
                    </a:lnTo>
                    <a:lnTo>
                      <a:pt x="66" y="198"/>
                    </a:lnTo>
                    <a:lnTo>
                      <a:pt x="68" y="192"/>
                    </a:lnTo>
                    <a:lnTo>
                      <a:pt x="70" y="186"/>
                    </a:lnTo>
                    <a:lnTo>
                      <a:pt x="70" y="178"/>
                    </a:lnTo>
                    <a:lnTo>
                      <a:pt x="74" y="172"/>
                    </a:lnTo>
                    <a:lnTo>
                      <a:pt x="76" y="166"/>
                    </a:lnTo>
                    <a:lnTo>
                      <a:pt x="80" y="160"/>
                    </a:lnTo>
                    <a:lnTo>
                      <a:pt x="80" y="158"/>
                    </a:lnTo>
                    <a:lnTo>
                      <a:pt x="82" y="149"/>
                    </a:lnTo>
                    <a:lnTo>
                      <a:pt x="85" y="143"/>
                    </a:lnTo>
                    <a:lnTo>
                      <a:pt x="87" y="137"/>
                    </a:lnTo>
                    <a:lnTo>
                      <a:pt x="85" y="132"/>
                    </a:lnTo>
                    <a:lnTo>
                      <a:pt x="87" y="129"/>
                    </a:lnTo>
                    <a:lnTo>
                      <a:pt x="91" y="120"/>
                    </a:lnTo>
                    <a:lnTo>
                      <a:pt x="93" y="114"/>
                    </a:lnTo>
                    <a:lnTo>
                      <a:pt x="93" y="106"/>
                    </a:lnTo>
                    <a:lnTo>
                      <a:pt x="93" y="100"/>
                    </a:lnTo>
                    <a:lnTo>
                      <a:pt x="97" y="94"/>
                    </a:lnTo>
                    <a:lnTo>
                      <a:pt x="97" y="86"/>
                    </a:lnTo>
                    <a:lnTo>
                      <a:pt x="99" y="80"/>
                    </a:lnTo>
                    <a:lnTo>
                      <a:pt x="99" y="71"/>
                    </a:lnTo>
                    <a:lnTo>
                      <a:pt x="101" y="66"/>
                    </a:lnTo>
                    <a:lnTo>
                      <a:pt x="101" y="57"/>
                    </a:lnTo>
                    <a:lnTo>
                      <a:pt x="103" y="45"/>
                    </a:lnTo>
                    <a:lnTo>
                      <a:pt x="103" y="40"/>
                    </a:lnTo>
                    <a:lnTo>
                      <a:pt x="101" y="37"/>
                    </a:lnTo>
                    <a:lnTo>
                      <a:pt x="107" y="25"/>
                    </a:lnTo>
                    <a:lnTo>
                      <a:pt x="109" y="17"/>
                    </a:lnTo>
                    <a:lnTo>
                      <a:pt x="109" y="8"/>
                    </a:lnTo>
                    <a:lnTo>
                      <a:pt x="111" y="0"/>
                    </a:lnTo>
                  </a:path>
                </a:pathLst>
              </a:custGeom>
              <a:noFill/>
              <a:ln w="9525" cap="rnd">
                <a:solidFill>
                  <a:srgbClr val="FF0000"/>
                </a:solidFill>
                <a:round/>
                <a:headEnd type="none" w="sm" len="sm"/>
                <a:tailEnd type="none" w="sm" len="sm"/>
              </a:ln>
            </p:spPr>
            <p:txBody>
              <a:bodyPr/>
              <a:lstStyle/>
              <a:p>
                <a:endParaRPr lang="en-US"/>
              </a:p>
            </p:txBody>
          </p:sp>
          <p:sp>
            <p:nvSpPr>
              <p:cNvPr id="22736" name="Freeform 110"/>
              <p:cNvSpPr>
                <a:spLocks/>
              </p:cNvSpPr>
              <p:nvPr/>
            </p:nvSpPr>
            <p:spPr bwMode="auto">
              <a:xfrm>
                <a:off x="4099" y="1233"/>
                <a:ext cx="112" cy="288"/>
              </a:xfrm>
              <a:custGeom>
                <a:avLst/>
                <a:gdLst>
                  <a:gd name="T0" fmla="*/ 107 w 112"/>
                  <a:gd name="T1" fmla="*/ 284 h 288"/>
                  <a:gd name="T2" fmla="*/ 101 w 112"/>
                  <a:gd name="T3" fmla="*/ 284 h 288"/>
                  <a:gd name="T4" fmla="*/ 99 w 112"/>
                  <a:gd name="T5" fmla="*/ 284 h 288"/>
                  <a:gd name="T6" fmla="*/ 89 w 112"/>
                  <a:gd name="T7" fmla="*/ 278 h 288"/>
                  <a:gd name="T8" fmla="*/ 85 w 112"/>
                  <a:gd name="T9" fmla="*/ 272 h 288"/>
                  <a:gd name="T10" fmla="*/ 81 w 112"/>
                  <a:gd name="T11" fmla="*/ 272 h 288"/>
                  <a:gd name="T12" fmla="*/ 79 w 112"/>
                  <a:gd name="T13" fmla="*/ 269 h 288"/>
                  <a:gd name="T14" fmla="*/ 74 w 112"/>
                  <a:gd name="T15" fmla="*/ 264 h 288"/>
                  <a:gd name="T16" fmla="*/ 72 w 112"/>
                  <a:gd name="T17" fmla="*/ 261 h 288"/>
                  <a:gd name="T18" fmla="*/ 68 w 112"/>
                  <a:gd name="T19" fmla="*/ 255 h 288"/>
                  <a:gd name="T20" fmla="*/ 64 w 112"/>
                  <a:gd name="T21" fmla="*/ 252 h 288"/>
                  <a:gd name="T22" fmla="*/ 64 w 112"/>
                  <a:gd name="T23" fmla="*/ 249 h 288"/>
                  <a:gd name="T24" fmla="*/ 58 w 112"/>
                  <a:gd name="T25" fmla="*/ 241 h 288"/>
                  <a:gd name="T26" fmla="*/ 56 w 112"/>
                  <a:gd name="T27" fmla="*/ 238 h 288"/>
                  <a:gd name="T28" fmla="*/ 56 w 112"/>
                  <a:gd name="T29" fmla="*/ 238 h 288"/>
                  <a:gd name="T30" fmla="*/ 54 w 112"/>
                  <a:gd name="T31" fmla="*/ 232 h 288"/>
                  <a:gd name="T32" fmla="*/ 50 w 112"/>
                  <a:gd name="T33" fmla="*/ 220 h 288"/>
                  <a:gd name="T34" fmla="*/ 44 w 112"/>
                  <a:gd name="T35" fmla="*/ 209 h 288"/>
                  <a:gd name="T36" fmla="*/ 38 w 112"/>
                  <a:gd name="T37" fmla="*/ 200 h 288"/>
                  <a:gd name="T38" fmla="*/ 37 w 112"/>
                  <a:gd name="T39" fmla="*/ 186 h 288"/>
                  <a:gd name="T40" fmla="*/ 29 w 112"/>
                  <a:gd name="T41" fmla="*/ 175 h 288"/>
                  <a:gd name="T42" fmla="*/ 25 w 112"/>
                  <a:gd name="T43" fmla="*/ 160 h 288"/>
                  <a:gd name="T44" fmla="*/ 21 w 112"/>
                  <a:gd name="T45" fmla="*/ 146 h 288"/>
                  <a:gd name="T46" fmla="*/ 21 w 112"/>
                  <a:gd name="T47" fmla="*/ 132 h 288"/>
                  <a:gd name="T48" fmla="*/ 17 w 112"/>
                  <a:gd name="T49" fmla="*/ 117 h 288"/>
                  <a:gd name="T50" fmla="*/ 15 w 112"/>
                  <a:gd name="T51" fmla="*/ 103 h 288"/>
                  <a:gd name="T52" fmla="*/ 13 w 112"/>
                  <a:gd name="T53" fmla="*/ 91 h 288"/>
                  <a:gd name="T54" fmla="*/ 7 w 112"/>
                  <a:gd name="T55" fmla="*/ 80 h 288"/>
                  <a:gd name="T56" fmla="*/ 5 w 112"/>
                  <a:gd name="T57" fmla="*/ 60 h 288"/>
                  <a:gd name="T58" fmla="*/ 3 w 112"/>
                  <a:gd name="T59" fmla="*/ 48 h 288"/>
                  <a:gd name="T60" fmla="*/ 1 w 112"/>
                  <a:gd name="T61" fmla="*/ 28 h 288"/>
                  <a:gd name="T62" fmla="*/ 0 w 112"/>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8"/>
                  <a:gd name="T98" fmla="*/ 112 w 112"/>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8">
                    <a:moveTo>
                      <a:pt x="111" y="287"/>
                    </a:moveTo>
                    <a:lnTo>
                      <a:pt x="107" y="284"/>
                    </a:lnTo>
                    <a:lnTo>
                      <a:pt x="103" y="287"/>
                    </a:lnTo>
                    <a:lnTo>
                      <a:pt x="101" y="284"/>
                    </a:lnTo>
                    <a:lnTo>
                      <a:pt x="101" y="287"/>
                    </a:lnTo>
                    <a:lnTo>
                      <a:pt x="99" y="284"/>
                    </a:lnTo>
                    <a:lnTo>
                      <a:pt x="91" y="278"/>
                    </a:lnTo>
                    <a:lnTo>
                      <a:pt x="89" y="278"/>
                    </a:lnTo>
                    <a:lnTo>
                      <a:pt x="87" y="278"/>
                    </a:lnTo>
                    <a:lnTo>
                      <a:pt x="85" y="272"/>
                    </a:lnTo>
                    <a:lnTo>
                      <a:pt x="83" y="275"/>
                    </a:lnTo>
                    <a:lnTo>
                      <a:pt x="81" y="272"/>
                    </a:lnTo>
                    <a:lnTo>
                      <a:pt x="81" y="269"/>
                    </a:lnTo>
                    <a:lnTo>
                      <a:pt x="79" y="269"/>
                    </a:lnTo>
                    <a:lnTo>
                      <a:pt x="74" y="269"/>
                    </a:lnTo>
                    <a:lnTo>
                      <a:pt x="74" y="264"/>
                    </a:lnTo>
                    <a:lnTo>
                      <a:pt x="72" y="261"/>
                    </a:lnTo>
                    <a:lnTo>
                      <a:pt x="70" y="258"/>
                    </a:lnTo>
                    <a:lnTo>
                      <a:pt x="68" y="255"/>
                    </a:lnTo>
                    <a:lnTo>
                      <a:pt x="64" y="252"/>
                    </a:lnTo>
                    <a:lnTo>
                      <a:pt x="64" y="249"/>
                    </a:lnTo>
                    <a:lnTo>
                      <a:pt x="62" y="246"/>
                    </a:lnTo>
                    <a:lnTo>
                      <a:pt x="58" y="241"/>
                    </a:lnTo>
                    <a:lnTo>
                      <a:pt x="56" y="241"/>
                    </a:lnTo>
                    <a:lnTo>
                      <a:pt x="56" y="238"/>
                    </a:lnTo>
                    <a:lnTo>
                      <a:pt x="54" y="235"/>
                    </a:lnTo>
                    <a:lnTo>
                      <a:pt x="54" y="232"/>
                    </a:lnTo>
                    <a:lnTo>
                      <a:pt x="50" y="226"/>
                    </a:lnTo>
                    <a:lnTo>
                      <a:pt x="50" y="220"/>
                    </a:lnTo>
                    <a:lnTo>
                      <a:pt x="44" y="215"/>
                    </a:lnTo>
                    <a:lnTo>
                      <a:pt x="44" y="209"/>
                    </a:lnTo>
                    <a:lnTo>
                      <a:pt x="42" y="203"/>
                    </a:lnTo>
                    <a:lnTo>
                      <a:pt x="38" y="200"/>
                    </a:lnTo>
                    <a:lnTo>
                      <a:pt x="37" y="192"/>
                    </a:lnTo>
                    <a:lnTo>
                      <a:pt x="37" y="186"/>
                    </a:lnTo>
                    <a:lnTo>
                      <a:pt x="33" y="177"/>
                    </a:lnTo>
                    <a:lnTo>
                      <a:pt x="29" y="175"/>
                    </a:lnTo>
                    <a:lnTo>
                      <a:pt x="29" y="169"/>
                    </a:lnTo>
                    <a:lnTo>
                      <a:pt x="25" y="160"/>
                    </a:lnTo>
                    <a:lnTo>
                      <a:pt x="27" y="154"/>
                    </a:lnTo>
                    <a:lnTo>
                      <a:pt x="21" y="146"/>
                    </a:lnTo>
                    <a:lnTo>
                      <a:pt x="21" y="140"/>
                    </a:lnTo>
                    <a:lnTo>
                      <a:pt x="21" y="132"/>
                    </a:lnTo>
                    <a:lnTo>
                      <a:pt x="19" y="123"/>
                    </a:lnTo>
                    <a:lnTo>
                      <a:pt x="17" y="117"/>
                    </a:lnTo>
                    <a:lnTo>
                      <a:pt x="17" y="114"/>
                    </a:lnTo>
                    <a:lnTo>
                      <a:pt x="15" y="103"/>
                    </a:lnTo>
                    <a:lnTo>
                      <a:pt x="13" y="97"/>
                    </a:lnTo>
                    <a:lnTo>
                      <a:pt x="13" y="91"/>
                    </a:lnTo>
                    <a:lnTo>
                      <a:pt x="13" y="83"/>
                    </a:lnTo>
                    <a:lnTo>
                      <a:pt x="7" y="80"/>
                    </a:lnTo>
                    <a:lnTo>
                      <a:pt x="7" y="66"/>
                    </a:lnTo>
                    <a:lnTo>
                      <a:pt x="5" y="60"/>
                    </a:lnTo>
                    <a:lnTo>
                      <a:pt x="7" y="54"/>
                    </a:lnTo>
                    <a:lnTo>
                      <a:pt x="3" y="48"/>
                    </a:lnTo>
                    <a:lnTo>
                      <a:pt x="5" y="37"/>
                    </a:lnTo>
                    <a:lnTo>
                      <a:pt x="1" y="28"/>
                    </a:lnTo>
                    <a:lnTo>
                      <a:pt x="3" y="20"/>
                    </a:lnTo>
                    <a:lnTo>
                      <a:pt x="0" y="14"/>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737" name="Freeform 111"/>
              <p:cNvSpPr>
                <a:spLocks/>
              </p:cNvSpPr>
              <p:nvPr/>
            </p:nvSpPr>
            <p:spPr bwMode="auto">
              <a:xfrm>
                <a:off x="3994" y="950"/>
                <a:ext cx="106" cy="284"/>
              </a:xfrm>
              <a:custGeom>
                <a:avLst/>
                <a:gdLst>
                  <a:gd name="T0" fmla="*/ 3 w 106"/>
                  <a:gd name="T1" fmla="*/ 5 h 284"/>
                  <a:gd name="T2" fmla="*/ 9 w 106"/>
                  <a:gd name="T3" fmla="*/ 2 h 284"/>
                  <a:gd name="T4" fmla="*/ 12 w 106"/>
                  <a:gd name="T5" fmla="*/ 2 h 284"/>
                  <a:gd name="T6" fmla="*/ 18 w 106"/>
                  <a:gd name="T7" fmla="*/ 5 h 284"/>
                  <a:gd name="T8" fmla="*/ 23 w 106"/>
                  <a:gd name="T9" fmla="*/ 11 h 284"/>
                  <a:gd name="T10" fmla="*/ 27 w 106"/>
                  <a:gd name="T11" fmla="*/ 11 h 284"/>
                  <a:gd name="T12" fmla="*/ 33 w 106"/>
                  <a:gd name="T13" fmla="*/ 17 h 284"/>
                  <a:gd name="T14" fmla="*/ 35 w 106"/>
                  <a:gd name="T15" fmla="*/ 25 h 284"/>
                  <a:gd name="T16" fmla="*/ 36 w 106"/>
                  <a:gd name="T17" fmla="*/ 25 h 284"/>
                  <a:gd name="T18" fmla="*/ 40 w 106"/>
                  <a:gd name="T19" fmla="*/ 28 h 284"/>
                  <a:gd name="T20" fmla="*/ 40 w 106"/>
                  <a:gd name="T21" fmla="*/ 31 h 284"/>
                  <a:gd name="T22" fmla="*/ 46 w 106"/>
                  <a:gd name="T23" fmla="*/ 37 h 284"/>
                  <a:gd name="T24" fmla="*/ 47 w 106"/>
                  <a:gd name="T25" fmla="*/ 42 h 284"/>
                  <a:gd name="T26" fmla="*/ 49 w 106"/>
                  <a:gd name="T27" fmla="*/ 51 h 284"/>
                  <a:gd name="T28" fmla="*/ 53 w 106"/>
                  <a:gd name="T29" fmla="*/ 54 h 284"/>
                  <a:gd name="T30" fmla="*/ 57 w 106"/>
                  <a:gd name="T31" fmla="*/ 60 h 284"/>
                  <a:gd name="T32" fmla="*/ 62 w 106"/>
                  <a:gd name="T33" fmla="*/ 68 h 284"/>
                  <a:gd name="T34" fmla="*/ 68 w 106"/>
                  <a:gd name="T35" fmla="*/ 82 h 284"/>
                  <a:gd name="T36" fmla="*/ 70 w 106"/>
                  <a:gd name="T37" fmla="*/ 94 h 284"/>
                  <a:gd name="T38" fmla="*/ 75 w 106"/>
                  <a:gd name="T39" fmla="*/ 108 h 284"/>
                  <a:gd name="T40" fmla="*/ 77 w 106"/>
                  <a:gd name="T41" fmla="*/ 117 h 284"/>
                  <a:gd name="T42" fmla="*/ 81 w 106"/>
                  <a:gd name="T43" fmla="*/ 134 h 284"/>
                  <a:gd name="T44" fmla="*/ 81 w 106"/>
                  <a:gd name="T45" fmla="*/ 145 h 284"/>
                  <a:gd name="T46" fmla="*/ 86 w 106"/>
                  <a:gd name="T47" fmla="*/ 160 h 284"/>
                  <a:gd name="T48" fmla="*/ 88 w 106"/>
                  <a:gd name="T49" fmla="*/ 174 h 284"/>
                  <a:gd name="T50" fmla="*/ 92 w 106"/>
                  <a:gd name="T51" fmla="*/ 185 h 284"/>
                  <a:gd name="T52" fmla="*/ 92 w 106"/>
                  <a:gd name="T53" fmla="*/ 202 h 284"/>
                  <a:gd name="T54" fmla="*/ 93 w 106"/>
                  <a:gd name="T55" fmla="*/ 214 h 284"/>
                  <a:gd name="T56" fmla="*/ 97 w 106"/>
                  <a:gd name="T57" fmla="*/ 234 h 284"/>
                  <a:gd name="T58" fmla="*/ 99 w 106"/>
                  <a:gd name="T59" fmla="*/ 251 h 284"/>
                  <a:gd name="T60" fmla="*/ 103 w 106"/>
                  <a:gd name="T61" fmla="*/ 265 h 284"/>
                  <a:gd name="T62" fmla="*/ 105 w 106"/>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4"/>
                  <a:gd name="T98" fmla="*/ 106 w 106"/>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4">
                    <a:moveTo>
                      <a:pt x="0" y="0"/>
                    </a:moveTo>
                    <a:lnTo>
                      <a:pt x="3" y="5"/>
                    </a:lnTo>
                    <a:lnTo>
                      <a:pt x="5" y="5"/>
                    </a:lnTo>
                    <a:lnTo>
                      <a:pt x="9" y="2"/>
                    </a:lnTo>
                    <a:lnTo>
                      <a:pt x="11" y="2"/>
                    </a:lnTo>
                    <a:lnTo>
                      <a:pt x="12" y="2"/>
                    </a:lnTo>
                    <a:lnTo>
                      <a:pt x="14" y="5"/>
                    </a:lnTo>
                    <a:lnTo>
                      <a:pt x="18" y="5"/>
                    </a:lnTo>
                    <a:lnTo>
                      <a:pt x="23" y="11"/>
                    </a:lnTo>
                    <a:lnTo>
                      <a:pt x="25" y="14"/>
                    </a:lnTo>
                    <a:lnTo>
                      <a:pt x="27" y="11"/>
                    </a:lnTo>
                    <a:lnTo>
                      <a:pt x="27" y="17"/>
                    </a:lnTo>
                    <a:lnTo>
                      <a:pt x="33" y="17"/>
                    </a:lnTo>
                    <a:lnTo>
                      <a:pt x="33" y="20"/>
                    </a:lnTo>
                    <a:lnTo>
                      <a:pt x="35" y="25"/>
                    </a:lnTo>
                    <a:lnTo>
                      <a:pt x="36" y="25"/>
                    </a:lnTo>
                    <a:lnTo>
                      <a:pt x="38" y="28"/>
                    </a:lnTo>
                    <a:lnTo>
                      <a:pt x="40" y="28"/>
                    </a:lnTo>
                    <a:lnTo>
                      <a:pt x="38" y="28"/>
                    </a:lnTo>
                    <a:lnTo>
                      <a:pt x="40" y="31"/>
                    </a:lnTo>
                    <a:lnTo>
                      <a:pt x="42" y="37"/>
                    </a:lnTo>
                    <a:lnTo>
                      <a:pt x="46" y="37"/>
                    </a:lnTo>
                    <a:lnTo>
                      <a:pt x="47" y="42"/>
                    </a:lnTo>
                    <a:lnTo>
                      <a:pt x="47" y="45"/>
                    </a:lnTo>
                    <a:lnTo>
                      <a:pt x="49" y="51"/>
                    </a:lnTo>
                    <a:lnTo>
                      <a:pt x="51" y="54"/>
                    </a:lnTo>
                    <a:lnTo>
                      <a:pt x="53" y="54"/>
                    </a:lnTo>
                    <a:lnTo>
                      <a:pt x="55" y="57"/>
                    </a:lnTo>
                    <a:lnTo>
                      <a:pt x="57" y="60"/>
                    </a:lnTo>
                    <a:lnTo>
                      <a:pt x="57" y="65"/>
                    </a:lnTo>
                    <a:lnTo>
                      <a:pt x="62" y="68"/>
                    </a:lnTo>
                    <a:lnTo>
                      <a:pt x="64" y="74"/>
                    </a:lnTo>
                    <a:lnTo>
                      <a:pt x="68" y="82"/>
                    </a:lnTo>
                    <a:lnTo>
                      <a:pt x="70" y="88"/>
                    </a:lnTo>
                    <a:lnTo>
                      <a:pt x="70" y="94"/>
                    </a:lnTo>
                    <a:lnTo>
                      <a:pt x="73" y="100"/>
                    </a:lnTo>
                    <a:lnTo>
                      <a:pt x="75" y="108"/>
                    </a:lnTo>
                    <a:lnTo>
                      <a:pt x="77" y="117"/>
                    </a:lnTo>
                    <a:lnTo>
                      <a:pt x="81" y="125"/>
                    </a:lnTo>
                    <a:lnTo>
                      <a:pt x="81" y="134"/>
                    </a:lnTo>
                    <a:lnTo>
                      <a:pt x="81" y="137"/>
                    </a:lnTo>
                    <a:lnTo>
                      <a:pt x="81" y="145"/>
                    </a:lnTo>
                    <a:lnTo>
                      <a:pt x="84" y="154"/>
                    </a:lnTo>
                    <a:lnTo>
                      <a:pt x="86" y="160"/>
                    </a:lnTo>
                    <a:lnTo>
                      <a:pt x="88" y="165"/>
                    </a:lnTo>
                    <a:lnTo>
                      <a:pt x="88" y="174"/>
                    </a:lnTo>
                    <a:lnTo>
                      <a:pt x="88" y="182"/>
                    </a:lnTo>
                    <a:lnTo>
                      <a:pt x="92" y="185"/>
                    </a:lnTo>
                    <a:lnTo>
                      <a:pt x="93" y="194"/>
                    </a:lnTo>
                    <a:lnTo>
                      <a:pt x="92" y="202"/>
                    </a:lnTo>
                    <a:lnTo>
                      <a:pt x="95" y="211"/>
                    </a:lnTo>
                    <a:lnTo>
                      <a:pt x="93" y="214"/>
                    </a:lnTo>
                    <a:lnTo>
                      <a:pt x="95" y="225"/>
                    </a:lnTo>
                    <a:lnTo>
                      <a:pt x="97" y="234"/>
                    </a:lnTo>
                    <a:lnTo>
                      <a:pt x="99" y="240"/>
                    </a:lnTo>
                    <a:lnTo>
                      <a:pt x="99" y="251"/>
                    </a:lnTo>
                    <a:lnTo>
                      <a:pt x="101" y="260"/>
                    </a:lnTo>
                    <a:lnTo>
                      <a:pt x="103" y="265"/>
                    </a:lnTo>
                    <a:lnTo>
                      <a:pt x="103" y="277"/>
                    </a:lnTo>
                    <a:lnTo>
                      <a:pt x="105" y="283"/>
                    </a:lnTo>
                  </a:path>
                </a:pathLst>
              </a:custGeom>
              <a:noFill/>
              <a:ln w="9525" cap="rnd">
                <a:solidFill>
                  <a:srgbClr val="FF0000"/>
                </a:solidFill>
                <a:round/>
                <a:headEnd type="none" w="sm" len="sm"/>
                <a:tailEnd type="none" w="sm" len="sm"/>
              </a:ln>
            </p:spPr>
            <p:txBody>
              <a:bodyPr/>
              <a:lstStyle/>
              <a:p>
                <a:endParaRPr lang="en-US"/>
              </a:p>
            </p:txBody>
          </p:sp>
          <p:sp>
            <p:nvSpPr>
              <p:cNvPr id="22738" name="Freeform 112"/>
              <p:cNvSpPr>
                <a:spLocks/>
              </p:cNvSpPr>
              <p:nvPr/>
            </p:nvSpPr>
            <p:spPr bwMode="auto">
              <a:xfrm>
                <a:off x="3883" y="950"/>
                <a:ext cx="112" cy="284"/>
              </a:xfrm>
              <a:custGeom>
                <a:avLst/>
                <a:gdLst>
                  <a:gd name="T0" fmla="*/ 107 w 112"/>
                  <a:gd name="T1" fmla="*/ 0 h 284"/>
                  <a:gd name="T2" fmla="*/ 101 w 112"/>
                  <a:gd name="T3" fmla="*/ 2 h 284"/>
                  <a:gd name="T4" fmla="*/ 92 w 112"/>
                  <a:gd name="T5" fmla="*/ 2 h 284"/>
                  <a:gd name="T6" fmla="*/ 88 w 112"/>
                  <a:gd name="T7" fmla="*/ 5 h 284"/>
                  <a:gd name="T8" fmla="*/ 86 w 112"/>
                  <a:gd name="T9" fmla="*/ 8 h 284"/>
                  <a:gd name="T10" fmla="*/ 82 w 112"/>
                  <a:gd name="T11" fmla="*/ 14 h 284"/>
                  <a:gd name="T12" fmla="*/ 78 w 112"/>
                  <a:gd name="T13" fmla="*/ 17 h 284"/>
                  <a:gd name="T14" fmla="*/ 74 w 112"/>
                  <a:gd name="T15" fmla="*/ 17 h 284"/>
                  <a:gd name="T16" fmla="*/ 69 w 112"/>
                  <a:gd name="T17" fmla="*/ 25 h 284"/>
                  <a:gd name="T18" fmla="*/ 67 w 112"/>
                  <a:gd name="T19" fmla="*/ 28 h 284"/>
                  <a:gd name="T20" fmla="*/ 65 w 112"/>
                  <a:gd name="T21" fmla="*/ 34 h 284"/>
                  <a:gd name="T22" fmla="*/ 63 w 112"/>
                  <a:gd name="T23" fmla="*/ 37 h 284"/>
                  <a:gd name="T24" fmla="*/ 61 w 112"/>
                  <a:gd name="T25" fmla="*/ 42 h 284"/>
                  <a:gd name="T26" fmla="*/ 59 w 112"/>
                  <a:gd name="T27" fmla="*/ 48 h 284"/>
                  <a:gd name="T28" fmla="*/ 55 w 112"/>
                  <a:gd name="T29" fmla="*/ 54 h 284"/>
                  <a:gd name="T30" fmla="*/ 51 w 112"/>
                  <a:gd name="T31" fmla="*/ 54 h 284"/>
                  <a:gd name="T32" fmla="*/ 49 w 112"/>
                  <a:gd name="T33" fmla="*/ 62 h 284"/>
                  <a:gd name="T34" fmla="*/ 41 w 112"/>
                  <a:gd name="T35" fmla="*/ 80 h 284"/>
                  <a:gd name="T36" fmla="*/ 39 w 112"/>
                  <a:gd name="T37" fmla="*/ 91 h 284"/>
                  <a:gd name="T38" fmla="*/ 34 w 112"/>
                  <a:gd name="T39" fmla="*/ 102 h 284"/>
                  <a:gd name="T40" fmla="*/ 28 w 112"/>
                  <a:gd name="T41" fmla="*/ 111 h 284"/>
                  <a:gd name="T42" fmla="*/ 24 w 112"/>
                  <a:gd name="T43" fmla="*/ 125 h 284"/>
                  <a:gd name="T44" fmla="*/ 24 w 112"/>
                  <a:gd name="T45" fmla="*/ 137 h 284"/>
                  <a:gd name="T46" fmla="*/ 20 w 112"/>
                  <a:gd name="T47" fmla="*/ 157 h 284"/>
                  <a:gd name="T48" fmla="*/ 17 w 112"/>
                  <a:gd name="T49" fmla="*/ 165 h 284"/>
                  <a:gd name="T50" fmla="*/ 13 w 112"/>
                  <a:gd name="T51" fmla="*/ 180 h 284"/>
                  <a:gd name="T52" fmla="*/ 13 w 112"/>
                  <a:gd name="T53" fmla="*/ 197 h 284"/>
                  <a:gd name="T54" fmla="*/ 9 w 112"/>
                  <a:gd name="T55" fmla="*/ 214 h 284"/>
                  <a:gd name="T56" fmla="*/ 7 w 112"/>
                  <a:gd name="T57" fmla="*/ 222 h 284"/>
                  <a:gd name="T58" fmla="*/ 7 w 112"/>
                  <a:gd name="T59" fmla="*/ 242 h 284"/>
                  <a:gd name="T60" fmla="*/ 1 w 112"/>
                  <a:gd name="T61" fmla="*/ 260 h 284"/>
                  <a:gd name="T62" fmla="*/ 1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111" y="0"/>
                    </a:moveTo>
                    <a:lnTo>
                      <a:pt x="107" y="0"/>
                    </a:lnTo>
                    <a:lnTo>
                      <a:pt x="105" y="2"/>
                    </a:lnTo>
                    <a:lnTo>
                      <a:pt x="101" y="2"/>
                    </a:lnTo>
                    <a:lnTo>
                      <a:pt x="97" y="2"/>
                    </a:lnTo>
                    <a:lnTo>
                      <a:pt x="92" y="2"/>
                    </a:lnTo>
                    <a:lnTo>
                      <a:pt x="88" y="5"/>
                    </a:lnTo>
                    <a:lnTo>
                      <a:pt x="86" y="8"/>
                    </a:lnTo>
                    <a:lnTo>
                      <a:pt x="82" y="11"/>
                    </a:lnTo>
                    <a:lnTo>
                      <a:pt x="82" y="14"/>
                    </a:lnTo>
                    <a:lnTo>
                      <a:pt x="78" y="17"/>
                    </a:lnTo>
                    <a:lnTo>
                      <a:pt x="74" y="14"/>
                    </a:lnTo>
                    <a:lnTo>
                      <a:pt x="74" y="17"/>
                    </a:lnTo>
                    <a:lnTo>
                      <a:pt x="71" y="20"/>
                    </a:lnTo>
                    <a:lnTo>
                      <a:pt x="69" y="25"/>
                    </a:lnTo>
                    <a:lnTo>
                      <a:pt x="69" y="28"/>
                    </a:lnTo>
                    <a:lnTo>
                      <a:pt x="67" y="28"/>
                    </a:lnTo>
                    <a:lnTo>
                      <a:pt x="65" y="34"/>
                    </a:lnTo>
                    <a:lnTo>
                      <a:pt x="63" y="37"/>
                    </a:lnTo>
                    <a:lnTo>
                      <a:pt x="61" y="37"/>
                    </a:lnTo>
                    <a:lnTo>
                      <a:pt x="61" y="42"/>
                    </a:lnTo>
                    <a:lnTo>
                      <a:pt x="59" y="45"/>
                    </a:lnTo>
                    <a:lnTo>
                      <a:pt x="59" y="48"/>
                    </a:lnTo>
                    <a:lnTo>
                      <a:pt x="57" y="54"/>
                    </a:lnTo>
                    <a:lnTo>
                      <a:pt x="55" y="54"/>
                    </a:lnTo>
                    <a:lnTo>
                      <a:pt x="53" y="57"/>
                    </a:lnTo>
                    <a:lnTo>
                      <a:pt x="51" y="54"/>
                    </a:lnTo>
                    <a:lnTo>
                      <a:pt x="49" y="62"/>
                    </a:lnTo>
                    <a:lnTo>
                      <a:pt x="43" y="71"/>
                    </a:lnTo>
                    <a:lnTo>
                      <a:pt x="41" y="80"/>
                    </a:lnTo>
                    <a:lnTo>
                      <a:pt x="39" y="91"/>
                    </a:lnTo>
                    <a:lnTo>
                      <a:pt x="36" y="97"/>
                    </a:lnTo>
                    <a:lnTo>
                      <a:pt x="34" y="102"/>
                    </a:lnTo>
                    <a:lnTo>
                      <a:pt x="32" y="108"/>
                    </a:lnTo>
                    <a:lnTo>
                      <a:pt x="28" y="111"/>
                    </a:lnTo>
                    <a:lnTo>
                      <a:pt x="28" y="120"/>
                    </a:lnTo>
                    <a:lnTo>
                      <a:pt x="24" y="125"/>
                    </a:lnTo>
                    <a:lnTo>
                      <a:pt x="28" y="131"/>
                    </a:lnTo>
                    <a:lnTo>
                      <a:pt x="24" y="137"/>
                    </a:lnTo>
                    <a:lnTo>
                      <a:pt x="22" y="145"/>
                    </a:lnTo>
                    <a:lnTo>
                      <a:pt x="20" y="157"/>
                    </a:lnTo>
                    <a:lnTo>
                      <a:pt x="20" y="160"/>
                    </a:lnTo>
                    <a:lnTo>
                      <a:pt x="17" y="165"/>
                    </a:lnTo>
                    <a:lnTo>
                      <a:pt x="17" y="174"/>
                    </a:lnTo>
                    <a:lnTo>
                      <a:pt x="13" y="180"/>
                    </a:lnTo>
                    <a:lnTo>
                      <a:pt x="13" y="185"/>
                    </a:lnTo>
                    <a:lnTo>
                      <a:pt x="13" y="197"/>
                    </a:lnTo>
                    <a:lnTo>
                      <a:pt x="11" y="205"/>
                    </a:lnTo>
                    <a:lnTo>
                      <a:pt x="9" y="214"/>
                    </a:lnTo>
                    <a:lnTo>
                      <a:pt x="7" y="222"/>
                    </a:lnTo>
                    <a:lnTo>
                      <a:pt x="7" y="234"/>
                    </a:lnTo>
                    <a:lnTo>
                      <a:pt x="7" y="242"/>
                    </a:lnTo>
                    <a:lnTo>
                      <a:pt x="3" y="248"/>
                    </a:lnTo>
                    <a:lnTo>
                      <a:pt x="1" y="260"/>
                    </a:lnTo>
                    <a:lnTo>
                      <a:pt x="1" y="268"/>
                    </a:lnTo>
                    <a:lnTo>
                      <a:pt x="1" y="274"/>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739" name="Freeform 113"/>
              <p:cNvSpPr>
                <a:spLocks/>
              </p:cNvSpPr>
              <p:nvPr/>
            </p:nvSpPr>
            <p:spPr bwMode="auto">
              <a:xfrm>
                <a:off x="1907" y="1233"/>
                <a:ext cx="109" cy="288"/>
              </a:xfrm>
              <a:custGeom>
                <a:avLst/>
                <a:gdLst>
                  <a:gd name="T0" fmla="*/ 106 w 109"/>
                  <a:gd name="T1" fmla="*/ 287 h 288"/>
                  <a:gd name="T2" fmla="*/ 98 w 109"/>
                  <a:gd name="T3" fmla="*/ 281 h 288"/>
                  <a:gd name="T4" fmla="*/ 96 w 109"/>
                  <a:gd name="T5" fmla="*/ 281 h 288"/>
                  <a:gd name="T6" fmla="*/ 89 w 109"/>
                  <a:gd name="T7" fmla="*/ 278 h 288"/>
                  <a:gd name="T8" fmla="*/ 83 w 109"/>
                  <a:gd name="T9" fmla="*/ 275 h 288"/>
                  <a:gd name="T10" fmla="*/ 81 w 109"/>
                  <a:gd name="T11" fmla="*/ 275 h 288"/>
                  <a:gd name="T12" fmla="*/ 77 w 109"/>
                  <a:gd name="T13" fmla="*/ 269 h 288"/>
                  <a:gd name="T14" fmla="*/ 73 w 109"/>
                  <a:gd name="T15" fmla="*/ 266 h 288"/>
                  <a:gd name="T16" fmla="*/ 70 w 109"/>
                  <a:gd name="T17" fmla="*/ 264 h 288"/>
                  <a:gd name="T18" fmla="*/ 66 w 109"/>
                  <a:gd name="T19" fmla="*/ 258 h 288"/>
                  <a:gd name="T20" fmla="*/ 64 w 109"/>
                  <a:gd name="T21" fmla="*/ 252 h 288"/>
                  <a:gd name="T22" fmla="*/ 62 w 109"/>
                  <a:gd name="T23" fmla="*/ 246 h 288"/>
                  <a:gd name="T24" fmla="*/ 62 w 109"/>
                  <a:gd name="T25" fmla="*/ 241 h 288"/>
                  <a:gd name="T26" fmla="*/ 56 w 109"/>
                  <a:gd name="T27" fmla="*/ 235 h 288"/>
                  <a:gd name="T28" fmla="*/ 54 w 109"/>
                  <a:gd name="T29" fmla="*/ 235 h 288"/>
                  <a:gd name="T30" fmla="*/ 53 w 109"/>
                  <a:gd name="T31" fmla="*/ 232 h 288"/>
                  <a:gd name="T32" fmla="*/ 47 w 109"/>
                  <a:gd name="T33" fmla="*/ 220 h 288"/>
                  <a:gd name="T34" fmla="*/ 43 w 109"/>
                  <a:gd name="T35" fmla="*/ 206 h 288"/>
                  <a:gd name="T36" fmla="*/ 39 w 109"/>
                  <a:gd name="T37" fmla="*/ 198 h 288"/>
                  <a:gd name="T38" fmla="*/ 34 w 109"/>
                  <a:gd name="T39" fmla="*/ 180 h 288"/>
                  <a:gd name="T40" fmla="*/ 28 w 109"/>
                  <a:gd name="T41" fmla="*/ 169 h 288"/>
                  <a:gd name="T42" fmla="*/ 26 w 109"/>
                  <a:gd name="T43" fmla="*/ 160 h 288"/>
                  <a:gd name="T44" fmla="*/ 22 w 109"/>
                  <a:gd name="T45" fmla="*/ 146 h 288"/>
                  <a:gd name="T46" fmla="*/ 20 w 109"/>
                  <a:gd name="T47" fmla="*/ 137 h 288"/>
                  <a:gd name="T48" fmla="*/ 18 w 109"/>
                  <a:gd name="T49" fmla="*/ 123 h 288"/>
                  <a:gd name="T50" fmla="*/ 15 w 109"/>
                  <a:gd name="T51" fmla="*/ 106 h 288"/>
                  <a:gd name="T52" fmla="*/ 11 w 109"/>
                  <a:gd name="T53" fmla="*/ 91 h 288"/>
                  <a:gd name="T54" fmla="*/ 11 w 109"/>
                  <a:gd name="T55" fmla="*/ 80 h 288"/>
                  <a:gd name="T56" fmla="*/ 7 w 109"/>
                  <a:gd name="T57" fmla="*/ 63 h 288"/>
                  <a:gd name="T58" fmla="*/ 5 w 109"/>
                  <a:gd name="T59" fmla="*/ 45 h 288"/>
                  <a:gd name="T60" fmla="*/ 1 w 109"/>
                  <a:gd name="T61" fmla="*/ 31 h 288"/>
                  <a:gd name="T62" fmla="*/ 1 w 109"/>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6" y="287"/>
                    </a:lnTo>
                    <a:lnTo>
                      <a:pt x="102" y="284"/>
                    </a:lnTo>
                    <a:lnTo>
                      <a:pt x="98" y="281"/>
                    </a:lnTo>
                    <a:lnTo>
                      <a:pt x="96" y="287"/>
                    </a:lnTo>
                    <a:lnTo>
                      <a:pt x="96" y="281"/>
                    </a:lnTo>
                    <a:lnTo>
                      <a:pt x="92" y="278"/>
                    </a:lnTo>
                    <a:lnTo>
                      <a:pt x="89" y="278"/>
                    </a:lnTo>
                    <a:lnTo>
                      <a:pt x="85" y="278"/>
                    </a:lnTo>
                    <a:lnTo>
                      <a:pt x="83" y="275"/>
                    </a:lnTo>
                    <a:lnTo>
                      <a:pt x="79" y="278"/>
                    </a:lnTo>
                    <a:lnTo>
                      <a:pt x="81" y="275"/>
                    </a:lnTo>
                    <a:lnTo>
                      <a:pt x="77" y="275"/>
                    </a:lnTo>
                    <a:lnTo>
                      <a:pt x="77" y="269"/>
                    </a:lnTo>
                    <a:lnTo>
                      <a:pt x="73" y="269"/>
                    </a:lnTo>
                    <a:lnTo>
                      <a:pt x="73" y="266"/>
                    </a:lnTo>
                    <a:lnTo>
                      <a:pt x="70" y="266"/>
                    </a:lnTo>
                    <a:lnTo>
                      <a:pt x="70" y="264"/>
                    </a:lnTo>
                    <a:lnTo>
                      <a:pt x="68" y="261"/>
                    </a:lnTo>
                    <a:lnTo>
                      <a:pt x="66" y="258"/>
                    </a:lnTo>
                    <a:lnTo>
                      <a:pt x="66" y="252"/>
                    </a:lnTo>
                    <a:lnTo>
                      <a:pt x="64" y="252"/>
                    </a:lnTo>
                    <a:lnTo>
                      <a:pt x="62" y="246"/>
                    </a:lnTo>
                    <a:lnTo>
                      <a:pt x="60" y="246"/>
                    </a:lnTo>
                    <a:lnTo>
                      <a:pt x="62" y="241"/>
                    </a:lnTo>
                    <a:lnTo>
                      <a:pt x="60" y="241"/>
                    </a:lnTo>
                    <a:lnTo>
                      <a:pt x="56" y="235"/>
                    </a:lnTo>
                    <a:lnTo>
                      <a:pt x="54" y="235"/>
                    </a:lnTo>
                    <a:lnTo>
                      <a:pt x="53" y="232"/>
                    </a:lnTo>
                    <a:lnTo>
                      <a:pt x="51" y="226"/>
                    </a:lnTo>
                    <a:lnTo>
                      <a:pt x="47" y="220"/>
                    </a:lnTo>
                    <a:lnTo>
                      <a:pt x="45" y="212"/>
                    </a:lnTo>
                    <a:lnTo>
                      <a:pt x="43" y="206"/>
                    </a:lnTo>
                    <a:lnTo>
                      <a:pt x="39" y="200"/>
                    </a:lnTo>
                    <a:lnTo>
                      <a:pt x="39" y="198"/>
                    </a:lnTo>
                    <a:lnTo>
                      <a:pt x="36" y="186"/>
                    </a:lnTo>
                    <a:lnTo>
                      <a:pt x="34" y="180"/>
                    </a:lnTo>
                    <a:lnTo>
                      <a:pt x="32" y="177"/>
                    </a:lnTo>
                    <a:lnTo>
                      <a:pt x="28" y="169"/>
                    </a:lnTo>
                    <a:lnTo>
                      <a:pt x="26" y="163"/>
                    </a:lnTo>
                    <a:lnTo>
                      <a:pt x="26" y="160"/>
                    </a:lnTo>
                    <a:lnTo>
                      <a:pt x="26" y="154"/>
                    </a:lnTo>
                    <a:lnTo>
                      <a:pt x="22" y="146"/>
                    </a:lnTo>
                    <a:lnTo>
                      <a:pt x="22" y="137"/>
                    </a:lnTo>
                    <a:lnTo>
                      <a:pt x="20" y="137"/>
                    </a:lnTo>
                    <a:lnTo>
                      <a:pt x="18" y="129"/>
                    </a:lnTo>
                    <a:lnTo>
                      <a:pt x="18" y="123"/>
                    </a:lnTo>
                    <a:lnTo>
                      <a:pt x="15" y="117"/>
                    </a:lnTo>
                    <a:lnTo>
                      <a:pt x="15" y="106"/>
                    </a:lnTo>
                    <a:lnTo>
                      <a:pt x="15" y="100"/>
                    </a:lnTo>
                    <a:lnTo>
                      <a:pt x="11" y="91"/>
                    </a:lnTo>
                    <a:lnTo>
                      <a:pt x="13" y="88"/>
                    </a:lnTo>
                    <a:lnTo>
                      <a:pt x="11" y="80"/>
                    </a:lnTo>
                    <a:lnTo>
                      <a:pt x="7" y="66"/>
                    </a:lnTo>
                    <a:lnTo>
                      <a:pt x="7" y="63"/>
                    </a:lnTo>
                    <a:lnTo>
                      <a:pt x="7" y="57"/>
                    </a:lnTo>
                    <a:lnTo>
                      <a:pt x="5" y="45"/>
                    </a:lnTo>
                    <a:lnTo>
                      <a:pt x="3" y="40"/>
                    </a:lnTo>
                    <a:lnTo>
                      <a:pt x="1" y="31"/>
                    </a:lnTo>
                    <a:lnTo>
                      <a:pt x="1" y="20"/>
                    </a:lnTo>
                    <a:lnTo>
                      <a:pt x="1" y="14"/>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740" name="Freeform 114"/>
              <p:cNvSpPr>
                <a:spLocks/>
              </p:cNvSpPr>
              <p:nvPr/>
            </p:nvSpPr>
            <p:spPr bwMode="auto">
              <a:xfrm>
                <a:off x="2015" y="1233"/>
                <a:ext cx="111" cy="288"/>
              </a:xfrm>
              <a:custGeom>
                <a:avLst/>
                <a:gdLst>
                  <a:gd name="T0" fmla="*/ 3 w 111"/>
                  <a:gd name="T1" fmla="*/ 284 h 288"/>
                  <a:gd name="T2" fmla="*/ 7 w 111"/>
                  <a:gd name="T3" fmla="*/ 287 h 288"/>
                  <a:gd name="T4" fmla="*/ 15 w 111"/>
                  <a:gd name="T5" fmla="*/ 284 h 288"/>
                  <a:gd name="T6" fmla="*/ 22 w 111"/>
                  <a:gd name="T7" fmla="*/ 278 h 288"/>
                  <a:gd name="T8" fmla="*/ 26 w 111"/>
                  <a:gd name="T9" fmla="*/ 278 h 288"/>
                  <a:gd name="T10" fmla="*/ 28 w 111"/>
                  <a:gd name="T11" fmla="*/ 275 h 288"/>
                  <a:gd name="T12" fmla="*/ 32 w 111"/>
                  <a:gd name="T13" fmla="*/ 272 h 288"/>
                  <a:gd name="T14" fmla="*/ 34 w 111"/>
                  <a:gd name="T15" fmla="*/ 266 h 288"/>
                  <a:gd name="T16" fmla="*/ 38 w 111"/>
                  <a:gd name="T17" fmla="*/ 264 h 288"/>
                  <a:gd name="T18" fmla="*/ 40 w 111"/>
                  <a:gd name="T19" fmla="*/ 258 h 288"/>
                  <a:gd name="T20" fmla="*/ 44 w 111"/>
                  <a:gd name="T21" fmla="*/ 255 h 288"/>
                  <a:gd name="T22" fmla="*/ 45 w 111"/>
                  <a:gd name="T23" fmla="*/ 249 h 288"/>
                  <a:gd name="T24" fmla="*/ 49 w 111"/>
                  <a:gd name="T25" fmla="*/ 243 h 288"/>
                  <a:gd name="T26" fmla="*/ 51 w 111"/>
                  <a:gd name="T27" fmla="*/ 241 h 288"/>
                  <a:gd name="T28" fmla="*/ 53 w 111"/>
                  <a:gd name="T29" fmla="*/ 235 h 288"/>
                  <a:gd name="T30" fmla="*/ 56 w 111"/>
                  <a:gd name="T31" fmla="*/ 229 h 288"/>
                  <a:gd name="T32" fmla="*/ 58 w 111"/>
                  <a:gd name="T33" fmla="*/ 223 h 288"/>
                  <a:gd name="T34" fmla="*/ 66 w 111"/>
                  <a:gd name="T35" fmla="*/ 212 h 288"/>
                  <a:gd name="T36" fmla="*/ 67 w 111"/>
                  <a:gd name="T37" fmla="*/ 200 h 288"/>
                  <a:gd name="T38" fmla="*/ 75 w 111"/>
                  <a:gd name="T39" fmla="*/ 186 h 288"/>
                  <a:gd name="T40" fmla="*/ 79 w 111"/>
                  <a:gd name="T41" fmla="*/ 169 h 288"/>
                  <a:gd name="T42" fmla="*/ 81 w 111"/>
                  <a:gd name="T43" fmla="*/ 160 h 288"/>
                  <a:gd name="T44" fmla="*/ 88 w 111"/>
                  <a:gd name="T45" fmla="*/ 146 h 288"/>
                  <a:gd name="T46" fmla="*/ 88 w 111"/>
                  <a:gd name="T47" fmla="*/ 137 h 288"/>
                  <a:gd name="T48" fmla="*/ 92 w 111"/>
                  <a:gd name="T49" fmla="*/ 120 h 288"/>
                  <a:gd name="T50" fmla="*/ 94 w 111"/>
                  <a:gd name="T51" fmla="*/ 106 h 288"/>
                  <a:gd name="T52" fmla="*/ 96 w 111"/>
                  <a:gd name="T53" fmla="*/ 94 h 288"/>
                  <a:gd name="T54" fmla="*/ 102 w 111"/>
                  <a:gd name="T55" fmla="*/ 80 h 288"/>
                  <a:gd name="T56" fmla="*/ 100 w 111"/>
                  <a:gd name="T57" fmla="*/ 66 h 288"/>
                  <a:gd name="T58" fmla="*/ 106 w 111"/>
                  <a:gd name="T59" fmla="*/ 45 h 288"/>
                  <a:gd name="T60" fmla="*/ 104 w 111"/>
                  <a:gd name="T61" fmla="*/ 28 h 288"/>
                  <a:gd name="T62" fmla="*/ 110 w 111"/>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0" y="287"/>
                    </a:moveTo>
                    <a:lnTo>
                      <a:pt x="3" y="284"/>
                    </a:lnTo>
                    <a:lnTo>
                      <a:pt x="7" y="287"/>
                    </a:lnTo>
                    <a:lnTo>
                      <a:pt x="11" y="284"/>
                    </a:lnTo>
                    <a:lnTo>
                      <a:pt x="15" y="284"/>
                    </a:lnTo>
                    <a:lnTo>
                      <a:pt x="19" y="284"/>
                    </a:lnTo>
                    <a:lnTo>
                      <a:pt x="22" y="278"/>
                    </a:lnTo>
                    <a:lnTo>
                      <a:pt x="24" y="281"/>
                    </a:lnTo>
                    <a:lnTo>
                      <a:pt x="26" y="278"/>
                    </a:lnTo>
                    <a:lnTo>
                      <a:pt x="28" y="278"/>
                    </a:lnTo>
                    <a:lnTo>
                      <a:pt x="28" y="275"/>
                    </a:lnTo>
                    <a:lnTo>
                      <a:pt x="30" y="275"/>
                    </a:lnTo>
                    <a:lnTo>
                      <a:pt x="32" y="272"/>
                    </a:lnTo>
                    <a:lnTo>
                      <a:pt x="32" y="269"/>
                    </a:lnTo>
                    <a:lnTo>
                      <a:pt x="34" y="266"/>
                    </a:lnTo>
                    <a:lnTo>
                      <a:pt x="38" y="266"/>
                    </a:lnTo>
                    <a:lnTo>
                      <a:pt x="38" y="264"/>
                    </a:lnTo>
                    <a:lnTo>
                      <a:pt x="42" y="261"/>
                    </a:lnTo>
                    <a:lnTo>
                      <a:pt x="40" y="258"/>
                    </a:lnTo>
                    <a:lnTo>
                      <a:pt x="44" y="258"/>
                    </a:lnTo>
                    <a:lnTo>
                      <a:pt x="44" y="255"/>
                    </a:lnTo>
                    <a:lnTo>
                      <a:pt x="44" y="252"/>
                    </a:lnTo>
                    <a:lnTo>
                      <a:pt x="45" y="249"/>
                    </a:lnTo>
                    <a:lnTo>
                      <a:pt x="45" y="246"/>
                    </a:lnTo>
                    <a:lnTo>
                      <a:pt x="49" y="243"/>
                    </a:lnTo>
                    <a:lnTo>
                      <a:pt x="51" y="241"/>
                    </a:lnTo>
                    <a:lnTo>
                      <a:pt x="51" y="235"/>
                    </a:lnTo>
                    <a:lnTo>
                      <a:pt x="53" y="235"/>
                    </a:lnTo>
                    <a:lnTo>
                      <a:pt x="53" y="232"/>
                    </a:lnTo>
                    <a:lnTo>
                      <a:pt x="56" y="229"/>
                    </a:lnTo>
                    <a:lnTo>
                      <a:pt x="56" y="226"/>
                    </a:lnTo>
                    <a:lnTo>
                      <a:pt x="58" y="223"/>
                    </a:lnTo>
                    <a:lnTo>
                      <a:pt x="64" y="215"/>
                    </a:lnTo>
                    <a:lnTo>
                      <a:pt x="66" y="212"/>
                    </a:lnTo>
                    <a:lnTo>
                      <a:pt x="71" y="203"/>
                    </a:lnTo>
                    <a:lnTo>
                      <a:pt x="67" y="200"/>
                    </a:lnTo>
                    <a:lnTo>
                      <a:pt x="73" y="192"/>
                    </a:lnTo>
                    <a:lnTo>
                      <a:pt x="75" y="186"/>
                    </a:lnTo>
                    <a:lnTo>
                      <a:pt x="77" y="180"/>
                    </a:lnTo>
                    <a:lnTo>
                      <a:pt x="79" y="169"/>
                    </a:lnTo>
                    <a:lnTo>
                      <a:pt x="81" y="160"/>
                    </a:lnTo>
                    <a:lnTo>
                      <a:pt x="85" y="154"/>
                    </a:lnTo>
                    <a:lnTo>
                      <a:pt x="88" y="146"/>
                    </a:lnTo>
                    <a:lnTo>
                      <a:pt x="88" y="137"/>
                    </a:lnTo>
                    <a:lnTo>
                      <a:pt x="92" y="129"/>
                    </a:lnTo>
                    <a:lnTo>
                      <a:pt x="92" y="120"/>
                    </a:lnTo>
                    <a:lnTo>
                      <a:pt x="92" y="111"/>
                    </a:lnTo>
                    <a:lnTo>
                      <a:pt x="94" y="106"/>
                    </a:lnTo>
                    <a:lnTo>
                      <a:pt x="96" y="103"/>
                    </a:lnTo>
                    <a:lnTo>
                      <a:pt x="96" y="94"/>
                    </a:lnTo>
                    <a:lnTo>
                      <a:pt x="98" y="86"/>
                    </a:lnTo>
                    <a:lnTo>
                      <a:pt x="102" y="80"/>
                    </a:lnTo>
                    <a:lnTo>
                      <a:pt x="102" y="68"/>
                    </a:lnTo>
                    <a:lnTo>
                      <a:pt x="100" y="66"/>
                    </a:lnTo>
                    <a:lnTo>
                      <a:pt x="102" y="54"/>
                    </a:lnTo>
                    <a:lnTo>
                      <a:pt x="106" y="45"/>
                    </a:lnTo>
                    <a:lnTo>
                      <a:pt x="106" y="37"/>
                    </a:lnTo>
                    <a:lnTo>
                      <a:pt x="104" y="28"/>
                    </a:lnTo>
                    <a:lnTo>
                      <a:pt x="108" y="22"/>
                    </a:lnTo>
                    <a:lnTo>
                      <a:pt x="110" y="14"/>
                    </a:lnTo>
                    <a:lnTo>
                      <a:pt x="108" y="0"/>
                    </a:lnTo>
                  </a:path>
                </a:pathLst>
              </a:custGeom>
              <a:noFill/>
              <a:ln w="9525" cap="rnd">
                <a:solidFill>
                  <a:srgbClr val="FF0000"/>
                </a:solidFill>
                <a:round/>
                <a:headEnd type="none" w="sm" len="sm"/>
                <a:tailEnd type="none" w="sm" len="sm"/>
              </a:ln>
            </p:spPr>
            <p:txBody>
              <a:bodyPr/>
              <a:lstStyle/>
              <a:p>
                <a:endParaRPr lang="en-US"/>
              </a:p>
            </p:txBody>
          </p:sp>
          <p:sp>
            <p:nvSpPr>
              <p:cNvPr id="22741" name="Freeform 115"/>
              <p:cNvSpPr>
                <a:spLocks/>
              </p:cNvSpPr>
              <p:nvPr/>
            </p:nvSpPr>
            <p:spPr bwMode="auto">
              <a:xfrm>
                <a:off x="2015" y="1233"/>
                <a:ext cx="111" cy="288"/>
              </a:xfrm>
              <a:custGeom>
                <a:avLst/>
                <a:gdLst>
                  <a:gd name="T0" fmla="*/ 3 w 111"/>
                  <a:gd name="T1" fmla="*/ 284 h 288"/>
                  <a:gd name="T2" fmla="*/ 7 w 111"/>
                  <a:gd name="T3" fmla="*/ 287 h 288"/>
                  <a:gd name="T4" fmla="*/ 15 w 111"/>
                  <a:gd name="T5" fmla="*/ 284 h 288"/>
                  <a:gd name="T6" fmla="*/ 22 w 111"/>
                  <a:gd name="T7" fmla="*/ 278 h 288"/>
                  <a:gd name="T8" fmla="*/ 26 w 111"/>
                  <a:gd name="T9" fmla="*/ 278 h 288"/>
                  <a:gd name="T10" fmla="*/ 28 w 111"/>
                  <a:gd name="T11" fmla="*/ 275 h 288"/>
                  <a:gd name="T12" fmla="*/ 32 w 111"/>
                  <a:gd name="T13" fmla="*/ 272 h 288"/>
                  <a:gd name="T14" fmla="*/ 34 w 111"/>
                  <a:gd name="T15" fmla="*/ 266 h 288"/>
                  <a:gd name="T16" fmla="*/ 38 w 111"/>
                  <a:gd name="T17" fmla="*/ 264 h 288"/>
                  <a:gd name="T18" fmla="*/ 40 w 111"/>
                  <a:gd name="T19" fmla="*/ 258 h 288"/>
                  <a:gd name="T20" fmla="*/ 44 w 111"/>
                  <a:gd name="T21" fmla="*/ 255 h 288"/>
                  <a:gd name="T22" fmla="*/ 45 w 111"/>
                  <a:gd name="T23" fmla="*/ 246 h 288"/>
                  <a:gd name="T24" fmla="*/ 49 w 111"/>
                  <a:gd name="T25" fmla="*/ 243 h 288"/>
                  <a:gd name="T26" fmla="*/ 51 w 111"/>
                  <a:gd name="T27" fmla="*/ 235 h 288"/>
                  <a:gd name="T28" fmla="*/ 53 w 111"/>
                  <a:gd name="T29" fmla="*/ 232 h 288"/>
                  <a:gd name="T30" fmla="*/ 56 w 111"/>
                  <a:gd name="T31" fmla="*/ 226 h 288"/>
                  <a:gd name="T32" fmla="*/ 64 w 111"/>
                  <a:gd name="T33" fmla="*/ 215 h 288"/>
                  <a:gd name="T34" fmla="*/ 71 w 111"/>
                  <a:gd name="T35" fmla="*/ 203 h 288"/>
                  <a:gd name="T36" fmla="*/ 73 w 111"/>
                  <a:gd name="T37" fmla="*/ 192 h 288"/>
                  <a:gd name="T38" fmla="*/ 77 w 111"/>
                  <a:gd name="T39" fmla="*/ 180 h 288"/>
                  <a:gd name="T40" fmla="*/ 79 w 111"/>
                  <a:gd name="T41" fmla="*/ 169 h 288"/>
                  <a:gd name="T42" fmla="*/ 85 w 111"/>
                  <a:gd name="T43" fmla="*/ 154 h 288"/>
                  <a:gd name="T44" fmla="*/ 88 w 111"/>
                  <a:gd name="T45" fmla="*/ 137 h 288"/>
                  <a:gd name="T46" fmla="*/ 92 w 111"/>
                  <a:gd name="T47" fmla="*/ 129 h 288"/>
                  <a:gd name="T48" fmla="*/ 92 w 111"/>
                  <a:gd name="T49" fmla="*/ 111 h 288"/>
                  <a:gd name="T50" fmla="*/ 96 w 111"/>
                  <a:gd name="T51" fmla="*/ 103 h 288"/>
                  <a:gd name="T52" fmla="*/ 98 w 111"/>
                  <a:gd name="T53" fmla="*/ 86 h 288"/>
                  <a:gd name="T54" fmla="*/ 102 w 111"/>
                  <a:gd name="T55" fmla="*/ 68 h 288"/>
                  <a:gd name="T56" fmla="*/ 104 w 111"/>
                  <a:gd name="T57" fmla="*/ 54 h 288"/>
                  <a:gd name="T58" fmla="*/ 106 w 111"/>
                  <a:gd name="T59" fmla="*/ 37 h 288"/>
                  <a:gd name="T60" fmla="*/ 108 w 111"/>
                  <a:gd name="T61" fmla="*/ 20 h 288"/>
                  <a:gd name="T62" fmla="*/ 108 w 111"/>
                  <a:gd name="T63" fmla="*/ 0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0" y="287"/>
                    </a:moveTo>
                    <a:lnTo>
                      <a:pt x="3" y="284"/>
                    </a:lnTo>
                    <a:lnTo>
                      <a:pt x="7" y="287"/>
                    </a:lnTo>
                    <a:lnTo>
                      <a:pt x="11" y="284"/>
                    </a:lnTo>
                    <a:lnTo>
                      <a:pt x="15" y="284"/>
                    </a:lnTo>
                    <a:lnTo>
                      <a:pt x="19" y="284"/>
                    </a:lnTo>
                    <a:lnTo>
                      <a:pt x="22" y="278"/>
                    </a:lnTo>
                    <a:lnTo>
                      <a:pt x="24" y="281"/>
                    </a:lnTo>
                    <a:lnTo>
                      <a:pt x="26" y="278"/>
                    </a:lnTo>
                    <a:lnTo>
                      <a:pt x="28" y="278"/>
                    </a:lnTo>
                    <a:lnTo>
                      <a:pt x="28" y="275"/>
                    </a:lnTo>
                    <a:lnTo>
                      <a:pt x="30" y="275"/>
                    </a:lnTo>
                    <a:lnTo>
                      <a:pt x="32" y="272"/>
                    </a:lnTo>
                    <a:lnTo>
                      <a:pt x="32" y="269"/>
                    </a:lnTo>
                    <a:lnTo>
                      <a:pt x="34" y="266"/>
                    </a:lnTo>
                    <a:lnTo>
                      <a:pt x="38" y="266"/>
                    </a:lnTo>
                    <a:lnTo>
                      <a:pt x="38" y="264"/>
                    </a:lnTo>
                    <a:lnTo>
                      <a:pt x="42" y="261"/>
                    </a:lnTo>
                    <a:lnTo>
                      <a:pt x="40" y="258"/>
                    </a:lnTo>
                    <a:lnTo>
                      <a:pt x="44" y="258"/>
                    </a:lnTo>
                    <a:lnTo>
                      <a:pt x="44" y="255"/>
                    </a:lnTo>
                    <a:lnTo>
                      <a:pt x="44" y="252"/>
                    </a:lnTo>
                    <a:lnTo>
                      <a:pt x="45" y="246"/>
                    </a:lnTo>
                    <a:lnTo>
                      <a:pt x="49" y="243"/>
                    </a:lnTo>
                    <a:lnTo>
                      <a:pt x="51" y="241"/>
                    </a:lnTo>
                    <a:lnTo>
                      <a:pt x="51" y="235"/>
                    </a:lnTo>
                    <a:lnTo>
                      <a:pt x="53" y="235"/>
                    </a:lnTo>
                    <a:lnTo>
                      <a:pt x="53" y="232"/>
                    </a:lnTo>
                    <a:lnTo>
                      <a:pt x="56" y="229"/>
                    </a:lnTo>
                    <a:lnTo>
                      <a:pt x="56" y="226"/>
                    </a:lnTo>
                    <a:lnTo>
                      <a:pt x="60" y="220"/>
                    </a:lnTo>
                    <a:lnTo>
                      <a:pt x="64" y="215"/>
                    </a:lnTo>
                    <a:lnTo>
                      <a:pt x="67" y="212"/>
                    </a:lnTo>
                    <a:lnTo>
                      <a:pt x="71" y="203"/>
                    </a:lnTo>
                    <a:lnTo>
                      <a:pt x="71" y="198"/>
                    </a:lnTo>
                    <a:lnTo>
                      <a:pt x="73" y="192"/>
                    </a:lnTo>
                    <a:lnTo>
                      <a:pt x="75" y="186"/>
                    </a:lnTo>
                    <a:lnTo>
                      <a:pt x="77" y="180"/>
                    </a:lnTo>
                    <a:lnTo>
                      <a:pt x="79" y="169"/>
                    </a:lnTo>
                    <a:lnTo>
                      <a:pt x="81" y="160"/>
                    </a:lnTo>
                    <a:lnTo>
                      <a:pt x="85" y="154"/>
                    </a:lnTo>
                    <a:lnTo>
                      <a:pt x="88" y="146"/>
                    </a:lnTo>
                    <a:lnTo>
                      <a:pt x="88" y="137"/>
                    </a:lnTo>
                    <a:lnTo>
                      <a:pt x="92" y="129"/>
                    </a:lnTo>
                    <a:lnTo>
                      <a:pt x="94" y="120"/>
                    </a:lnTo>
                    <a:lnTo>
                      <a:pt x="92" y="111"/>
                    </a:lnTo>
                    <a:lnTo>
                      <a:pt x="94" y="106"/>
                    </a:lnTo>
                    <a:lnTo>
                      <a:pt x="96" y="103"/>
                    </a:lnTo>
                    <a:lnTo>
                      <a:pt x="96" y="94"/>
                    </a:lnTo>
                    <a:lnTo>
                      <a:pt x="98" y="86"/>
                    </a:lnTo>
                    <a:lnTo>
                      <a:pt x="102" y="80"/>
                    </a:lnTo>
                    <a:lnTo>
                      <a:pt x="102" y="68"/>
                    </a:lnTo>
                    <a:lnTo>
                      <a:pt x="102" y="63"/>
                    </a:lnTo>
                    <a:lnTo>
                      <a:pt x="104" y="54"/>
                    </a:lnTo>
                    <a:lnTo>
                      <a:pt x="106" y="45"/>
                    </a:lnTo>
                    <a:lnTo>
                      <a:pt x="106" y="37"/>
                    </a:lnTo>
                    <a:lnTo>
                      <a:pt x="104" y="28"/>
                    </a:lnTo>
                    <a:lnTo>
                      <a:pt x="108" y="20"/>
                    </a:lnTo>
                    <a:lnTo>
                      <a:pt x="110" y="14"/>
                    </a:lnTo>
                    <a:lnTo>
                      <a:pt x="108" y="0"/>
                    </a:lnTo>
                  </a:path>
                </a:pathLst>
              </a:custGeom>
              <a:noFill/>
              <a:ln w="9525" cap="rnd">
                <a:solidFill>
                  <a:srgbClr val="FF0000"/>
                </a:solidFill>
                <a:round/>
                <a:headEnd type="none" w="sm" len="sm"/>
                <a:tailEnd type="none" w="sm" len="sm"/>
              </a:ln>
            </p:spPr>
            <p:txBody>
              <a:bodyPr/>
              <a:lstStyle/>
              <a:p>
                <a:endParaRPr lang="en-US"/>
              </a:p>
            </p:txBody>
          </p:sp>
          <p:sp>
            <p:nvSpPr>
              <p:cNvPr id="22742" name="Freeform 116"/>
              <p:cNvSpPr>
                <a:spLocks/>
              </p:cNvSpPr>
              <p:nvPr/>
            </p:nvSpPr>
            <p:spPr bwMode="auto">
              <a:xfrm>
                <a:off x="1905" y="1233"/>
                <a:ext cx="111" cy="288"/>
              </a:xfrm>
              <a:custGeom>
                <a:avLst/>
                <a:gdLst>
                  <a:gd name="T0" fmla="*/ 108 w 111"/>
                  <a:gd name="T1" fmla="*/ 287 h 288"/>
                  <a:gd name="T2" fmla="*/ 100 w 111"/>
                  <a:gd name="T3" fmla="*/ 281 h 288"/>
                  <a:gd name="T4" fmla="*/ 98 w 111"/>
                  <a:gd name="T5" fmla="*/ 281 h 288"/>
                  <a:gd name="T6" fmla="*/ 91 w 111"/>
                  <a:gd name="T7" fmla="*/ 278 h 288"/>
                  <a:gd name="T8" fmla="*/ 85 w 111"/>
                  <a:gd name="T9" fmla="*/ 275 h 288"/>
                  <a:gd name="T10" fmla="*/ 83 w 111"/>
                  <a:gd name="T11" fmla="*/ 275 h 288"/>
                  <a:gd name="T12" fmla="*/ 75 w 111"/>
                  <a:gd name="T13" fmla="*/ 272 h 288"/>
                  <a:gd name="T14" fmla="*/ 73 w 111"/>
                  <a:gd name="T15" fmla="*/ 269 h 288"/>
                  <a:gd name="T16" fmla="*/ 72 w 111"/>
                  <a:gd name="T17" fmla="*/ 264 h 288"/>
                  <a:gd name="T18" fmla="*/ 68 w 111"/>
                  <a:gd name="T19" fmla="*/ 258 h 288"/>
                  <a:gd name="T20" fmla="*/ 66 w 111"/>
                  <a:gd name="T21" fmla="*/ 252 h 288"/>
                  <a:gd name="T22" fmla="*/ 64 w 111"/>
                  <a:gd name="T23" fmla="*/ 246 h 288"/>
                  <a:gd name="T24" fmla="*/ 64 w 111"/>
                  <a:gd name="T25" fmla="*/ 241 h 288"/>
                  <a:gd name="T26" fmla="*/ 58 w 111"/>
                  <a:gd name="T27" fmla="*/ 235 h 288"/>
                  <a:gd name="T28" fmla="*/ 55 w 111"/>
                  <a:gd name="T29" fmla="*/ 232 h 288"/>
                  <a:gd name="T30" fmla="*/ 55 w 111"/>
                  <a:gd name="T31" fmla="*/ 232 h 288"/>
                  <a:gd name="T32" fmla="*/ 49 w 111"/>
                  <a:gd name="T33" fmla="*/ 220 h 288"/>
                  <a:gd name="T34" fmla="*/ 45 w 111"/>
                  <a:gd name="T35" fmla="*/ 206 h 288"/>
                  <a:gd name="T36" fmla="*/ 41 w 111"/>
                  <a:gd name="T37" fmla="*/ 198 h 288"/>
                  <a:gd name="T38" fmla="*/ 36 w 111"/>
                  <a:gd name="T39" fmla="*/ 180 h 288"/>
                  <a:gd name="T40" fmla="*/ 30 w 111"/>
                  <a:gd name="T41" fmla="*/ 169 h 288"/>
                  <a:gd name="T42" fmla="*/ 28 w 111"/>
                  <a:gd name="T43" fmla="*/ 160 h 288"/>
                  <a:gd name="T44" fmla="*/ 24 w 111"/>
                  <a:gd name="T45" fmla="*/ 146 h 288"/>
                  <a:gd name="T46" fmla="*/ 22 w 111"/>
                  <a:gd name="T47" fmla="*/ 134 h 288"/>
                  <a:gd name="T48" fmla="*/ 20 w 111"/>
                  <a:gd name="T49" fmla="*/ 120 h 288"/>
                  <a:gd name="T50" fmla="*/ 17 w 111"/>
                  <a:gd name="T51" fmla="*/ 103 h 288"/>
                  <a:gd name="T52" fmla="*/ 13 w 111"/>
                  <a:gd name="T53" fmla="*/ 88 h 288"/>
                  <a:gd name="T54" fmla="*/ 13 w 111"/>
                  <a:gd name="T55" fmla="*/ 77 h 288"/>
                  <a:gd name="T56" fmla="*/ 9 w 111"/>
                  <a:gd name="T57" fmla="*/ 60 h 288"/>
                  <a:gd name="T58" fmla="*/ 7 w 111"/>
                  <a:gd name="T59" fmla="*/ 43 h 288"/>
                  <a:gd name="T60" fmla="*/ 3 w 111"/>
                  <a:gd name="T61" fmla="*/ 28 h 288"/>
                  <a:gd name="T62" fmla="*/ 3 w 111"/>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110" y="287"/>
                    </a:moveTo>
                    <a:lnTo>
                      <a:pt x="108" y="287"/>
                    </a:lnTo>
                    <a:lnTo>
                      <a:pt x="104" y="284"/>
                    </a:lnTo>
                    <a:lnTo>
                      <a:pt x="100" y="281"/>
                    </a:lnTo>
                    <a:lnTo>
                      <a:pt x="98" y="287"/>
                    </a:lnTo>
                    <a:lnTo>
                      <a:pt x="98" y="281"/>
                    </a:lnTo>
                    <a:lnTo>
                      <a:pt x="94" y="278"/>
                    </a:lnTo>
                    <a:lnTo>
                      <a:pt x="91" y="278"/>
                    </a:lnTo>
                    <a:lnTo>
                      <a:pt x="87" y="278"/>
                    </a:lnTo>
                    <a:lnTo>
                      <a:pt x="85" y="275"/>
                    </a:lnTo>
                    <a:lnTo>
                      <a:pt x="81" y="278"/>
                    </a:lnTo>
                    <a:lnTo>
                      <a:pt x="83" y="275"/>
                    </a:lnTo>
                    <a:lnTo>
                      <a:pt x="79" y="275"/>
                    </a:lnTo>
                    <a:lnTo>
                      <a:pt x="75" y="272"/>
                    </a:lnTo>
                    <a:lnTo>
                      <a:pt x="75" y="269"/>
                    </a:lnTo>
                    <a:lnTo>
                      <a:pt x="73" y="269"/>
                    </a:lnTo>
                    <a:lnTo>
                      <a:pt x="72" y="266"/>
                    </a:lnTo>
                    <a:lnTo>
                      <a:pt x="72" y="264"/>
                    </a:lnTo>
                    <a:lnTo>
                      <a:pt x="70" y="261"/>
                    </a:lnTo>
                    <a:lnTo>
                      <a:pt x="68" y="258"/>
                    </a:lnTo>
                    <a:lnTo>
                      <a:pt x="68" y="252"/>
                    </a:lnTo>
                    <a:lnTo>
                      <a:pt x="66" y="252"/>
                    </a:lnTo>
                    <a:lnTo>
                      <a:pt x="64" y="246"/>
                    </a:lnTo>
                    <a:lnTo>
                      <a:pt x="62" y="246"/>
                    </a:lnTo>
                    <a:lnTo>
                      <a:pt x="64" y="241"/>
                    </a:lnTo>
                    <a:lnTo>
                      <a:pt x="62" y="241"/>
                    </a:lnTo>
                    <a:lnTo>
                      <a:pt x="58" y="235"/>
                    </a:lnTo>
                    <a:lnTo>
                      <a:pt x="56" y="235"/>
                    </a:lnTo>
                    <a:lnTo>
                      <a:pt x="55" y="232"/>
                    </a:lnTo>
                    <a:lnTo>
                      <a:pt x="53" y="226"/>
                    </a:lnTo>
                    <a:lnTo>
                      <a:pt x="49" y="220"/>
                    </a:lnTo>
                    <a:lnTo>
                      <a:pt x="47" y="212"/>
                    </a:lnTo>
                    <a:lnTo>
                      <a:pt x="45" y="206"/>
                    </a:lnTo>
                    <a:lnTo>
                      <a:pt x="41" y="200"/>
                    </a:lnTo>
                    <a:lnTo>
                      <a:pt x="41" y="198"/>
                    </a:lnTo>
                    <a:lnTo>
                      <a:pt x="37" y="186"/>
                    </a:lnTo>
                    <a:lnTo>
                      <a:pt x="36" y="180"/>
                    </a:lnTo>
                    <a:lnTo>
                      <a:pt x="34" y="177"/>
                    </a:lnTo>
                    <a:lnTo>
                      <a:pt x="30" y="169"/>
                    </a:lnTo>
                    <a:lnTo>
                      <a:pt x="28" y="163"/>
                    </a:lnTo>
                    <a:lnTo>
                      <a:pt x="28" y="160"/>
                    </a:lnTo>
                    <a:lnTo>
                      <a:pt x="28" y="154"/>
                    </a:lnTo>
                    <a:lnTo>
                      <a:pt x="24" y="146"/>
                    </a:lnTo>
                    <a:lnTo>
                      <a:pt x="24" y="134"/>
                    </a:lnTo>
                    <a:lnTo>
                      <a:pt x="22" y="134"/>
                    </a:lnTo>
                    <a:lnTo>
                      <a:pt x="20" y="126"/>
                    </a:lnTo>
                    <a:lnTo>
                      <a:pt x="20" y="120"/>
                    </a:lnTo>
                    <a:lnTo>
                      <a:pt x="17" y="114"/>
                    </a:lnTo>
                    <a:lnTo>
                      <a:pt x="17" y="103"/>
                    </a:lnTo>
                    <a:lnTo>
                      <a:pt x="17" y="97"/>
                    </a:lnTo>
                    <a:lnTo>
                      <a:pt x="13" y="88"/>
                    </a:lnTo>
                    <a:lnTo>
                      <a:pt x="11" y="86"/>
                    </a:lnTo>
                    <a:lnTo>
                      <a:pt x="13" y="77"/>
                    </a:lnTo>
                    <a:lnTo>
                      <a:pt x="9" y="63"/>
                    </a:lnTo>
                    <a:lnTo>
                      <a:pt x="9" y="60"/>
                    </a:lnTo>
                    <a:lnTo>
                      <a:pt x="9" y="54"/>
                    </a:lnTo>
                    <a:lnTo>
                      <a:pt x="7" y="43"/>
                    </a:lnTo>
                    <a:lnTo>
                      <a:pt x="5" y="37"/>
                    </a:lnTo>
                    <a:lnTo>
                      <a:pt x="3" y="28"/>
                    </a:lnTo>
                    <a:lnTo>
                      <a:pt x="1" y="20"/>
                    </a:lnTo>
                    <a:lnTo>
                      <a:pt x="3" y="11"/>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743" name="Freeform 117"/>
              <p:cNvSpPr>
                <a:spLocks/>
              </p:cNvSpPr>
              <p:nvPr/>
            </p:nvSpPr>
            <p:spPr bwMode="auto">
              <a:xfrm>
                <a:off x="1798" y="950"/>
                <a:ext cx="110" cy="284"/>
              </a:xfrm>
              <a:custGeom>
                <a:avLst/>
                <a:gdLst>
                  <a:gd name="T0" fmla="*/ 5 w 110"/>
                  <a:gd name="T1" fmla="*/ 0 h 284"/>
                  <a:gd name="T2" fmla="*/ 9 w 110"/>
                  <a:gd name="T3" fmla="*/ 2 h 284"/>
                  <a:gd name="T4" fmla="*/ 15 w 110"/>
                  <a:gd name="T5" fmla="*/ 0 h 284"/>
                  <a:gd name="T6" fmla="*/ 22 w 110"/>
                  <a:gd name="T7" fmla="*/ 5 h 284"/>
                  <a:gd name="T8" fmla="*/ 26 w 110"/>
                  <a:gd name="T9" fmla="*/ 11 h 284"/>
                  <a:gd name="T10" fmla="*/ 30 w 110"/>
                  <a:gd name="T11" fmla="*/ 11 h 284"/>
                  <a:gd name="T12" fmla="*/ 33 w 110"/>
                  <a:gd name="T13" fmla="*/ 14 h 284"/>
                  <a:gd name="T14" fmla="*/ 35 w 110"/>
                  <a:gd name="T15" fmla="*/ 20 h 284"/>
                  <a:gd name="T16" fmla="*/ 41 w 110"/>
                  <a:gd name="T17" fmla="*/ 25 h 284"/>
                  <a:gd name="T18" fmla="*/ 39 w 110"/>
                  <a:gd name="T19" fmla="*/ 25 h 284"/>
                  <a:gd name="T20" fmla="*/ 43 w 110"/>
                  <a:gd name="T21" fmla="*/ 31 h 284"/>
                  <a:gd name="T22" fmla="*/ 48 w 110"/>
                  <a:gd name="T23" fmla="*/ 37 h 284"/>
                  <a:gd name="T24" fmla="*/ 48 w 110"/>
                  <a:gd name="T25" fmla="*/ 42 h 284"/>
                  <a:gd name="T26" fmla="*/ 50 w 110"/>
                  <a:gd name="T27" fmla="*/ 48 h 284"/>
                  <a:gd name="T28" fmla="*/ 54 w 110"/>
                  <a:gd name="T29" fmla="*/ 51 h 284"/>
                  <a:gd name="T30" fmla="*/ 58 w 110"/>
                  <a:gd name="T31" fmla="*/ 54 h 284"/>
                  <a:gd name="T32" fmla="*/ 62 w 110"/>
                  <a:gd name="T33" fmla="*/ 62 h 284"/>
                  <a:gd name="T34" fmla="*/ 65 w 110"/>
                  <a:gd name="T35" fmla="*/ 74 h 284"/>
                  <a:gd name="T36" fmla="*/ 69 w 110"/>
                  <a:gd name="T37" fmla="*/ 91 h 284"/>
                  <a:gd name="T38" fmla="*/ 75 w 110"/>
                  <a:gd name="T39" fmla="*/ 100 h 284"/>
                  <a:gd name="T40" fmla="*/ 77 w 110"/>
                  <a:gd name="T41" fmla="*/ 111 h 284"/>
                  <a:gd name="T42" fmla="*/ 80 w 110"/>
                  <a:gd name="T43" fmla="*/ 128 h 284"/>
                  <a:gd name="T44" fmla="*/ 84 w 110"/>
                  <a:gd name="T45" fmla="*/ 137 h 284"/>
                  <a:gd name="T46" fmla="*/ 90 w 110"/>
                  <a:gd name="T47" fmla="*/ 151 h 284"/>
                  <a:gd name="T48" fmla="*/ 88 w 110"/>
                  <a:gd name="T49" fmla="*/ 165 h 284"/>
                  <a:gd name="T50" fmla="*/ 93 w 110"/>
                  <a:gd name="T51" fmla="*/ 180 h 284"/>
                  <a:gd name="T52" fmla="*/ 97 w 110"/>
                  <a:gd name="T53" fmla="*/ 188 h 284"/>
                  <a:gd name="T54" fmla="*/ 97 w 110"/>
                  <a:gd name="T55" fmla="*/ 208 h 284"/>
                  <a:gd name="T56" fmla="*/ 99 w 110"/>
                  <a:gd name="T57" fmla="*/ 225 h 284"/>
                  <a:gd name="T58" fmla="*/ 99 w 110"/>
                  <a:gd name="T59" fmla="*/ 242 h 284"/>
                  <a:gd name="T60" fmla="*/ 105 w 110"/>
                  <a:gd name="T61" fmla="*/ 260 h 284"/>
                  <a:gd name="T62" fmla="*/ 105 w 110"/>
                  <a:gd name="T63" fmla="*/ 277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0" y="0"/>
                    </a:moveTo>
                    <a:lnTo>
                      <a:pt x="5" y="0"/>
                    </a:lnTo>
                    <a:lnTo>
                      <a:pt x="7" y="2"/>
                    </a:lnTo>
                    <a:lnTo>
                      <a:pt x="9" y="2"/>
                    </a:lnTo>
                    <a:lnTo>
                      <a:pt x="11" y="2"/>
                    </a:lnTo>
                    <a:lnTo>
                      <a:pt x="15" y="0"/>
                    </a:lnTo>
                    <a:lnTo>
                      <a:pt x="16" y="5"/>
                    </a:lnTo>
                    <a:lnTo>
                      <a:pt x="22" y="5"/>
                    </a:lnTo>
                    <a:lnTo>
                      <a:pt x="24" y="8"/>
                    </a:lnTo>
                    <a:lnTo>
                      <a:pt x="26" y="11"/>
                    </a:lnTo>
                    <a:lnTo>
                      <a:pt x="30" y="11"/>
                    </a:lnTo>
                    <a:lnTo>
                      <a:pt x="31" y="11"/>
                    </a:lnTo>
                    <a:lnTo>
                      <a:pt x="33" y="14"/>
                    </a:lnTo>
                    <a:lnTo>
                      <a:pt x="33" y="17"/>
                    </a:lnTo>
                    <a:lnTo>
                      <a:pt x="35" y="20"/>
                    </a:lnTo>
                    <a:lnTo>
                      <a:pt x="37" y="22"/>
                    </a:lnTo>
                    <a:lnTo>
                      <a:pt x="41" y="25"/>
                    </a:lnTo>
                    <a:lnTo>
                      <a:pt x="39" y="25"/>
                    </a:lnTo>
                    <a:lnTo>
                      <a:pt x="41" y="31"/>
                    </a:lnTo>
                    <a:lnTo>
                      <a:pt x="43" y="31"/>
                    </a:lnTo>
                    <a:lnTo>
                      <a:pt x="45" y="34"/>
                    </a:lnTo>
                    <a:lnTo>
                      <a:pt x="48" y="37"/>
                    </a:lnTo>
                    <a:lnTo>
                      <a:pt x="46" y="40"/>
                    </a:lnTo>
                    <a:lnTo>
                      <a:pt x="48" y="42"/>
                    </a:lnTo>
                    <a:lnTo>
                      <a:pt x="48" y="45"/>
                    </a:lnTo>
                    <a:lnTo>
                      <a:pt x="50" y="48"/>
                    </a:lnTo>
                    <a:lnTo>
                      <a:pt x="54" y="51"/>
                    </a:lnTo>
                    <a:lnTo>
                      <a:pt x="56" y="54"/>
                    </a:lnTo>
                    <a:lnTo>
                      <a:pt x="58" y="54"/>
                    </a:lnTo>
                    <a:lnTo>
                      <a:pt x="58" y="60"/>
                    </a:lnTo>
                    <a:lnTo>
                      <a:pt x="62" y="62"/>
                    </a:lnTo>
                    <a:lnTo>
                      <a:pt x="63" y="65"/>
                    </a:lnTo>
                    <a:lnTo>
                      <a:pt x="65" y="74"/>
                    </a:lnTo>
                    <a:lnTo>
                      <a:pt x="69" y="85"/>
                    </a:lnTo>
                    <a:lnTo>
                      <a:pt x="69" y="91"/>
                    </a:lnTo>
                    <a:lnTo>
                      <a:pt x="71" y="97"/>
                    </a:lnTo>
                    <a:lnTo>
                      <a:pt x="75" y="100"/>
                    </a:lnTo>
                    <a:lnTo>
                      <a:pt x="78" y="108"/>
                    </a:lnTo>
                    <a:lnTo>
                      <a:pt x="77" y="111"/>
                    </a:lnTo>
                    <a:lnTo>
                      <a:pt x="80" y="122"/>
                    </a:lnTo>
                    <a:lnTo>
                      <a:pt x="80" y="128"/>
                    </a:lnTo>
                    <a:lnTo>
                      <a:pt x="82" y="134"/>
                    </a:lnTo>
                    <a:lnTo>
                      <a:pt x="84" y="137"/>
                    </a:lnTo>
                    <a:lnTo>
                      <a:pt x="84" y="148"/>
                    </a:lnTo>
                    <a:lnTo>
                      <a:pt x="90" y="151"/>
                    </a:lnTo>
                    <a:lnTo>
                      <a:pt x="88" y="157"/>
                    </a:lnTo>
                    <a:lnTo>
                      <a:pt x="88" y="165"/>
                    </a:lnTo>
                    <a:lnTo>
                      <a:pt x="92" y="171"/>
                    </a:lnTo>
                    <a:lnTo>
                      <a:pt x="93" y="180"/>
                    </a:lnTo>
                    <a:lnTo>
                      <a:pt x="95" y="185"/>
                    </a:lnTo>
                    <a:lnTo>
                      <a:pt x="97" y="188"/>
                    </a:lnTo>
                    <a:lnTo>
                      <a:pt x="97" y="202"/>
                    </a:lnTo>
                    <a:lnTo>
                      <a:pt x="97" y="208"/>
                    </a:lnTo>
                    <a:lnTo>
                      <a:pt x="97" y="217"/>
                    </a:lnTo>
                    <a:lnTo>
                      <a:pt x="99" y="225"/>
                    </a:lnTo>
                    <a:lnTo>
                      <a:pt x="99" y="234"/>
                    </a:lnTo>
                    <a:lnTo>
                      <a:pt x="99" y="242"/>
                    </a:lnTo>
                    <a:lnTo>
                      <a:pt x="103" y="251"/>
                    </a:lnTo>
                    <a:lnTo>
                      <a:pt x="105" y="260"/>
                    </a:lnTo>
                    <a:lnTo>
                      <a:pt x="109" y="265"/>
                    </a:lnTo>
                    <a:lnTo>
                      <a:pt x="105" y="277"/>
                    </a:lnTo>
                    <a:lnTo>
                      <a:pt x="109" y="283"/>
                    </a:lnTo>
                  </a:path>
                </a:pathLst>
              </a:custGeom>
              <a:noFill/>
              <a:ln w="9525" cap="rnd">
                <a:solidFill>
                  <a:srgbClr val="FF0000"/>
                </a:solidFill>
                <a:round/>
                <a:headEnd type="none" w="sm" len="sm"/>
                <a:tailEnd type="none" w="sm" len="sm"/>
              </a:ln>
            </p:spPr>
            <p:txBody>
              <a:bodyPr/>
              <a:lstStyle/>
              <a:p>
                <a:endParaRPr lang="en-US"/>
              </a:p>
            </p:txBody>
          </p:sp>
        </p:grpSp>
        <p:grpSp>
          <p:nvGrpSpPr>
            <p:cNvPr id="22549" name="Group 118"/>
            <p:cNvGrpSpPr>
              <a:grpSpLocks/>
            </p:cNvGrpSpPr>
            <p:nvPr/>
          </p:nvGrpSpPr>
          <p:grpSpPr bwMode="auto">
            <a:xfrm flipV="1">
              <a:off x="2104" y="1725"/>
              <a:ext cx="344" cy="47"/>
              <a:chOff x="1798" y="950"/>
              <a:chExt cx="3509" cy="579"/>
            </a:xfrm>
          </p:grpSpPr>
          <p:sp>
            <p:nvSpPr>
              <p:cNvPr id="22648" name="Freeform 119"/>
              <p:cNvSpPr>
                <a:spLocks/>
              </p:cNvSpPr>
              <p:nvPr/>
            </p:nvSpPr>
            <p:spPr bwMode="auto">
              <a:xfrm>
                <a:off x="3666" y="1247"/>
                <a:ext cx="110" cy="282"/>
              </a:xfrm>
              <a:custGeom>
                <a:avLst/>
                <a:gdLst>
                  <a:gd name="T0" fmla="*/ 105 w 110"/>
                  <a:gd name="T1" fmla="*/ 281 h 282"/>
                  <a:gd name="T2" fmla="*/ 97 w 110"/>
                  <a:gd name="T3" fmla="*/ 278 h 282"/>
                  <a:gd name="T4" fmla="*/ 93 w 110"/>
                  <a:gd name="T5" fmla="*/ 272 h 282"/>
                  <a:gd name="T6" fmla="*/ 87 w 110"/>
                  <a:gd name="T7" fmla="*/ 272 h 282"/>
                  <a:gd name="T8" fmla="*/ 82 w 110"/>
                  <a:gd name="T9" fmla="*/ 272 h 282"/>
                  <a:gd name="T10" fmla="*/ 78 w 110"/>
                  <a:gd name="T11" fmla="*/ 269 h 282"/>
                  <a:gd name="T12" fmla="*/ 72 w 110"/>
                  <a:gd name="T13" fmla="*/ 266 h 282"/>
                  <a:gd name="T14" fmla="*/ 70 w 110"/>
                  <a:gd name="T15" fmla="*/ 263 h 282"/>
                  <a:gd name="T16" fmla="*/ 68 w 110"/>
                  <a:gd name="T17" fmla="*/ 255 h 282"/>
                  <a:gd name="T18" fmla="*/ 65 w 110"/>
                  <a:gd name="T19" fmla="*/ 249 h 282"/>
                  <a:gd name="T20" fmla="*/ 65 w 110"/>
                  <a:gd name="T21" fmla="*/ 243 h 282"/>
                  <a:gd name="T22" fmla="*/ 65 w 110"/>
                  <a:gd name="T23" fmla="*/ 240 h 282"/>
                  <a:gd name="T24" fmla="*/ 59 w 110"/>
                  <a:gd name="T25" fmla="*/ 235 h 282"/>
                  <a:gd name="T26" fmla="*/ 55 w 110"/>
                  <a:gd name="T27" fmla="*/ 229 h 282"/>
                  <a:gd name="T28" fmla="*/ 53 w 110"/>
                  <a:gd name="T29" fmla="*/ 229 h 282"/>
                  <a:gd name="T30" fmla="*/ 49 w 110"/>
                  <a:gd name="T31" fmla="*/ 226 h 282"/>
                  <a:gd name="T32" fmla="*/ 47 w 110"/>
                  <a:gd name="T33" fmla="*/ 215 h 282"/>
                  <a:gd name="T34" fmla="*/ 42 w 110"/>
                  <a:gd name="T35" fmla="*/ 203 h 282"/>
                  <a:gd name="T36" fmla="*/ 38 w 110"/>
                  <a:gd name="T37" fmla="*/ 192 h 282"/>
                  <a:gd name="T38" fmla="*/ 34 w 110"/>
                  <a:gd name="T39" fmla="*/ 180 h 282"/>
                  <a:gd name="T40" fmla="*/ 28 w 110"/>
                  <a:gd name="T41" fmla="*/ 169 h 282"/>
                  <a:gd name="T42" fmla="*/ 26 w 110"/>
                  <a:gd name="T43" fmla="*/ 154 h 282"/>
                  <a:gd name="T44" fmla="*/ 24 w 110"/>
                  <a:gd name="T45" fmla="*/ 143 h 282"/>
                  <a:gd name="T46" fmla="*/ 19 w 110"/>
                  <a:gd name="T47" fmla="*/ 134 h 282"/>
                  <a:gd name="T48" fmla="*/ 15 w 110"/>
                  <a:gd name="T49" fmla="*/ 114 h 282"/>
                  <a:gd name="T50" fmla="*/ 13 w 110"/>
                  <a:gd name="T51" fmla="*/ 103 h 282"/>
                  <a:gd name="T52" fmla="*/ 11 w 110"/>
                  <a:gd name="T53" fmla="*/ 88 h 282"/>
                  <a:gd name="T54" fmla="*/ 9 w 110"/>
                  <a:gd name="T55" fmla="*/ 74 h 282"/>
                  <a:gd name="T56" fmla="*/ 3 w 110"/>
                  <a:gd name="T57" fmla="*/ 60 h 282"/>
                  <a:gd name="T58" fmla="*/ 5 w 110"/>
                  <a:gd name="T59" fmla="*/ 43 h 282"/>
                  <a:gd name="T60" fmla="*/ 3 w 110"/>
                  <a:gd name="T61" fmla="*/ 28 h 282"/>
                  <a:gd name="T62" fmla="*/ 1 w 110"/>
                  <a:gd name="T63" fmla="*/ 8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2"/>
                  <a:gd name="T98" fmla="*/ 110 w 11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2">
                    <a:moveTo>
                      <a:pt x="109" y="281"/>
                    </a:moveTo>
                    <a:lnTo>
                      <a:pt x="105" y="281"/>
                    </a:lnTo>
                    <a:lnTo>
                      <a:pt x="101" y="278"/>
                    </a:lnTo>
                    <a:lnTo>
                      <a:pt x="97" y="278"/>
                    </a:lnTo>
                    <a:lnTo>
                      <a:pt x="95" y="275"/>
                    </a:lnTo>
                    <a:lnTo>
                      <a:pt x="93" y="272"/>
                    </a:lnTo>
                    <a:lnTo>
                      <a:pt x="91" y="275"/>
                    </a:lnTo>
                    <a:lnTo>
                      <a:pt x="87" y="272"/>
                    </a:lnTo>
                    <a:lnTo>
                      <a:pt x="84" y="269"/>
                    </a:lnTo>
                    <a:lnTo>
                      <a:pt x="82" y="272"/>
                    </a:lnTo>
                    <a:lnTo>
                      <a:pt x="82" y="269"/>
                    </a:lnTo>
                    <a:lnTo>
                      <a:pt x="78" y="269"/>
                    </a:lnTo>
                    <a:lnTo>
                      <a:pt x="76" y="269"/>
                    </a:lnTo>
                    <a:lnTo>
                      <a:pt x="72" y="266"/>
                    </a:lnTo>
                    <a:lnTo>
                      <a:pt x="72" y="260"/>
                    </a:lnTo>
                    <a:lnTo>
                      <a:pt x="70" y="263"/>
                    </a:lnTo>
                    <a:lnTo>
                      <a:pt x="70" y="258"/>
                    </a:lnTo>
                    <a:lnTo>
                      <a:pt x="68" y="255"/>
                    </a:lnTo>
                    <a:lnTo>
                      <a:pt x="66" y="255"/>
                    </a:lnTo>
                    <a:lnTo>
                      <a:pt x="65" y="249"/>
                    </a:lnTo>
                    <a:lnTo>
                      <a:pt x="66" y="246"/>
                    </a:lnTo>
                    <a:lnTo>
                      <a:pt x="65" y="243"/>
                    </a:lnTo>
                    <a:lnTo>
                      <a:pt x="65" y="240"/>
                    </a:lnTo>
                    <a:lnTo>
                      <a:pt x="61" y="237"/>
                    </a:lnTo>
                    <a:lnTo>
                      <a:pt x="59" y="235"/>
                    </a:lnTo>
                    <a:lnTo>
                      <a:pt x="57" y="232"/>
                    </a:lnTo>
                    <a:lnTo>
                      <a:pt x="55" y="229"/>
                    </a:lnTo>
                    <a:lnTo>
                      <a:pt x="53" y="229"/>
                    </a:lnTo>
                    <a:lnTo>
                      <a:pt x="53" y="223"/>
                    </a:lnTo>
                    <a:lnTo>
                      <a:pt x="49" y="226"/>
                    </a:lnTo>
                    <a:lnTo>
                      <a:pt x="47" y="215"/>
                    </a:lnTo>
                    <a:lnTo>
                      <a:pt x="43" y="209"/>
                    </a:lnTo>
                    <a:lnTo>
                      <a:pt x="42" y="203"/>
                    </a:lnTo>
                    <a:lnTo>
                      <a:pt x="38" y="200"/>
                    </a:lnTo>
                    <a:lnTo>
                      <a:pt x="38" y="192"/>
                    </a:lnTo>
                    <a:lnTo>
                      <a:pt x="36" y="183"/>
                    </a:lnTo>
                    <a:lnTo>
                      <a:pt x="34" y="180"/>
                    </a:lnTo>
                    <a:lnTo>
                      <a:pt x="30" y="177"/>
                    </a:lnTo>
                    <a:lnTo>
                      <a:pt x="28" y="169"/>
                    </a:lnTo>
                    <a:lnTo>
                      <a:pt x="24" y="166"/>
                    </a:lnTo>
                    <a:lnTo>
                      <a:pt x="26" y="154"/>
                    </a:lnTo>
                    <a:lnTo>
                      <a:pt x="26" y="149"/>
                    </a:lnTo>
                    <a:lnTo>
                      <a:pt x="24" y="143"/>
                    </a:lnTo>
                    <a:lnTo>
                      <a:pt x="22" y="137"/>
                    </a:lnTo>
                    <a:lnTo>
                      <a:pt x="19" y="134"/>
                    </a:lnTo>
                    <a:lnTo>
                      <a:pt x="17" y="129"/>
                    </a:lnTo>
                    <a:lnTo>
                      <a:pt x="15" y="114"/>
                    </a:lnTo>
                    <a:lnTo>
                      <a:pt x="13" y="111"/>
                    </a:lnTo>
                    <a:lnTo>
                      <a:pt x="13" y="103"/>
                    </a:lnTo>
                    <a:lnTo>
                      <a:pt x="11" y="94"/>
                    </a:lnTo>
                    <a:lnTo>
                      <a:pt x="11" y="88"/>
                    </a:lnTo>
                    <a:lnTo>
                      <a:pt x="9" y="88"/>
                    </a:lnTo>
                    <a:lnTo>
                      <a:pt x="9" y="74"/>
                    </a:lnTo>
                    <a:lnTo>
                      <a:pt x="7" y="68"/>
                    </a:lnTo>
                    <a:lnTo>
                      <a:pt x="3" y="60"/>
                    </a:lnTo>
                    <a:lnTo>
                      <a:pt x="5" y="51"/>
                    </a:lnTo>
                    <a:lnTo>
                      <a:pt x="5" y="43"/>
                    </a:lnTo>
                    <a:lnTo>
                      <a:pt x="0" y="40"/>
                    </a:lnTo>
                    <a:lnTo>
                      <a:pt x="3" y="28"/>
                    </a:lnTo>
                    <a:lnTo>
                      <a:pt x="0" y="17"/>
                    </a:lnTo>
                    <a:lnTo>
                      <a:pt x="1"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49" name="Freeform 120"/>
              <p:cNvSpPr>
                <a:spLocks/>
              </p:cNvSpPr>
              <p:nvPr/>
            </p:nvSpPr>
            <p:spPr bwMode="auto">
              <a:xfrm>
                <a:off x="3775" y="1247"/>
                <a:ext cx="109" cy="282"/>
              </a:xfrm>
              <a:custGeom>
                <a:avLst/>
                <a:gdLst>
                  <a:gd name="T0" fmla="*/ 1 w 109"/>
                  <a:gd name="T1" fmla="*/ 278 h 282"/>
                  <a:gd name="T2" fmla="*/ 9 w 109"/>
                  <a:gd name="T3" fmla="*/ 281 h 282"/>
                  <a:gd name="T4" fmla="*/ 15 w 109"/>
                  <a:gd name="T5" fmla="*/ 278 h 282"/>
                  <a:gd name="T6" fmla="*/ 19 w 109"/>
                  <a:gd name="T7" fmla="*/ 275 h 282"/>
                  <a:gd name="T8" fmla="*/ 24 w 109"/>
                  <a:gd name="T9" fmla="*/ 272 h 282"/>
                  <a:gd name="T10" fmla="*/ 28 w 109"/>
                  <a:gd name="T11" fmla="*/ 266 h 282"/>
                  <a:gd name="T12" fmla="*/ 32 w 109"/>
                  <a:gd name="T13" fmla="*/ 260 h 282"/>
                  <a:gd name="T14" fmla="*/ 34 w 109"/>
                  <a:gd name="T15" fmla="*/ 260 h 282"/>
                  <a:gd name="T16" fmla="*/ 38 w 109"/>
                  <a:gd name="T17" fmla="*/ 258 h 282"/>
                  <a:gd name="T18" fmla="*/ 40 w 109"/>
                  <a:gd name="T19" fmla="*/ 252 h 282"/>
                  <a:gd name="T20" fmla="*/ 43 w 109"/>
                  <a:gd name="T21" fmla="*/ 246 h 282"/>
                  <a:gd name="T22" fmla="*/ 45 w 109"/>
                  <a:gd name="T23" fmla="*/ 243 h 282"/>
                  <a:gd name="T24" fmla="*/ 47 w 109"/>
                  <a:gd name="T25" fmla="*/ 237 h 282"/>
                  <a:gd name="T26" fmla="*/ 49 w 109"/>
                  <a:gd name="T27" fmla="*/ 235 h 282"/>
                  <a:gd name="T28" fmla="*/ 53 w 109"/>
                  <a:gd name="T29" fmla="*/ 229 h 282"/>
                  <a:gd name="T30" fmla="*/ 54 w 109"/>
                  <a:gd name="T31" fmla="*/ 220 h 282"/>
                  <a:gd name="T32" fmla="*/ 56 w 109"/>
                  <a:gd name="T33" fmla="*/ 215 h 282"/>
                  <a:gd name="T34" fmla="*/ 65 w 109"/>
                  <a:gd name="T35" fmla="*/ 209 h 282"/>
                  <a:gd name="T36" fmla="*/ 69 w 109"/>
                  <a:gd name="T37" fmla="*/ 192 h 282"/>
                  <a:gd name="T38" fmla="*/ 73 w 109"/>
                  <a:gd name="T39" fmla="*/ 180 h 282"/>
                  <a:gd name="T40" fmla="*/ 77 w 109"/>
                  <a:gd name="T41" fmla="*/ 169 h 282"/>
                  <a:gd name="T42" fmla="*/ 81 w 109"/>
                  <a:gd name="T43" fmla="*/ 151 h 282"/>
                  <a:gd name="T44" fmla="*/ 85 w 109"/>
                  <a:gd name="T45" fmla="*/ 143 h 282"/>
                  <a:gd name="T46" fmla="*/ 86 w 109"/>
                  <a:gd name="T47" fmla="*/ 134 h 282"/>
                  <a:gd name="T48" fmla="*/ 90 w 109"/>
                  <a:gd name="T49" fmla="*/ 117 h 282"/>
                  <a:gd name="T50" fmla="*/ 90 w 109"/>
                  <a:gd name="T51" fmla="*/ 100 h 282"/>
                  <a:gd name="T52" fmla="*/ 94 w 109"/>
                  <a:gd name="T53" fmla="*/ 91 h 282"/>
                  <a:gd name="T54" fmla="*/ 98 w 109"/>
                  <a:gd name="T55" fmla="*/ 71 h 282"/>
                  <a:gd name="T56" fmla="*/ 98 w 109"/>
                  <a:gd name="T57" fmla="*/ 65 h 282"/>
                  <a:gd name="T58" fmla="*/ 102 w 109"/>
                  <a:gd name="T59" fmla="*/ 43 h 282"/>
                  <a:gd name="T60" fmla="*/ 106 w 109"/>
                  <a:gd name="T61" fmla="*/ 28 h 282"/>
                  <a:gd name="T62" fmla="*/ 108 w 109"/>
                  <a:gd name="T63" fmla="*/ 11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2"/>
                  <a:gd name="T98" fmla="*/ 109 w 109"/>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2">
                    <a:moveTo>
                      <a:pt x="0" y="281"/>
                    </a:moveTo>
                    <a:lnTo>
                      <a:pt x="1" y="278"/>
                    </a:lnTo>
                    <a:lnTo>
                      <a:pt x="7" y="278"/>
                    </a:lnTo>
                    <a:lnTo>
                      <a:pt x="9" y="281"/>
                    </a:lnTo>
                    <a:lnTo>
                      <a:pt x="11" y="278"/>
                    </a:lnTo>
                    <a:lnTo>
                      <a:pt x="15" y="278"/>
                    </a:lnTo>
                    <a:lnTo>
                      <a:pt x="17" y="278"/>
                    </a:lnTo>
                    <a:lnTo>
                      <a:pt x="19" y="275"/>
                    </a:lnTo>
                    <a:lnTo>
                      <a:pt x="22" y="269"/>
                    </a:lnTo>
                    <a:lnTo>
                      <a:pt x="24" y="272"/>
                    </a:lnTo>
                    <a:lnTo>
                      <a:pt x="28" y="269"/>
                    </a:lnTo>
                    <a:lnTo>
                      <a:pt x="28" y="266"/>
                    </a:lnTo>
                    <a:lnTo>
                      <a:pt x="32" y="260"/>
                    </a:lnTo>
                    <a:lnTo>
                      <a:pt x="34" y="260"/>
                    </a:lnTo>
                    <a:lnTo>
                      <a:pt x="36" y="260"/>
                    </a:lnTo>
                    <a:lnTo>
                      <a:pt x="38" y="258"/>
                    </a:lnTo>
                    <a:lnTo>
                      <a:pt x="38" y="255"/>
                    </a:lnTo>
                    <a:lnTo>
                      <a:pt x="40" y="252"/>
                    </a:lnTo>
                    <a:lnTo>
                      <a:pt x="42" y="249"/>
                    </a:lnTo>
                    <a:lnTo>
                      <a:pt x="43" y="246"/>
                    </a:lnTo>
                    <a:lnTo>
                      <a:pt x="45" y="243"/>
                    </a:lnTo>
                    <a:lnTo>
                      <a:pt x="47" y="240"/>
                    </a:lnTo>
                    <a:lnTo>
                      <a:pt x="47" y="237"/>
                    </a:lnTo>
                    <a:lnTo>
                      <a:pt x="47" y="235"/>
                    </a:lnTo>
                    <a:lnTo>
                      <a:pt x="49" y="235"/>
                    </a:lnTo>
                    <a:lnTo>
                      <a:pt x="49" y="232"/>
                    </a:lnTo>
                    <a:lnTo>
                      <a:pt x="53" y="229"/>
                    </a:lnTo>
                    <a:lnTo>
                      <a:pt x="53" y="223"/>
                    </a:lnTo>
                    <a:lnTo>
                      <a:pt x="54" y="220"/>
                    </a:lnTo>
                    <a:lnTo>
                      <a:pt x="56" y="215"/>
                    </a:lnTo>
                    <a:lnTo>
                      <a:pt x="62" y="209"/>
                    </a:lnTo>
                    <a:lnTo>
                      <a:pt x="65" y="209"/>
                    </a:lnTo>
                    <a:lnTo>
                      <a:pt x="64" y="200"/>
                    </a:lnTo>
                    <a:lnTo>
                      <a:pt x="69" y="192"/>
                    </a:lnTo>
                    <a:lnTo>
                      <a:pt x="71" y="189"/>
                    </a:lnTo>
                    <a:lnTo>
                      <a:pt x="73" y="180"/>
                    </a:lnTo>
                    <a:lnTo>
                      <a:pt x="73" y="177"/>
                    </a:lnTo>
                    <a:lnTo>
                      <a:pt x="77" y="169"/>
                    </a:lnTo>
                    <a:lnTo>
                      <a:pt x="79" y="166"/>
                    </a:lnTo>
                    <a:lnTo>
                      <a:pt x="81" y="151"/>
                    </a:lnTo>
                    <a:lnTo>
                      <a:pt x="81" y="149"/>
                    </a:lnTo>
                    <a:lnTo>
                      <a:pt x="85" y="143"/>
                    </a:lnTo>
                    <a:lnTo>
                      <a:pt x="86" y="134"/>
                    </a:lnTo>
                    <a:lnTo>
                      <a:pt x="88" y="129"/>
                    </a:lnTo>
                    <a:lnTo>
                      <a:pt x="90" y="117"/>
                    </a:lnTo>
                    <a:lnTo>
                      <a:pt x="92" y="111"/>
                    </a:lnTo>
                    <a:lnTo>
                      <a:pt x="90" y="100"/>
                    </a:lnTo>
                    <a:lnTo>
                      <a:pt x="92" y="97"/>
                    </a:lnTo>
                    <a:lnTo>
                      <a:pt x="94" y="91"/>
                    </a:lnTo>
                    <a:lnTo>
                      <a:pt x="96" y="80"/>
                    </a:lnTo>
                    <a:lnTo>
                      <a:pt x="98" y="71"/>
                    </a:lnTo>
                    <a:lnTo>
                      <a:pt x="98" y="68"/>
                    </a:lnTo>
                    <a:lnTo>
                      <a:pt x="98" y="65"/>
                    </a:lnTo>
                    <a:lnTo>
                      <a:pt x="100" y="57"/>
                    </a:lnTo>
                    <a:lnTo>
                      <a:pt x="102" y="43"/>
                    </a:lnTo>
                    <a:lnTo>
                      <a:pt x="104" y="37"/>
                    </a:lnTo>
                    <a:lnTo>
                      <a:pt x="106" y="28"/>
                    </a:lnTo>
                    <a:lnTo>
                      <a:pt x="108" y="22"/>
                    </a:lnTo>
                    <a:lnTo>
                      <a:pt x="108" y="11"/>
                    </a:lnTo>
                    <a:lnTo>
                      <a:pt x="108" y="0"/>
                    </a:lnTo>
                  </a:path>
                </a:pathLst>
              </a:custGeom>
              <a:noFill/>
              <a:ln w="9525" cap="rnd">
                <a:solidFill>
                  <a:srgbClr val="FF0000"/>
                </a:solidFill>
                <a:round/>
                <a:headEnd type="none" w="sm" len="sm"/>
                <a:tailEnd type="none" w="sm" len="sm"/>
              </a:ln>
            </p:spPr>
            <p:txBody>
              <a:bodyPr/>
              <a:lstStyle/>
              <a:p>
                <a:endParaRPr lang="en-US"/>
              </a:p>
            </p:txBody>
          </p:sp>
          <p:sp>
            <p:nvSpPr>
              <p:cNvPr id="22650" name="Freeform 121"/>
              <p:cNvSpPr>
                <a:spLocks/>
              </p:cNvSpPr>
              <p:nvPr/>
            </p:nvSpPr>
            <p:spPr bwMode="auto">
              <a:xfrm>
                <a:off x="3775" y="1247"/>
                <a:ext cx="109" cy="282"/>
              </a:xfrm>
              <a:custGeom>
                <a:avLst/>
                <a:gdLst>
                  <a:gd name="T0" fmla="*/ 1 w 109"/>
                  <a:gd name="T1" fmla="*/ 278 h 282"/>
                  <a:gd name="T2" fmla="*/ 9 w 109"/>
                  <a:gd name="T3" fmla="*/ 281 h 282"/>
                  <a:gd name="T4" fmla="*/ 15 w 109"/>
                  <a:gd name="T5" fmla="*/ 278 h 282"/>
                  <a:gd name="T6" fmla="*/ 19 w 109"/>
                  <a:gd name="T7" fmla="*/ 275 h 282"/>
                  <a:gd name="T8" fmla="*/ 24 w 109"/>
                  <a:gd name="T9" fmla="*/ 272 h 282"/>
                  <a:gd name="T10" fmla="*/ 28 w 109"/>
                  <a:gd name="T11" fmla="*/ 266 h 282"/>
                  <a:gd name="T12" fmla="*/ 32 w 109"/>
                  <a:gd name="T13" fmla="*/ 260 h 282"/>
                  <a:gd name="T14" fmla="*/ 34 w 109"/>
                  <a:gd name="T15" fmla="*/ 260 h 282"/>
                  <a:gd name="T16" fmla="*/ 38 w 109"/>
                  <a:gd name="T17" fmla="*/ 258 h 282"/>
                  <a:gd name="T18" fmla="*/ 40 w 109"/>
                  <a:gd name="T19" fmla="*/ 252 h 282"/>
                  <a:gd name="T20" fmla="*/ 43 w 109"/>
                  <a:gd name="T21" fmla="*/ 246 h 282"/>
                  <a:gd name="T22" fmla="*/ 45 w 109"/>
                  <a:gd name="T23" fmla="*/ 243 h 282"/>
                  <a:gd name="T24" fmla="*/ 47 w 109"/>
                  <a:gd name="T25" fmla="*/ 237 h 282"/>
                  <a:gd name="T26" fmla="*/ 51 w 109"/>
                  <a:gd name="T27" fmla="*/ 232 h 282"/>
                  <a:gd name="T28" fmla="*/ 53 w 109"/>
                  <a:gd name="T29" fmla="*/ 226 h 282"/>
                  <a:gd name="T30" fmla="*/ 54 w 109"/>
                  <a:gd name="T31" fmla="*/ 220 h 282"/>
                  <a:gd name="T32" fmla="*/ 56 w 109"/>
                  <a:gd name="T33" fmla="*/ 215 h 282"/>
                  <a:gd name="T34" fmla="*/ 65 w 109"/>
                  <a:gd name="T35" fmla="*/ 209 h 282"/>
                  <a:gd name="T36" fmla="*/ 69 w 109"/>
                  <a:gd name="T37" fmla="*/ 192 h 282"/>
                  <a:gd name="T38" fmla="*/ 73 w 109"/>
                  <a:gd name="T39" fmla="*/ 180 h 282"/>
                  <a:gd name="T40" fmla="*/ 77 w 109"/>
                  <a:gd name="T41" fmla="*/ 169 h 282"/>
                  <a:gd name="T42" fmla="*/ 81 w 109"/>
                  <a:gd name="T43" fmla="*/ 151 h 282"/>
                  <a:gd name="T44" fmla="*/ 85 w 109"/>
                  <a:gd name="T45" fmla="*/ 143 h 282"/>
                  <a:gd name="T46" fmla="*/ 86 w 109"/>
                  <a:gd name="T47" fmla="*/ 134 h 282"/>
                  <a:gd name="T48" fmla="*/ 90 w 109"/>
                  <a:gd name="T49" fmla="*/ 117 h 282"/>
                  <a:gd name="T50" fmla="*/ 90 w 109"/>
                  <a:gd name="T51" fmla="*/ 100 h 282"/>
                  <a:gd name="T52" fmla="*/ 94 w 109"/>
                  <a:gd name="T53" fmla="*/ 91 h 282"/>
                  <a:gd name="T54" fmla="*/ 98 w 109"/>
                  <a:gd name="T55" fmla="*/ 71 h 282"/>
                  <a:gd name="T56" fmla="*/ 98 w 109"/>
                  <a:gd name="T57" fmla="*/ 65 h 282"/>
                  <a:gd name="T58" fmla="*/ 104 w 109"/>
                  <a:gd name="T59" fmla="*/ 45 h 282"/>
                  <a:gd name="T60" fmla="*/ 106 w 109"/>
                  <a:gd name="T61" fmla="*/ 28 h 282"/>
                  <a:gd name="T62" fmla="*/ 108 w 109"/>
                  <a:gd name="T63" fmla="*/ 11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2"/>
                  <a:gd name="T98" fmla="*/ 109 w 109"/>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2">
                    <a:moveTo>
                      <a:pt x="0" y="281"/>
                    </a:moveTo>
                    <a:lnTo>
                      <a:pt x="1" y="278"/>
                    </a:lnTo>
                    <a:lnTo>
                      <a:pt x="7" y="278"/>
                    </a:lnTo>
                    <a:lnTo>
                      <a:pt x="9" y="281"/>
                    </a:lnTo>
                    <a:lnTo>
                      <a:pt x="11" y="278"/>
                    </a:lnTo>
                    <a:lnTo>
                      <a:pt x="15" y="278"/>
                    </a:lnTo>
                    <a:lnTo>
                      <a:pt x="17" y="278"/>
                    </a:lnTo>
                    <a:lnTo>
                      <a:pt x="19" y="275"/>
                    </a:lnTo>
                    <a:lnTo>
                      <a:pt x="22" y="269"/>
                    </a:lnTo>
                    <a:lnTo>
                      <a:pt x="24" y="272"/>
                    </a:lnTo>
                    <a:lnTo>
                      <a:pt x="28" y="269"/>
                    </a:lnTo>
                    <a:lnTo>
                      <a:pt x="28" y="266"/>
                    </a:lnTo>
                    <a:lnTo>
                      <a:pt x="32" y="260"/>
                    </a:lnTo>
                    <a:lnTo>
                      <a:pt x="34" y="260"/>
                    </a:lnTo>
                    <a:lnTo>
                      <a:pt x="36" y="260"/>
                    </a:lnTo>
                    <a:lnTo>
                      <a:pt x="38" y="258"/>
                    </a:lnTo>
                    <a:lnTo>
                      <a:pt x="38" y="255"/>
                    </a:lnTo>
                    <a:lnTo>
                      <a:pt x="40" y="252"/>
                    </a:lnTo>
                    <a:lnTo>
                      <a:pt x="42" y="249"/>
                    </a:lnTo>
                    <a:lnTo>
                      <a:pt x="43" y="246"/>
                    </a:lnTo>
                    <a:lnTo>
                      <a:pt x="45" y="243"/>
                    </a:lnTo>
                    <a:lnTo>
                      <a:pt x="47" y="240"/>
                    </a:lnTo>
                    <a:lnTo>
                      <a:pt x="47" y="237"/>
                    </a:lnTo>
                    <a:lnTo>
                      <a:pt x="47" y="235"/>
                    </a:lnTo>
                    <a:lnTo>
                      <a:pt x="51" y="232"/>
                    </a:lnTo>
                    <a:lnTo>
                      <a:pt x="49" y="232"/>
                    </a:lnTo>
                    <a:lnTo>
                      <a:pt x="53" y="226"/>
                    </a:lnTo>
                    <a:lnTo>
                      <a:pt x="54" y="220"/>
                    </a:lnTo>
                    <a:lnTo>
                      <a:pt x="56" y="220"/>
                    </a:lnTo>
                    <a:lnTo>
                      <a:pt x="56" y="215"/>
                    </a:lnTo>
                    <a:lnTo>
                      <a:pt x="62" y="209"/>
                    </a:lnTo>
                    <a:lnTo>
                      <a:pt x="65" y="209"/>
                    </a:lnTo>
                    <a:lnTo>
                      <a:pt x="65" y="197"/>
                    </a:lnTo>
                    <a:lnTo>
                      <a:pt x="69" y="192"/>
                    </a:lnTo>
                    <a:lnTo>
                      <a:pt x="71" y="189"/>
                    </a:lnTo>
                    <a:lnTo>
                      <a:pt x="73" y="180"/>
                    </a:lnTo>
                    <a:lnTo>
                      <a:pt x="73" y="177"/>
                    </a:lnTo>
                    <a:lnTo>
                      <a:pt x="77" y="169"/>
                    </a:lnTo>
                    <a:lnTo>
                      <a:pt x="79" y="166"/>
                    </a:lnTo>
                    <a:lnTo>
                      <a:pt x="81" y="151"/>
                    </a:lnTo>
                    <a:lnTo>
                      <a:pt x="81" y="149"/>
                    </a:lnTo>
                    <a:lnTo>
                      <a:pt x="85" y="143"/>
                    </a:lnTo>
                    <a:lnTo>
                      <a:pt x="86" y="134"/>
                    </a:lnTo>
                    <a:lnTo>
                      <a:pt x="88" y="129"/>
                    </a:lnTo>
                    <a:lnTo>
                      <a:pt x="90" y="117"/>
                    </a:lnTo>
                    <a:lnTo>
                      <a:pt x="92" y="111"/>
                    </a:lnTo>
                    <a:lnTo>
                      <a:pt x="90" y="100"/>
                    </a:lnTo>
                    <a:lnTo>
                      <a:pt x="92" y="97"/>
                    </a:lnTo>
                    <a:lnTo>
                      <a:pt x="94" y="91"/>
                    </a:lnTo>
                    <a:lnTo>
                      <a:pt x="96" y="80"/>
                    </a:lnTo>
                    <a:lnTo>
                      <a:pt x="98" y="71"/>
                    </a:lnTo>
                    <a:lnTo>
                      <a:pt x="98" y="68"/>
                    </a:lnTo>
                    <a:lnTo>
                      <a:pt x="98" y="65"/>
                    </a:lnTo>
                    <a:lnTo>
                      <a:pt x="102" y="54"/>
                    </a:lnTo>
                    <a:lnTo>
                      <a:pt x="104" y="45"/>
                    </a:lnTo>
                    <a:lnTo>
                      <a:pt x="104" y="37"/>
                    </a:lnTo>
                    <a:lnTo>
                      <a:pt x="106" y="28"/>
                    </a:lnTo>
                    <a:lnTo>
                      <a:pt x="108" y="22"/>
                    </a:lnTo>
                    <a:lnTo>
                      <a:pt x="108" y="11"/>
                    </a:lnTo>
                    <a:lnTo>
                      <a:pt x="108" y="0"/>
                    </a:lnTo>
                  </a:path>
                </a:pathLst>
              </a:custGeom>
              <a:noFill/>
              <a:ln w="9525" cap="rnd">
                <a:solidFill>
                  <a:srgbClr val="FF0000"/>
                </a:solidFill>
                <a:round/>
                <a:headEnd type="none" w="sm" len="sm"/>
                <a:tailEnd type="none" w="sm" len="sm"/>
              </a:ln>
            </p:spPr>
            <p:txBody>
              <a:bodyPr/>
              <a:lstStyle/>
              <a:p>
                <a:endParaRPr lang="en-US"/>
              </a:p>
            </p:txBody>
          </p:sp>
          <p:sp>
            <p:nvSpPr>
              <p:cNvPr id="22651" name="Freeform 122"/>
              <p:cNvSpPr>
                <a:spLocks/>
              </p:cNvSpPr>
              <p:nvPr/>
            </p:nvSpPr>
            <p:spPr bwMode="auto">
              <a:xfrm>
                <a:off x="3666" y="1247"/>
                <a:ext cx="110" cy="282"/>
              </a:xfrm>
              <a:custGeom>
                <a:avLst/>
                <a:gdLst>
                  <a:gd name="T0" fmla="*/ 105 w 110"/>
                  <a:gd name="T1" fmla="*/ 281 h 282"/>
                  <a:gd name="T2" fmla="*/ 97 w 110"/>
                  <a:gd name="T3" fmla="*/ 278 h 282"/>
                  <a:gd name="T4" fmla="*/ 94 w 110"/>
                  <a:gd name="T5" fmla="*/ 272 h 282"/>
                  <a:gd name="T6" fmla="*/ 88 w 110"/>
                  <a:gd name="T7" fmla="*/ 272 h 282"/>
                  <a:gd name="T8" fmla="*/ 83 w 110"/>
                  <a:gd name="T9" fmla="*/ 272 h 282"/>
                  <a:gd name="T10" fmla="*/ 79 w 110"/>
                  <a:gd name="T11" fmla="*/ 269 h 282"/>
                  <a:gd name="T12" fmla="*/ 72 w 110"/>
                  <a:gd name="T13" fmla="*/ 263 h 282"/>
                  <a:gd name="T14" fmla="*/ 72 w 110"/>
                  <a:gd name="T15" fmla="*/ 263 h 282"/>
                  <a:gd name="T16" fmla="*/ 70 w 110"/>
                  <a:gd name="T17" fmla="*/ 255 h 282"/>
                  <a:gd name="T18" fmla="*/ 66 w 110"/>
                  <a:gd name="T19" fmla="*/ 249 h 282"/>
                  <a:gd name="T20" fmla="*/ 66 w 110"/>
                  <a:gd name="T21" fmla="*/ 243 h 282"/>
                  <a:gd name="T22" fmla="*/ 62 w 110"/>
                  <a:gd name="T23" fmla="*/ 240 h 282"/>
                  <a:gd name="T24" fmla="*/ 60 w 110"/>
                  <a:gd name="T25" fmla="*/ 235 h 282"/>
                  <a:gd name="T26" fmla="*/ 57 w 110"/>
                  <a:gd name="T27" fmla="*/ 229 h 282"/>
                  <a:gd name="T28" fmla="*/ 55 w 110"/>
                  <a:gd name="T29" fmla="*/ 229 h 282"/>
                  <a:gd name="T30" fmla="*/ 51 w 110"/>
                  <a:gd name="T31" fmla="*/ 226 h 282"/>
                  <a:gd name="T32" fmla="*/ 49 w 110"/>
                  <a:gd name="T33" fmla="*/ 215 h 282"/>
                  <a:gd name="T34" fmla="*/ 42 w 110"/>
                  <a:gd name="T35" fmla="*/ 203 h 282"/>
                  <a:gd name="T36" fmla="*/ 40 w 110"/>
                  <a:gd name="T37" fmla="*/ 189 h 282"/>
                  <a:gd name="T38" fmla="*/ 35 w 110"/>
                  <a:gd name="T39" fmla="*/ 177 h 282"/>
                  <a:gd name="T40" fmla="*/ 31 w 110"/>
                  <a:gd name="T41" fmla="*/ 166 h 282"/>
                  <a:gd name="T42" fmla="*/ 29 w 110"/>
                  <a:gd name="T43" fmla="*/ 151 h 282"/>
                  <a:gd name="T44" fmla="*/ 27 w 110"/>
                  <a:gd name="T45" fmla="*/ 140 h 282"/>
                  <a:gd name="T46" fmla="*/ 22 w 110"/>
                  <a:gd name="T47" fmla="*/ 134 h 282"/>
                  <a:gd name="T48" fmla="*/ 18 w 110"/>
                  <a:gd name="T49" fmla="*/ 114 h 282"/>
                  <a:gd name="T50" fmla="*/ 16 w 110"/>
                  <a:gd name="T51" fmla="*/ 103 h 282"/>
                  <a:gd name="T52" fmla="*/ 14 w 110"/>
                  <a:gd name="T53" fmla="*/ 88 h 282"/>
                  <a:gd name="T54" fmla="*/ 12 w 110"/>
                  <a:gd name="T55" fmla="*/ 74 h 282"/>
                  <a:gd name="T56" fmla="*/ 7 w 110"/>
                  <a:gd name="T57" fmla="*/ 57 h 282"/>
                  <a:gd name="T58" fmla="*/ 9 w 110"/>
                  <a:gd name="T59" fmla="*/ 40 h 282"/>
                  <a:gd name="T60" fmla="*/ 7 w 110"/>
                  <a:gd name="T61" fmla="*/ 25 h 282"/>
                  <a:gd name="T62" fmla="*/ 3 w 110"/>
                  <a:gd name="T63" fmla="*/ 8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2"/>
                  <a:gd name="T98" fmla="*/ 110 w 11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2">
                    <a:moveTo>
                      <a:pt x="109" y="281"/>
                    </a:moveTo>
                    <a:lnTo>
                      <a:pt x="105" y="281"/>
                    </a:lnTo>
                    <a:lnTo>
                      <a:pt x="101" y="278"/>
                    </a:lnTo>
                    <a:lnTo>
                      <a:pt x="97" y="278"/>
                    </a:lnTo>
                    <a:lnTo>
                      <a:pt x="96" y="275"/>
                    </a:lnTo>
                    <a:lnTo>
                      <a:pt x="94" y="272"/>
                    </a:lnTo>
                    <a:lnTo>
                      <a:pt x="92" y="272"/>
                    </a:lnTo>
                    <a:lnTo>
                      <a:pt x="88" y="272"/>
                    </a:lnTo>
                    <a:lnTo>
                      <a:pt x="84" y="269"/>
                    </a:lnTo>
                    <a:lnTo>
                      <a:pt x="83" y="272"/>
                    </a:lnTo>
                    <a:lnTo>
                      <a:pt x="83" y="269"/>
                    </a:lnTo>
                    <a:lnTo>
                      <a:pt x="79" y="269"/>
                    </a:lnTo>
                    <a:lnTo>
                      <a:pt x="77" y="269"/>
                    </a:lnTo>
                    <a:lnTo>
                      <a:pt x="72" y="263"/>
                    </a:lnTo>
                    <a:lnTo>
                      <a:pt x="73" y="260"/>
                    </a:lnTo>
                    <a:lnTo>
                      <a:pt x="72" y="263"/>
                    </a:lnTo>
                    <a:lnTo>
                      <a:pt x="72" y="258"/>
                    </a:lnTo>
                    <a:lnTo>
                      <a:pt x="70" y="255"/>
                    </a:lnTo>
                    <a:lnTo>
                      <a:pt x="68" y="255"/>
                    </a:lnTo>
                    <a:lnTo>
                      <a:pt x="66" y="249"/>
                    </a:lnTo>
                    <a:lnTo>
                      <a:pt x="68" y="246"/>
                    </a:lnTo>
                    <a:lnTo>
                      <a:pt x="66" y="243"/>
                    </a:lnTo>
                    <a:lnTo>
                      <a:pt x="66" y="240"/>
                    </a:lnTo>
                    <a:lnTo>
                      <a:pt x="62" y="240"/>
                    </a:lnTo>
                    <a:lnTo>
                      <a:pt x="62" y="237"/>
                    </a:lnTo>
                    <a:lnTo>
                      <a:pt x="60" y="235"/>
                    </a:lnTo>
                    <a:lnTo>
                      <a:pt x="59" y="232"/>
                    </a:lnTo>
                    <a:lnTo>
                      <a:pt x="57" y="229"/>
                    </a:lnTo>
                    <a:lnTo>
                      <a:pt x="55" y="229"/>
                    </a:lnTo>
                    <a:lnTo>
                      <a:pt x="53" y="226"/>
                    </a:lnTo>
                    <a:lnTo>
                      <a:pt x="51" y="226"/>
                    </a:lnTo>
                    <a:lnTo>
                      <a:pt x="49" y="215"/>
                    </a:lnTo>
                    <a:lnTo>
                      <a:pt x="44" y="209"/>
                    </a:lnTo>
                    <a:lnTo>
                      <a:pt x="42" y="203"/>
                    </a:lnTo>
                    <a:lnTo>
                      <a:pt x="40" y="197"/>
                    </a:lnTo>
                    <a:lnTo>
                      <a:pt x="40" y="189"/>
                    </a:lnTo>
                    <a:lnTo>
                      <a:pt x="35" y="183"/>
                    </a:lnTo>
                    <a:lnTo>
                      <a:pt x="35" y="177"/>
                    </a:lnTo>
                    <a:lnTo>
                      <a:pt x="33" y="174"/>
                    </a:lnTo>
                    <a:lnTo>
                      <a:pt x="31" y="166"/>
                    </a:lnTo>
                    <a:lnTo>
                      <a:pt x="27" y="163"/>
                    </a:lnTo>
                    <a:lnTo>
                      <a:pt x="29" y="151"/>
                    </a:lnTo>
                    <a:lnTo>
                      <a:pt x="29" y="146"/>
                    </a:lnTo>
                    <a:lnTo>
                      <a:pt x="27" y="140"/>
                    </a:lnTo>
                    <a:lnTo>
                      <a:pt x="24" y="134"/>
                    </a:lnTo>
                    <a:lnTo>
                      <a:pt x="22" y="134"/>
                    </a:lnTo>
                    <a:lnTo>
                      <a:pt x="18" y="126"/>
                    </a:lnTo>
                    <a:lnTo>
                      <a:pt x="18" y="114"/>
                    </a:lnTo>
                    <a:lnTo>
                      <a:pt x="16" y="111"/>
                    </a:lnTo>
                    <a:lnTo>
                      <a:pt x="16" y="103"/>
                    </a:lnTo>
                    <a:lnTo>
                      <a:pt x="14" y="94"/>
                    </a:lnTo>
                    <a:lnTo>
                      <a:pt x="14" y="88"/>
                    </a:lnTo>
                    <a:lnTo>
                      <a:pt x="12" y="88"/>
                    </a:lnTo>
                    <a:lnTo>
                      <a:pt x="12" y="74"/>
                    </a:lnTo>
                    <a:lnTo>
                      <a:pt x="11" y="65"/>
                    </a:lnTo>
                    <a:lnTo>
                      <a:pt x="7" y="57"/>
                    </a:lnTo>
                    <a:lnTo>
                      <a:pt x="9" y="48"/>
                    </a:lnTo>
                    <a:lnTo>
                      <a:pt x="9" y="40"/>
                    </a:lnTo>
                    <a:lnTo>
                      <a:pt x="3" y="37"/>
                    </a:lnTo>
                    <a:lnTo>
                      <a:pt x="7" y="25"/>
                    </a:lnTo>
                    <a:lnTo>
                      <a:pt x="1" y="17"/>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52" name="Freeform 123"/>
              <p:cNvSpPr>
                <a:spLocks/>
              </p:cNvSpPr>
              <p:nvPr/>
            </p:nvSpPr>
            <p:spPr bwMode="auto">
              <a:xfrm>
                <a:off x="3560" y="965"/>
                <a:ext cx="107" cy="283"/>
              </a:xfrm>
              <a:custGeom>
                <a:avLst/>
                <a:gdLst>
                  <a:gd name="T0" fmla="*/ 1 w 107"/>
                  <a:gd name="T1" fmla="*/ 2 h 283"/>
                  <a:gd name="T2" fmla="*/ 7 w 107"/>
                  <a:gd name="T3" fmla="*/ 2 h 283"/>
                  <a:gd name="T4" fmla="*/ 13 w 107"/>
                  <a:gd name="T5" fmla="*/ 5 h 283"/>
                  <a:gd name="T6" fmla="*/ 19 w 107"/>
                  <a:gd name="T7" fmla="*/ 8 h 283"/>
                  <a:gd name="T8" fmla="*/ 25 w 107"/>
                  <a:gd name="T9" fmla="*/ 11 h 283"/>
                  <a:gd name="T10" fmla="*/ 26 w 107"/>
                  <a:gd name="T11" fmla="*/ 14 h 283"/>
                  <a:gd name="T12" fmla="*/ 29 w 107"/>
                  <a:gd name="T13" fmla="*/ 17 h 283"/>
                  <a:gd name="T14" fmla="*/ 35 w 107"/>
                  <a:gd name="T15" fmla="*/ 19 h 283"/>
                  <a:gd name="T16" fmla="*/ 39 w 107"/>
                  <a:gd name="T17" fmla="*/ 25 h 283"/>
                  <a:gd name="T18" fmla="*/ 37 w 107"/>
                  <a:gd name="T19" fmla="*/ 28 h 283"/>
                  <a:gd name="T20" fmla="*/ 41 w 107"/>
                  <a:gd name="T21" fmla="*/ 34 h 283"/>
                  <a:gd name="T22" fmla="*/ 47 w 107"/>
                  <a:gd name="T23" fmla="*/ 39 h 283"/>
                  <a:gd name="T24" fmla="*/ 47 w 107"/>
                  <a:gd name="T25" fmla="*/ 45 h 283"/>
                  <a:gd name="T26" fmla="*/ 49 w 107"/>
                  <a:gd name="T27" fmla="*/ 51 h 283"/>
                  <a:gd name="T28" fmla="*/ 53 w 107"/>
                  <a:gd name="T29" fmla="*/ 54 h 283"/>
                  <a:gd name="T30" fmla="*/ 56 w 107"/>
                  <a:gd name="T31" fmla="*/ 56 h 283"/>
                  <a:gd name="T32" fmla="*/ 58 w 107"/>
                  <a:gd name="T33" fmla="*/ 65 h 283"/>
                  <a:gd name="T34" fmla="*/ 62 w 107"/>
                  <a:gd name="T35" fmla="*/ 76 h 283"/>
                  <a:gd name="T36" fmla="*/ 66 w 107"/>
                  <a:gd name="T37" fmla="*/ 88 h 283"/>
                  <a:gd name="T38" fmla="*/ 72 w 107"/>
                  <a:gd name="T39" fmla="*/ 102 h 283"/>
                  <a:gd name="T40" fmla="*/ 76 w 107"/>
                  <a:gd name="T41" fmla="*/ 111 h 283"/>
                  <a:gd name="T42" fmla="*/ 80 w 107"/>
                  <a:gd name="T43" fmla="*/ 125 h 283"/>
                  <a:gd name="T44" fmla="*/ 82 w 107"/>
                  <a:gd name="T45" fmla="*/ 139 h 283"/>
                  <a:gd name="T46" fmla="*/ 88 w 107"/>
                  <a:gd name="T47" fmla="*/ 150 h 283"/>
                  <a:gd name="T48" fmla="*/ 88 w 107"/>
                  <a:gd name="T49" fmla="*/ 162 h 283"/>
                  <a:gd name="T50" fmla="*/ 90 w 107"/>
                  <a:gd name="T51" fmla="*/ 179 h 283"/>
                  <a:gd name="T52" fmla="*/ 94 w 107"/>
                  <a:gd name="T53" fmla="*/ 190 h 283"/>
                  <a:gd name="T54" fmla="*/ 94 w 107"/>
                  <a:gd name="T55" fmla="*/ 205 h 283"/>
                  <a:gd name="T56" fmla="*/ 98 w 107"/>
                  <a:gd name="T57" fmla="*/ 225 h 283"/>
                  <a:gd name="T58" fmla="*/ 98 w 107"/>
                  <a:gd name="T59" fmla="*/ 236 h 283"/>
                  <a:gd name="T60" fmla="*/ 104 w 107"/>
                  <a:gd name="T61" fmla="*/ 256 h 283"/>
                  <a:gd name="T62" fmla="*/ 104 w 107"/>
                  <a:gd name="T63" fmla="*/ 273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83"/>
                  <a:gd name="T98" fmla="*/ 107 w 107"/>
                  <a:gd name="T99" fmla="*/ 283 h 2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83">
                    <a:moveTo>
                      <a:pt x="0" y="0"/>
                    </a:moveTo>
                    <a:lnTo>
                      <a:pt x="1" y="2"/>
                    </a:lnTo>
                    <a:lnTo>
                      <a:pt x="3" y="0"/>
                    </a:lnTo>
                    <a:lnTo>
                      <a:pt x="7" y="2"/>
                    </a:lnTo>
                    <a:lnTo>
                      <a:pt x="9" y="8"/>
                    </a:lnTo>
                    <a:lnTo>
                      <a:pt x="13" y="5"/>
                    </a:lnTo>
                    <a:lnTo>
                      <a:pt x="17" y="5"/>
                    </a:lnTo>
                    <a:lnTo>
                      <a:pt x="19" y="8"/>
                    </a:lnTo>
                    <a:lnTo>
                      <a:pt x="21" y="8"/>
                    </a:lnTo>
                    <a:lnTo>
                      <a:pt x="25" y="11"/>
                    </a:lnTo>
                    <a:lnTo>
                      <a:pt x="26" y="14"/>
                    </a:lnTo>
                    <a:lnTo>
                      <a:pt x="29" y="17"/>
                    </a:lnTo>
                    <a:lnTo>
                      <a:pt x="31" y="17"/>
                    </a:lnTo>
                    <a:lnTo>
                      <a:pt x="35" y="19"/>
                    </a:lnTo>
                    <a:lnTo>
                      <a:pt x="37" y="22"/>
                    </a:lnTo>
                    <a:lnTo>
                      <a:pt x="39" y="25"/>
                    </a:lnTo>
                    <a:lnTo>
                      <a:pt x="37" y="25"/>
                    </a:lnTo>
                    <a:lnTo>
                      <a:pt x="37" y="28"/>
                    </a:lnTo>
                    <a:lnTo>
                      <a:pt x="39" y="31"/>
                    </a:lnTo>
                    <a:lnTo>
                      <a:pt x="41" y="34"/>
                    </a:lnTo>
                    <a:lnTo>
                      <a:pt x="43" y="37"/>
                    </a:lnTo>
                    <a:lnTo>
                      <a:pt x="47" y="39"/>
                    </a:lnTo>
                    <a:lnTo>
                      <a:pt x="47" y="45"/>
                    </a:lnTo>
                    <a:lnTo>
                      <a:pt x="49" y="51"/>
                    </a:lnTo>
                    <a:lnTo>
                      <a:pt x="51" y="51"/>
                    </a:lnTo>
                    <a:lnTo>
                      <a:pt x="53" y="54"/>
                    </a:lnTo>
                    <a:lnTo>
                      <a:pt x="54" y="56"/>
                    </a:lnTo>
                    <a:lnTo>
                      <a:pt x="56" y="56"/>
                    </a:lnTo>
                    <a:lnTo>
                      <a:pt x="56" y="62"/>
                    </a:lnTo>
                    <a:lnTo>
                      <a:pt x="58" y="65"/>
                    </a:lnTo>
                    <a:lnTo>
                      <a:pt x="58" y="71"/>
                    </a:lnTo>
                    <a:lnTo>
                      <a:pt x="62" y="76"/>
                    </a:lnTo>
                    <a:lnTo>
                      <a:pt x="66" y="82"/>
                    </a:lnTo>
                    <a:lnTo>
                      <a:pt x="66" y="88"/>
                    </a:lnTo>
                    <a:lnTo>
                      <a:pt x="68" y="99"/>
                    </a:lnTo>
                    <a:lnTo>
                      <a:pt x="72" y="102"/>
                    </a:lnTo>
                    <a:lnTo>
                      <a:pt x="78" y="108"/>
                    </a:lnTo>
                    <a:lnTo>
                      <a:pt x="76" y="111"/>
                    </a:lnTo>
                    <a:lnTo>
                      <a:pt x="79" y="119"/>
                    </a:lnTo>
                    <a:lnTo>
                      <a:pt x="80" y="125"/>
                    </a:lnTo>
                    <a:lnTo>
                      <a:pt x="82" y="133"/>
                    </a:lnTo>
                    <a:lnTo>
                      <a:pt x="82" y="139"/>
                    </a:lnTo>
                    <a:lnTo>
                      <a:pt x="82" y="148"/>
                    </a:lnTo>
                    <a:lnTo>
                      <a:pt x="88" y="150"/>
                    </a:lnTo>
                    <a:lnTo>
                      <a:pt x="88" y="156"/>
                    </a:lnTo>
                    <a:lnTo>
                      <a:pt x="88" y="162"/>
                    </a:lnTo>
                    <a:lnTo>
                      <a:pt x="88" y="165"/>
                    </a:lnTo>
                    <a:lnTo>
                      <a:pt x="90" y="179"/>
                    </a:lnTo>
                    <a:lnTo>
                      <a:pt x="90" y="185"/>
                    </a:lnTo>
                    <a:lnTo>
                      <a:pt x="94" y="190"/>
                    </a:lnTo>
                    <a:lnTo>
                      <a:pt x="94" y="196"/>
                    </a:lnTo>
                    <a:lnTo>
                      <a:pt x="94" y="205"/>
                    </a:lnTo>
                    <a:lnTo>
                      <a:pt x="96" y="213"/>
                    </a:lnTo>
                    <a:lnTo>
                      <a:pt x="98" y="225"/>
                    </a:lnTo>
                    <a:lnTo>
                      <a:pt x="100" y="230"/>
                    </a:lnTo>
                    <a:lnTo>
                      <a:pt x="98" y="236"/>
                    </a:lnTo>
                    <a:lnTo>
                      <a:pt x="102" y="244"/>
                    </a:lnTo>
                    <a:lnTo>
                      <a:pt x="104" y="256"/>
                    </a:lnTo>
                    <a:lnTo>
                      <a:pt x="104" y="262"/>
                    </a:lnTo>
                    <a:lnTo>
                      <a:pt x="104" y="273"/>
                    </a:lnTo>
                    <a:lnTo>
                      <a:pt x="106" y="282"/>
                    </a:lnTo>
                  </a:path>
                </a:pathLst>
              </a:custGeom>
              <a:noFill/>
              <a:ln w="9525" cap="rnd">
                <a:solidFill>
                  <a:srgbClr val="FF0000"/>
                </a:solidFill>
                <a:round/>
                <a:headEnd type="none" w="sm" len="sm"/>
                <a:tailEnd type="none" w="sm" len="sm"/>
              </a:ln>
            </p:spPr>
            <p:txBody>
              <a:bodyPr/>
              <a:lstStyle/>
              <a:p>
                <a:endParaRPr lang="en-US"/>
              </a:p>
            </p:txBody>
          </p:sp>
          <p:sp>
            <p:nvSpPr>
              <p:cNvPr id="22653" name="Freeform 124"/>
              <p:cNvSpPr>
                <a:spLocks/>
              </p:cNvSpPr>
              <p:nvPr/>
            </p:nvSpPr>
            <p:spPr bwMode="auto">
              <a:xfrm>
                <a:off x="3447" y="965"/>
                <a:ext cx="112" cy="283"/>
              </a:xfrm>
              <a:custGeom>
                <a:avLst/>
                <a:gdLst>
                  <a:gd name="T0" fmla="*/ 107 w 112"/>
                  <a:gd name="T1" fmla="*/ 0 h 283"/>
                  <a:gd name="T2" fmla="*/ 101 w 112"/>
                  <a:gd name="T3" fmla="*/ 2 h 283"/>
                  <a:gd name="T4" fmla="*/ 93 w 112"/>
                  <a:gd name="T5" fmla="*/ 2 h 283"/>
                  <a:gd name="T6" fmla="*/ 88 w 112"/>
                  <a:gd name="T7" fmla="*/ 5 h 283"/>
                  <a:gd name="T8" fmla="*/ 86 w 112"/>
                  <a:gd name="T9" fmla="*/ 11 h 283"/>
                  <a:gd name="T10" fmla="*/ 82 w 112"/>
                  <a:gd name="T11" fmla="*/ 14 h 283"/>
                  <a:gd name="T12" fmla="*/ 76 w 112"/>
                  <a:gd name="T13" fmla="*/ 14 h 283"/>
                  <a:gd name="T14" fmla="*/ 74 w 112"/>
                  <a:gd name="T15" fmla="*/ 19 h 283"/>
                  <a:gd name="T16" fmla="*/ 70 w 112"/>
                  <a:gd name="T17" fmla="*/ 22 h 283"/>
                  <a:gd name="T18" fmla="*/ 66 w 112"/>
                  <a:gd name="T19" fmla="*/ 25 h 283"/>
                  <a:gd name="T20" fmla="*/ 65 w 112"/>
                  <a:gd name="T21" fmla="*/ 31 h 283"/>
                  <a:gd name="T22" fmla="*/ 63 w 112"/>
                  <a:gd name="T23" fmla="*/ 34 h 283"/>
                  <a:gd name="T24" fmla="*/ 63 w 112"/>
                  <a:gd name="T25" fmla="*/ 42 h 283"/>
                  <a:gd name="T26" fmla="*/ 59 w 112"/>
                  <a:gd name="T27" fmla="*/ 45 h 283"/>
                  <a:gd name="T28" fmla="*/ 57 w 112"/>
                  <a:gd name="T29" fmla="*/ 48 h 283"/>
                  <a:gd name="T30" fmla="*/ 53 w 112"/>
                  <a:gd name="T31" fmla="*/ 54 h 283"/>
                  <a:gd name="T32" fmla="*/ 47 w 112"/>
                  <a:gd name="T33" fmla="*/ 62 h 283"/>
                  <a:gd name="T34" fmla="*/ 45 w 112"/>
                  <a:gd name="T35" fmla="*/ 74 h 283"/>
                  <a:gd name="T36" fmla="*/ 40 w 112"/>
                  <a:gd name="T37" fmla="*/ 88 h 283"/>
                  <a:gd name="T38" fmla="*/ 36 w 112"/>
                  <a:gd name="T39" fmla="*/ 96 h 283"/>
                  <a:gd name="T40" fmla="*/ 30 w 112"/>
                  <a:gd name="T41" fmla="*/ 113 h 283"/>
                  <a:gd name="T42" fmla="*/ 28 w 112"/>
                  <a:gd name="T43" fmla="*/ 119 h 283"/>
                  <a:gd name="T44" fmla="*/ 21 w 112"/>
                  <a:gd name="T45" fmla="*/ 133 h 283"/>
                  <a:gd name="T46" fmla="*/ 24 w 112"/>
                  <a:gd name="T47" fmla="*/ 150 h 283"/>
                  <a:gd name="T48" fmla="*/ 17 w 112"/>
                  <a:gd name="T49" fmla="*/ 165 h 283"/>
                  <a:gd name="T50" fmla="*/ 15 w 112"/>
                  <a:gd name="T51" fmla="*/ 176 h 283"/>
                  <a:gd name="T52" fmla="*/ 13 w 112"/>
                  <a:gd name="T53" fmla="*/ 190 h 283"/>
                  <a:gd name="T54" fmla="*/ 9 w 112"/>
                  <a:gd name="T55" fmla="*/ 207 h 283"/>
                  <a:gd name="T56" fmla="*/ 9 w 112"/>
                  <a:gd name="T57" fmla="*/ 222 h 283"/>
                  <a:gd name="T58" fmla="*/ 7 w 112"/>
                  <a:gd name="T59" fmla="*/ 239 h 283"/>
                  <a:gd name="T60" fmla="*/ 3 w 112"/>
                  <a:gd name="T61" fmla="*/ 259 h 283"/>
                  <a:gd name="T62" fmla="*/ 0 w 112"/>
                  <a:gd name="T63" fmla="*/ 273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3"/>
                  <a:gd name="T98" fmla="*/ 112 w 112"/>
                  <a:gd name="T99" fmla="*/ 283 h 2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3">
                    <a:moveTo>
                      <a:pt x="111" y="0"/>
                    </a:moveTo>
                    <a:lnTo>
                      <a:pt x="107" y="0"/>
                    </a:lnTo>
                    <a:lnTo>
                      <a:pt x="103" y="2"/>
                    </a:lnTo>
                    <a:lnTo>
                      <a:pt x="101" y="2"/>
                    </a:lnTo>
                    <a:lnTo>
                      <a:pt x="97" y="0"/>
                    </a:lnTo>
                    <a:lnTo>
                      <a:pt x="93" y="2"/>
                    </a:lnTo>
                    <a:lnTo>
                      <a:pt x="91" y="5"/>
                    </a:lnTo>
                    <a:lnTo>
                      <a:pt x="88" y="5"/>
                    </a:lnTo>
                    <a:lnTo>
                      <a:pt x="88" y="8"/>
                    </a:lnTo>
                    <a:lnTo>
                      <a:pt x="86" y="11"/>
                    </a:lnTo>
                    <a:lnTo>
                      <a:pt x="82" y="14"/>
                    </a:lnTo>
                    <a:lnTo>
                      <a:pt x="80" y="11"/>
                    </a:lnTo>
                    <a:lnTo>
                      <a:pt x="76" y="14"/>
                    </a:lnTo>
                    <a:lnTo>
                      <a:pt x="74" y="17"/>
                    </a:lnTo>
                    <a:lnTo>
                      <a:pt x="74" y="19"/>
                    </a:lnTo>
                    <a:lnTo>
                      <a:pt x="72" y="22"/>
                    </a:lnTo>
                    <a:lnTo>
                      <a:pt x="70" y="22"/>
                    </a:lnTo>
                    <a:lnTo>
                      <a:pt x="70" y="25"/>
                    </a:lnTo>
                    <a:lnTo>
                      <a:pt x="66" y="25"/>
                    </a:lnTo>
                    <a:lnTo>
                      <a:pt x="68" y="31"/>
                    </a:lnTo>
                    <a:lnTo>
                      <a:pt x="65" y="31"/>
                    </a:lnTo>
                    <a:lnTo>
                      <a:pt x="66" y="37"/>
                    </a:lnTo>
                    <a:lnTo>
                      <a:pt x="63" y="34"/>
                    </a:lnTo>
                    <a:lnTo>
                      <a:pt x="63" y="37"/>
                    </a:lnTo>
                    <a:lnTo>
                      <a:pt x="63" y="42"/>
                    </a:lnTo>
                    <a:lnTo>
                      <a:pt x="61" y="39"/>
                    </a:lnTo>
                    <a:lnTo>
                      <a:pt x="59" y="45"/>
                    </a:lnTo>
                    <a:lnTo>
                      <a:pt x="55" y="48"/>
                    </a:lnTo>
                    <a:lnTo>
                      <a:pt x="57" y="48"/>
                    </a:lnTo>
                    <a:lnTo>
                      <a:pt x="55" y="48"/>
                    </a:lnTo>
                    <a:lnTo>
                      <a:pt x="53" y="54"/>
                    </a:lnTo>
                    <a:lnTo>
                      <a:pt x="51" y="59"/>
                    </a:lnTo>
                    <a:lnTo>
                      <a:pt x="47" y="62"/>
                    </a:lnTo>
                    <a:lnTo>
                      <a:pt x="45" y="68"/>
                    </a:lnTo>
                    <a:lnTo>
                      <a:pt x="45" y="74"/>
                    </a:lnTo>
                    <a:lnTo>
                      <a:pt x="42" y="82"/>
                    </a:lnTo>
                    <a:lnTo>
                      <a:pt x="40" y="88"/>
                    </a:lnTo>
                    <a:lnTo>
                      <a:pt x="38" y="91"/>
                    </a:lnTo>
                    <a:lnTo>
                      <a:pt x="36" y="96"/>
                    </a:lnTo>
                    <a:lnTo>
                      <a:pt x="32" y="102"/>
                    </a:lnTo>
                    <a:lnTo>
                      <a:pt x="30" y="113"/>
                    </a:lnTo>
                    <a:lnTo>
                      <a:pt x="28" y="119"/>
                    </a:lnTo>
                    <a:lnTo>
                      <a:pt x="26" y="131"/>
                    </a:lnTo>
                    <a:lnTo>
                      <a:pt x="21" y="133"/>
                    </a:lnTo>
                    <a:lnTo>
                      <a:pt x="24" y="145"/>
                    </a:lnTo>
                    <a:lnTo>
                      <a:pt x="24" y="150"/>
                    </a:lnTo>
                    <a:lnTo>
                      <a:pt x="21" y="156"/>
                    </a:lnTo>
                    <a:lnTo>
                      <a:pt x="17" y="165"/>
                    </a:lnTo>
                    <a:lnTo>
                      <a:pt x="17" y="173"/>
                    </a:lnTo>
                    <a:lnTo>
                      <a:pt x="15" y="176"/>
                    </a:lnTo>
                    <a:lnTo>
                      <a:pt x="13" y="182"/>
                    </a:lnTo>
                    <a:lnTo>
                      <a:pt x="13" y="190"/>
                    </a:lnTo>
                    <a:lnTo>
                      <a:pt x="13" y="199"/>
                    </a:lnTo>
                    <a:lnTo>
                      <a:pt x="9" y="207"/>
                    </a:lnTo>
                    <a:lnTo>
                      <a:pt x="11" y="216"/>
                    </a:lnTo>
                    <a:lnTo>
                      <a:pt x="9" y="222"/>
                    </a:lnTo>
                    <a:lnTo>
                      <a:pt x="7" y="227"/>
                    </a:lnTo>
                    <a:lnTo>
                      <a:pt x="7" y="239"/>
                    </a:lnTo>
                    <a:lnTo>
                      <a:pt x="5" y="244"/>
                    </a:lnTo>
                    <a:lnTo>
                      <a:pt x="3" y="259"/>
                    </a:lnTo>
                    <a:lnTo>
                      <a:pt x="0" y="273"/>
                    </a:lnTo>
                    <a:lnTo>
                      <a:pt x="0" y="282"/>
                    </a:lnTo>
                  </a:path>
                </a:pathLst>
              </a:custGeom>
              <a:noFill/>
              <a:ln w="9525" cap="rnd">
                <a:solidFill>
                  <a:srgbClr val="FF0000"/>
                </a:solidFill>
                <a:round/>
                <a:headEnd type="none" w="sm" len="sm"/>
                <a:tailEnd type="none" w="sm" len="sm"/>
              </a:ln>
            </p:spPr>
            <p:txBody>
              <a:bodyPr/>
              <a:lstStyle/>
              <a:p>
                <a:endParaRPr lang="en-US"/>
              </a:p>
            </p:txBody>
          </p:sp>
          <p:sp>
            <p:nvSpPr>
              <p:cNvPr id="22654" name="Freeform 125"/>
              <p:cNvSpPr>
                <a:spLocks/>
              </p:cNvSpPr>
              <p:nvPr/>
            </p:nvSpPr>
            <p:spPr bwMode="auto">
              <a:xfrm>
                <a:off x="5197" y="950"/>
                <a:ext cx="110" cy="284"/>
              </a:xfrm>
              <a:custGeom>
                <a:avLst/>
                <a:gdLst>
                  <a:gd name="T0" fmla="*/ 107 w 110"/>
                  <a:gd name="T1" fmla="*/ 0 h 284"/>
                  <a:gd name="T2" fmla="*/ 101 w 110"/>
                  <a:gd name="T3" fmla="*/ 0 h 284"/>
                  <a:gd name="T4" fmla="*/ 93 w 110"/>
                  <a:gd name="T5" fmla="*/ 0 h 284"/>
                  <a:gd name="T6" fmla="*/ 90 w 110"/>
                  <a:gd name="T7" fmla="*/ 2 h 284"/>
                  <a:gd name="T8" fmla="*/ 86 w 110"/>
                  <a:gd name="T9" fmla="*/ 8 h 284"/>
                  <a:gd name="T10" fmla="*/ 79 w 110"/>
                  <a:gd name="T11" fmla="*/ 11 h 284"/>
                  <a:gd name="T12" fmla="*/ 76 w 110"/>
                  <a:gd name="T13" fmla="*/ 17 h 284"/>
                  <a:gd name="T14" fmla="*/ 72 w 110"/>
                  <a:gd name="T15" fmla="*/ 17 h 284"/>
                  <a:gd name="T16" fmla="*/ 72 w 110"/>
                  <a:gd name="T17" fmla="*/ 20 h 284"/>
                  <a:gd name="T18" fmla="*/ 66 w 110"/>
                  <a:gd name="T19" fmla="*/ 25 h 284"/>
                  <a:gd name="T20" fmla="*/ 62 w 110"/>
                  <a:gd name="T21" fmla="*/ 31 h 284"/>
                  <a:gd name="T22" fmla="*/ 62 w 110"/>
                  <a:gd name="T23" fmla="*/ 34 h 284"/>
                  <a:gd name="T24" fmla="*/ 61 w 110"/>
                  <a:gd name="T25" fmla="*/ 40 h 284"/>
                  <a:gd name="T26" fmla="*/ 59 w 110"/>
                  <a:gd name="T27" fmla="*/ 42 h 284"/>
                  <a:gd name="T28" fmla="*/ 55 w 110"/>
                  <a:gd name="T29" fmla="*/ 48 h 284"/>
                  <a:gd name="T30" fmla="*/ 53 w 110"/>
                  <a:gd name="T31" fmla="*/ 54 h 284"/>
                  <a:gd name="T32" fmla="*/ 51 w 110"/>
                  <a:gd name="T33" fmla="*/ 60 h 284"/>
                  <a:gd name="T34" fmla="*/ 44 w 110"/>
                  <a:gd name="T35" fmla="*/ 77 h 284"/>
                  <a:gd name="T36" fmla="*/ 40 w 110"/>
                  <a:gd name="T37" fmla="*/ 82 h 284"/>
                  <a:gd name="T38" fmla="*/ 34 w 110"/>
                  <a:gd name="T39" fmla="*/ 97 h 284"/>
                  <a:gd name="T40" fmla="*/ 29 w 110"/>
                  <a:gd name="T41" fmla="*/ 111 h 284"/>
                  <a:gd name="T42" fmla="*/ 26 w 110"/>
                  <a:gd name="T43" fmla="*/ 122 h 284"/>
                  <a:gd name="T44" fmla="*/ 24 w 110"/>
                  <a:gd name="T45" fmla="*/ 137 h 284"/>
                  <a:gd name="T46" fmla="*/ 22 w 110"/>
                  <a:gd name="T47" fmla="*/ 148 h 284"/>
                  <a:gd name="T48" fmla="*/ 18 w 110"/>
                  <a:gd name="T49" fmla="*/ 160 h 284"/>
                  <a:gd name="T50" fmla="*/ 11 w 110"/>
                  <a:gd name="T51" fmla="*/ 177 h 284"/>
                  <a:gd name="T52" fmla="*/ 13 w 110"/>
                  <a:gd name="T53" fmla="*/ 191 h 284"/>
                  <a:gd name="T54" fmla="*/ 11 w 110"/>
                  <a:gd name="T55" fmla="*/ 208 h 284"/>
                  <a:gd name="T56" fmla="*/ 7 w 110"/>
                  <a:gd name="T57" fmla="*/ 217 h 284"/>
                  <a:gd name="T58" fmla="*/ 7 w 110"/>
                  <a:gd name="T59" fmla="*/ 237 h 284"/>
                  <a:gd name="T60" fmla="*/ 1 w 110"/>
                  <a:gd name="T61" fmla="*/ 251 h 284"/>
                  <a:gd name="T62" fmla="*/ 1 w 110"/>
                  <a:gd name="T63" fmla="*/ 268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109" y="0"/>
                    </a:moveTo>
                    <a:lnTo>
                      <a:pt x="107" y="0"/>
                    </a:lnTo>
                    <a:lnTo>
                      <a:pt x="105" y="2"/>
                    </a:lnTo>
                    <a:lnTo>
                      <a:pt x="101" y="0"/>
                    </a:lnTo>
                    <a:lnTo>
                      <a:pt x="95" y="2"/>
                    </a:lnTo>
                    <a:lnTo>
                      <a:pt x="93" y="0"/>
                    </a:lnTo>
                    <a:lnTo>
                      <a:pt x="92" y="2"/>
                    </a:lnTo>
                    <a:lnTo>
                      <a:pt x="90" y="2"/>
                    </a:lnTo>
                    <a:lnTo>
                      <a:pt x="88" y="8"/>
                    </a:lnTo>
                    <a:lnTo>
                      <a:pt x="86" y="8"/>
                    </a:lnTo>
                    <a:lnTo>
                      <a:pt x="82" y="8"/>
                    </a:lnTo>
                    <a:lnTo>
                      <a:pt x="79" y="11"/>
                    </a:lnTo>
                    <a:lnTo>
                      <a:pt x="77" y="14"/>
                    </a:lnTo>
                    <a:lnTo>
                      <a:pt x="76" y="17"/>
                    </a:lnTo>
                    <a:lnTo>
                      <a:pt x="74" y="17"/>
                    </a:lnTo>
                    <a:lnTo>
                      <a:pt x="72" y="17"/>
                    </a:lnTo>
                    <a:lnTo>
                      <a:pt x="70" y="17"/>
                    </a:lnTo>
                    <a:lnTo>
                      <a:pt x="72" y="20"/>
                    </a:lnTo>
                    <a:lnTo>
                      <a:pt x="68" y="20"/>
                    </a:lnTo>
                    <a:lnTo>
                      <a:pt x="66" y="25"/>
                    </a:lnTo>
                    <a:lnTo>
                      <a:pt x="64" y="28"/>
                    </a:lnTo>
                    <a:lnTo>
                      <a:pt x="62" y="31"/>
                    </a:lnTo>
                    <a:lnTo>
                      <a:pt x="62" y="34"/>
                    </a:lnTo>
                    <a:lnTo>
                      <a:pt x="61" y="37"/>
                    </a:lnTo>
                    <a:lnTo>
                      <a:pt x="61" y="40"/>
                    </a:lnTo>
                    <a:lnTo>
                      <a:pt x="59" y="40"/>
                    </a:lnTo>
                    <a:lnTo>
                      <a:pt x="59" y="42"/>
                    </a:lnTo>
                    <a:lnTo>
                      <a:pt x="57" y="45"/>
                    </a:lnTo>
                    <a:lnTo>
                      <a:pt x="55" y="48"/>
                    </a:lnTo>
                    <a:lnTo>
                      <a:pt x="55" y="51"/>
                    </a:lnTo>
                    <a:lnTo>
                      <a:pt x="53" y="54"/>
                    </a:lnTo>
                    <a:lnTo>
                      <a:pt x="51" y="57"/>
                    </a:lnTo>
                    <a:lnTo>
                      <a:pt x="51" y="60"/>
                    </a:lnTo>
                    <a:lnTo>
                      <a:pt x="46" y="68"/>
                    </a:lnTo>
                    <a:lnTo>
                      <a:pt x="44" y="77"/>
                    </a:lnTo>
                    <a:lnTo>
                      <a:pt x="42" y="80"/>
                    </a:lnTo>
                    <a:lnTo>
                      <a:pt x="40" y="82"/>
                    </a:lnTo>
                    <a:lnTo>
                      <a:pt x="36" y="91"/>
                    </a:lnTo>
                    <a:lnTo>
                      <a:pt x="34" y="97"/>
                    </a:lnTo>
                    <a:lnTo>
                      <a:pt x="32" y="108"/>
                    </a:lnTo>
                    <a:lnTo>
                      <a:pt x="29" y="111"/>
                    </a:lnTo>
                    <a:lnTo>
                      <a:pt x="29" y="117"/>
                    </a:lnTo>
                    <a:lnTo>
                      <a:pt x="26" y="122"/>
                    </a:lnTo>
                    <a:lnTo>
                      <a:pt x="29" y="131"/>
                    </a:lnTo>
                    <a:lnTo>
                      <a:pt x="24" y="137"/>
                    </a:lnTo>
                    <a:lnTo>
                      <a:pt x="22" y="145"/>
                    </a:lnTo>
                    <a:lnTo>
                      <a:pt x="22" y="148"/>
                    </a:lnTo>
                    <a:lnTo>
                      <a:pt x="20" y="154"/>
                    </a:lnTo>
                    <a:lnTo>
                      <a:pt x="18" y="160"/>
                    </a:lnTo>
                    <a:lnTo>
                      <a:pt x="15" y="171"/>
                    </a:lnTo>
                    <a:lnTo>
                      <a:pt x="11" y="177"/>
                    </a:lnTo>
                    <a:lnTo>
                      <a:pt x="15" y="182"/>
                    </a:lnTo>
                    <a:lnTo>
                      <a:pt x="13" y="191"/>
                    </a:lnTo>
                    <a:lnTo>
                      <a:pt x="13" y="200"/>
                    </a:lnTo>
                    <a:lnTo>
                      <a:pt x="11" y="208"/>
                    </a:lnTo>
                    <a:lnTo>
                      <a:pt x="9" y="214"/>
                    </a:lnTo>
                    <a:lnTo>
                      <a:pt x="7" y="217"/>
                    </a:lnTo>
                    <a:lnTo>
                      <a:pt x="7" y="231"/>
                    </a:lnTo>
                    <a:lnTo>
                      <a:pt x="7" y="237"/>
                    </a:lnTo>
                    <a:lnTo>
                      <a:pt x="7" y="248"/>
                    </a:lnTo>
                    <a:lnTo>
                      <a:pt x="1" y="251"/>
                    </a:lnTo>
                    <a:lnTo>
                      <a:pt x="1" y="265"/>
                    </a:lnTo>
                    <a:lnTo>
                      <a:pt x="1" y="268"/>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655" name="Freeform 126"/>
              <p:cNvSpPr>
                <a:spLocks/>
              </p:cNvSpPr>
              <p:nvPr/>
            </p:nvSpPr>
            <p:spPr bwMode="auto">
              <a:xfrm>
                <a:off x="3223" y="1233"/>
                <a:ext cx="107" cy="274"/>
              </a:xfrm>
              <a:custGeom>
                <a:avLst/>
                <a:gdLst>
                  <a:gd name="T0" fmla="*/ 104 w 107"/>
                  <a:gd name="T1" fmla="*/ 273 h 274"/>
                  <a:gd name="T2" fmla="*/ 98 w 107"/>
                  <a:gd name="T3" fmla="*/ 270 h 274"/>
                  <a:gd name="T4" fmla="*/ 96 w 107"/>
                  <a:gd name="T5" fmla="*/ 270 h 274"/>
                  <a:gd name="T6" fmla="*/ 86 w 107"/>
                  <a:gd name="T7" fmla="*/ 267 h 274"/>
                  <a:gd name="T8" fmla="*/ 83 w 107"/>
                  <a:gd name="T9" fmla="*/ 261 h 274"/>
                  <a:gd name="T10" fmla="*/ 81 w 107"/>
                  <a:gd name="T11" fmla="*/ 261 h 274"/>
                  <a:gd name="T12" fmla="*/ 77 w 107"/>
                  <a:gd name="T13" fmla="*/ 258 h 274"/>
                  <a:gd name="T14" fmla="*/ 71 w 107"/>
                  <a:gd name="T15" fmla="*/ 252 h 274"/>
                  <a:gd name="T16" fmla="*/ 67 w 107"/>
                  <a:gd name="T17" fmla="*/ 247 h 274"/>
                  <a:gd name="T18" fmla="*/ 67 w 107"/>
                  <a:gd name="T19" fmla="*/ 244 h 274"/>
                  <a:gd name="T20" fmla="*/ 62 w 107"/>
                  <a:gd name="T21" fmla="*/ 238 h 274"/>
                  <a:gd name="T22" fmla="*/ 60 w 107"/>
                  <a:gd name="T23" fmla="*/ 235 h 274"/>
                  <a:gd name="T24" fmla="*/ 60 w 107"/>
                  <a:gd name="T25" fmla="*/ 229 h 274"/>
                  <a:gd name="T26" fmla="*/ 58 w 107"/>
                  <a:gd name="T27" fmla="*/ 227 h 274"/>
                  <a:gd name="T28" fmla="*/ 54 w 107"/>
                  <a:gd name="T29" fmla="*/ 224 h 274"/>
                  <a:gd name="T30" fmla="*/ 53 w 107"/>
                  <a:gd name="T31" fmla="*/ 221 h 274"/>
                  <a:gd name="T32" fmla="*/ 47 w 107"/>
                  <a:gd name="T33" fmla="*/ 209 h 274"/>
                  <a:gd name="T34" fmla="*/ 42 w 107"/>
                  <a:gd name="T35" fmla="*/ 198 h 274"/>
                  <a:gd name="T36" fmla="*/ 38 w 107"/>
                  <a:gd name="T37" fmla="*/ 189 h 274"/>
                  <a:gd name="T38" fmla="*/ 34 w 107"/>
                  <a:gd name="T39" fmla="*/ 175 h 274"/>
                  <a:gd name="T40" fmla="*/ 30 w 107"/>
                  <a:gd name="T41" fmla="*/ 163 h 274"/>
                  <a:gd name="T42" fmla="*/ 26 w 107"/>
                  <a:gd name="T43" fmla="*/ 152 h 274"/>
                  <a:gd name="T44" fmla="*/ 24 w 107"/>
                  <a:gd name="T45" fmla="*/ 137 h 274"/>
                  <a:gd name="T46" fmla="*/ 21 w 107"/>
                  <a:gd name="T47" fmla="*/ 129 h 274"/>
                  <a:gd name="T48" fmla="*/ 17 w 107"/>
                  <a:gd name="T49" fmla="*/ 112 h 274"/>
                  <a:gd name="T50" fmla="*/ 17 w 107"/>
                  <a:gd name="T51" fmla="*/ 100 h 274"/>
                  <a:gd name="T52" fmla="*/ 13 w 107"/>
                  <a:gd name="T53" fmla="*/ 89 h 274"/>
                  <a:gd name="T54" fmla="*/ 11 w 107"/>
                  <a:gd name="T55" fmla="*/ 68 h 274"/>
                  <a:gd name="T56" fmla="*/ 9 w 107"/>
                  <a:gd name="T57" fmla="*/ 57 h 274"/>
                  <a:gd name="T58" fmla="*/ 5 w 107"/>
                  <a:gd name="T59" fmla="*/ 45 h 274"/>
                  <a:gd name="T60" fmla="*/ 1 w 107"/>
                  <a:gd name="T61" fmla="*/ 25 h 274"/>
                  <a:gd name="T62" fmla="*/ 3 w 107"/>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74"/>
                  <a:gd name="T98" fmla="*/ 107 w 10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74">
                    <a:moveTo>
                      <a:pt x="106" y="273"/>
                    </a:moveTo>
                    <a:lnTo>
                      <a:pt x="104" y="273"/>
                    </a:lnTo>
                    <a:lnTo>
                      <a:pt x="100" y="273"/>
                    </a:lnTo>
                    <a:lnTo>
                      <a:pt x="98" y="270"/>
                    </a:lnTo>
                    <a:lnTo>
                      <a:pt x="96" y="273"/>
                    </a:lnTo>
                    <a:lnTo>
                      <a:pt x="96" y="270"/>
                    </a:lnTo>
                    <a:lnTo>
                      <a:pt x="90" y="270"/>
                    </a:lnTo>
                    <a:lnTo>
                      <a:pt x="86" y="267"/>
                    </a:lnTo>
                    <a:lnTo>
                      <a:pt x="84" y="261"/>
                    </a:lnTo>
                    <a:lnTo>
                      <a:pt x="83" y="261"/>
                    </a:lnTo>
                    <a:lnTo>
                      <a:pt x="81" y="261"/>
                    </a:lnTo>
                    <a:lnTo>
                      <a:pt x="79" y="258"/>
                    </a:lnTo>
                    <a:lnTo>
                      <a:pt x="77" y="258"/>
                    </a:lnTo>
                    <a:lnTo>
                      <a:pt x="73" y="258"/>
                    </a:lnTo>
                    <a:lnTo>
                      <a:pt x="71" y="252"/>
                    </a:lnTo>
                    <a:lnTo>
                      <a:pt x="69" y="250"/>
                    </a:lnTo>
                    <a:lnTo>
                      <a:pt x="67" y="247"/>
                    </a:lnTo>
                    <a:lnTo>
                      <a:pt x="67" y="244"/>
                    </a:lnTo>
                    <a:lnTo>
                      <a:pt x="62" y="238"/>
                    </a:lnTo>
                    <a:lnTo>
                      <a:pt x="60" y="235"/>
                    </a:lnTo>
                    <a:lnTo>
                      <a:pt x="60" y="229"/>
                    </a:lnTo>
                    <a:lnTo>
                      <a:pt x="58" y="227"/>
                    </a:lnTo>
                    <a:lnTo>
                      <a:pt x="56" y="227"/>
                    </a:lnTo>
                    <a:lnTo>
                      <a:pt x="54" y="224"/>
                    </a:lnTo>
                    <a:lnTo>
                      <a:pt x="53" y="224"/>
                    </a:lnTo>
                    <a:lnTo>
                      <a:pt x="53" y="221"/>
                    </a:lnTo>
                    <a:lnTo>
                      <a:pt x="51" y="221"/>
                    </a:lnTo>
                    <a:lnTo>
                      <a:pt x="47" y="209"/>
                    </a:lnTo>
                    <a:lnTo>
                      <a:pt x="45" y="206"/>
                    </a:lnTo>
                    <a:lnTo>
                      <a:pt x="42" y="198"/>
                    </a:lnTo>
                    <a:lnTo>
                      <a:pt x="38" y="195"/>
                    </a:lnTo>
                    <a:lnTo>
                      <a:pt x="38" y="189"/>
                    </a:lnTo>
                    <a:lnTo>
                      <a:pt x="36" y="181"/>
                    </a:lnTo>
                    <a:lnTo>
                      <a:pt x="34" y="175"/>
                    </a:lnTo>
                    <a:lnTo>
                      <a:pt x="32" y="169"/>
                    </a:lnTo>
                    <a:lnTo>
                      <a:pt x="30" y="163"/>
                    </a:lnTo>
                    <a:lnTo>
                      <a:pt x="28" y="160"/>
                    </a:lnTo>
                    <a:lnTo>
                      <a:pt x="26" y="152"/>
                    </a:lnTo>
                    <a:lnTo>
                      <a:pt x="24" y="143"/>
                    </a:lnTo>
                    <a:lnTo>
                      <a:pt x="24" y="137"/>
                    </a:lnTo>
                    <a:lnTo>
                      <a:pt x="26" y="135"/>
                    </a:lnTo>
                    <a:lnTo>
                      <a:pt x="21" y="129"/>
                    </a:lnTo>
                    <a:lnTo>
                      <a:pt x="19" y="123"/>
                    </a:lnTo>
                    <a:lnTo>
                      <a:pt x="17" y="112"/>
                    </a:lnTo>
                    <a:lnTo>
                      <a:pt x="17" y="109"/>
                    </a:lnTo>
                    <a:lnTo>
                      <a:pt x="17" y="100"/>
                    </a:lnTo>
                    <a:lnTo>
                      <a:pt x="15" y="94"/>
                    </a:lnTo>
                    <a:lnTo>
                      <a:pt x="13" y="89"/>
                    </a:lnTo>
                    <a:lnTo>
                      <a:pt x="9" y="80"/>
                    </a:lnTo>
                    <a:lnTo>
                      <a:pt x="11" y="68"/>
                    </a:lnTo>
                    <a:lnTo>
                      <a:pt x="9" y="57"/>
                    </a:lnTo>
                    <a:lnTo>
                      <a:pt x="7" y="48"/>
                    </a:lnTo>
                    <a:lnTo>
                      <a:pt x="5" y="45"/>
                    </a:lnTo>
                    <a:lnTo>
                      <a:pt x="5" y="34"/>
                    </a:lnTo>
                    <a:lnTo>
                      <a:pt x="1" y="25"/>
                    </a:lnTo>
                    <a:lnTo>
                      <a:pt x="1" y="17"/>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56" name="Freeform 127"/>
              <p:cNvSpPr>
                <a:spLocks/>
              </p:cNvSpPr>
              <p:nvPr/>
            </p:nvSpPr>
            <p:spPr bwMode="auto">
              <a:xfrm>
                <a:off x="3329" y="1233"/>
                <a:ext cx="110" cy="288"/>
              </a:xfrm>
              <a:custGeom>
                <a:avLst/>
                <a:gdLst>
                  <a:gd name="T0" fmla="*/ 3 w 110"/>
                  <a:gd name="T1" fmla="*/ 284 h 288"/>
                  <a:gd name="T2" fmla="*/ 12 w 110"/>
                  <a:gd name="T3" fmla="*/ 287 h 288"/>
                  <a:gd name="T4" fmla="*/ 18 w 110"/>
                  <a:gd name="T5" fmla="*/ 284 h 288"/>
                  <a:gd name="T6" fmla="*/ 22 w 110"/>
                  <a:gd name="T7" fmla="*/ 284 h 288"/>
                  <a:gd name="T8" fmla="*/ 27 w 110"/>
                  <a:gd name="T9" fmla="*/ 278 h 288"/>
                  <a:gd name="T10" fmla="*/ 31 w 110"/>
                  <a:gd name="T11" fmla="*/ 272 h 288"/>
                  <a:gd name="T12" fmla="*/ 35 w 110"/>
                  <a:gd name="T13" fmla="*/ 269 h 288"/>
                  <a:gd name="T14" fmla="*/ 36 w 110"/>
                  <a:gd name="T15" fmla="*/ 269 h 288"/>
                  <a:gd name="T16" fmla="*/ 40 w 110"/>
                  <a:gd name="T17" fmla="*/ 261 h 288"/>
                  <a:gd name="T18" fmla="*/ 44 w 110"/>
                  <a:gd name="T19" fmla="*/ 258 h 288"/>
                  <a:gd name="T20" fmla="*/ 46 w 110"/>
                  <a:gd name="T21" fmla="*/ 255 h 288"/>
                  <a:gd name="T22" fmla="*/ 48 w 110"/>
                  <a:gd name="T23" fmla="*/ 249 h 288"/>
                  <a:gd name="T24" fmla="*/ 49 w 110"/>
                  <a:gd name="T25" fmla="*/ 246 h 288"/>
                  <a:gd name="T26" fmla="*/ 53 w 110"/>
                  <a:gd name="T27" fmla="*/ 238 h 288"/>
                  <a:gd name="T28" fmla="*/ 55 w 110"/>
                  <a:gd name="T29" fmla="*/ 232 h 288"/>
                  <a:gd name="T30" fmla="*/ 57 w 110"/>
                  <a:gd name="T31" fmla="*/ 232 h 288"/>
                  <a:gd name="T32" fmla="*/ 62 w 110"/>
                  <a:gd name="T33" fmla="*/ 220 h 288"/>
                  <a:gd name="T34" fmla="*/ 68 w 110"/>
                  <a:gd name="T35" fmla="*/ 209 h 288"/>
                  <a:gd name="T36" fmla="*/ 72 w 110"/>
                  <a:gd name="T37" fmla="*/ 195 h 288"/>
                  <a:gd name="T38" fmla="*/ 75 w 110"/>
                  <a:gd name="T39" fmla="*/ 186 h 288"/>
                  <a:gd name="T40" fmla="*/ 77 w 110"/>
                  <a:gd name="T41" fmla="*/ 172 h 288"/>
                  <a:gd name="T42" fmla="*/ 84 w 110"/>
                  <a:gd name="T43" fmla="*/ 160 h 288"/>
                  <a:gd name="T44" fmla="*/ 84 w 110"/>
                  <a:gd name="T45" fmla="*/ 140 h 288"/>
                  <a:gd name="T46" fmla="*/ 90 w 110"/>
                  <a:gd name="T47" fmla="*/ 129 h 288"/>
                  <a:gd name="T48" fmla="*/ 92 w 110"/>
                  <a:gd name="T49" fmla="*/ 120 h 288"/>
                  <a:gd name="T50" fmla="*/ 94 w 110"/>
                  <a:gd name="T51" fmla="*/ 106 h 288"/>
                  <a:gd name="T52" fmla="*/ 97 w 110"/>
                  <a:gd name="T53" fmla="*/ 88 h 288"/>
                  <a:gd name="T54" fmla="*/ 97 w 110"/>
                  <a:gd name="T55" fmla="*/ 74 h 288"/>
                  <a:gd name="T56" fmla="*/ 99 w 110"/>
                  <a:gd name="T57" fmla="*/ 57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4"/>
                    </a:moveTo>
                    <a:lnTo>
                      <a:pt x="3" y="284"/>
                    </a:lnTo>
                    <a:lnTo>
                      <a:pt x="9" y="281"/>
                    </a:lnTo>
                    <a:lnTo>
                      <a:pt x="12" y="287"/>
                    </a:lnTo>
                    <a:lnTo>
                      <a:pt x="14" y="284"/>
                    </a:lnTo>
                    <a:lnTo>
                      <a:pt x="18" y="284"/>
                    </a:lnTo>
                    <a:lnTo>
                      <a:pt x="20" y="284"/>
                    </a:lnTo>
                    <a:lnTo>
                      <a:pt x="22" y="284"/>
                    </a:lnTo>
                    <a:lnTo>
                      <a:pt x="25" y="281"/>
                    </a:lnTo>
                    <a:lnTo>
                      <a:pt x="27" y="278"/>
                    </a:lnTo>
                    <a:lnTo>
                      <a:pt x="27" y="275"/>
                    </a:lnTo>
                    <a:lnTo>
                      <a:pt x="31" y="272"/>
                    </a:lnTo>
                    <a:lnTo>
                      <a:pt x="35" y="269"/>
                    </a:lnTo>
                    <a:lnTo>
                      <a:pt x="36" y="269"/>
                    </a:lnTo>
                    <a:lnTo>
                      <a:pt x="38" y="264"/>
                    </a:lnTo>
                    <a:lnTo>
                      <a:pt x="40" y="261"/>
                    </a:lnTo>
                    <a:lnTo>
                      <a:pt x="42" y="261"/>
                    </a:lnTo>
                    <a:lnTo>
                      <a:pt x="44" y="258"/>
                    </a:lnTo>
                    <a:lnTo>
                      <a:pt x="46" y="255"/>
                    </a:lnTo>
                    <a:lnTo>
                      <a:pt x="48" y="252"/>
                    </a:lnTo>
                    <a:lnTo>
                      <a:pt x="48" y="249"/>
                    </a:lnTo>
                    <a:lnTo>
                      <a:pt x="49" y="246"/>
                    </a:lnTo>
                    <a:lnTo>
                      <a:pt x="51" y="241"/>
                    </a:lnTo>
                    <a:lnTo>
                      <a:pt x="53" y="238"/>
                    </a:lnTo>
                    <a:lnTo>
                      <a:pt x="51" y="232"/>
                    </a:lnTo>
                    <a:lnTo>
                      <a:pt x="55" y="232"/>
                    </a:lnTo>
                    <a:lnTo>
                      <a:pt x="53" y="229"/>
                    </a:lnTo>
                    <a:lnTo>
                      <a:pt x="57" y="232"/>
                    </a:lnTo>
                    <a:lnTo>
                      <a:pt x="62" y="220"/>
                    </a:lnTo>
                    <a:lnTo>
                      <a:pt x="64" y="215"/>
                    </a:lnTo>
                    <a:lnTo>
                      <a:pt x="68" y="209"/>
                    </a:lnTo>
                    <a:lnTo>
                      <a:pt x="70" y="203"/>
                    </a:lnTo>
                    <a:lnTo>
                      <a:pt x="72" y="195"/>
                    </a:lnTo>
                    <a:lnTo>
                      <a:pt x="73" y="189"/>
                    </a:lnTo>
                    <a:lnTo>
                      <a:pt x="75" y="186"/>
                    </a:lnTo>
                    <a:lnTo>
                      <a:pt x="77" y="183"/>
                    </a:lnTo>
                    <a:lnTo>
                      <a:pt x="77" y="172"/>
                    </a:lnTo>
                    <a:lnTo>
                      <a:pt x="83" y="163"/>
                    </a:lnTo>
                    <a:lnTo>
                      <a:pt x="84" y="160"/>
                    </a:lnTo>
                    <a:lnTo>
                      <a:pt x="83" y="154"/>
                    </a:lnTo>
                    <a:lnTo>
                      <a:pt x="84" y="140"/>
                    </a:lnTo>
                    <a:lnTo>
                      <a:pt x="88" y="140"/>
                    </a:lnTo>
                    <a:lnTo>
                      <a:pt x="90" y="129"/>
                    </a:lnTo>
                    <a:lnTo>
                      <a:pt x="92" y="123"/>
                    </a:lnTo>
                    <a:lnTo>
                      <a:pt x="92" y="120"/>
                    </a:lnTo>
                    <a:lnTo>
                      <a:pt x="94" y="109"/>
                    </a:lnTo>
                    <a:lnTo>
                      <a:pt x="94" y="106"/>
                    </a:lnTo>
                    <a:lnTo>
                      <a:pt x="94" y="100"/>
                    </a:lnTo>
                    <a:lnTo>
                      <a:pt x="97" y="88"/>
                    </a:lnTo>
                    <a:lnTo>
                      <a:pt x="97" y="83"/>
                    </a:lnTo>
                    <a:lnTo>
                      <a:pt x="97" y="74"/>
                    </a:lnTo>
                    <a:lnTo>
                      <a:pt x="101" y="68"/>
                    </a:lnTo>
                    <a:lnTo>
                      <a:pt x="99" y="57"/>
                    </a:lnTo>
                    <a:lnTo>
                      <a:pt x="103" y="51"/>
                    </a:lnTo>
                    <a:lnTo>
                      <a:pt x="103" y="43"/>
                    </a:lnTo>
                    <a:lnTo>
                      <a:pt x="103" y="37"/>
                    </a:lnTo>
                    <a:lnTo>
                      <a:pt x="107" y="28"/>
                    </a:lnTo>
                    <a:lnTo>
                      <a:pt x="107" y="20"/>
                    </a:lnTo>
                    <a:lnTo>
                      <a:pt x="107"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657" name="Freeform 128"/>
              <p:cNvSpPr>
                <a:spLocks/>
              </p:cNvSpPr>
              <p:nvPr/>
            </p:nvSpPr>
            <p:spPr bwMode="auto">
              <a:xfrm>
                <a:off x="3329" y="1233"/>
                <a:ext cx="110" cy="288"/>
              </a:xfrm>
              <a:custGeom>
                <a:avLst/>
                <a:gdLst>
                  <a:gd name="T0" fmla="*/ 3 w 110"/>
                  <a:gd name="T1" fmla="*/ 284 h 288"/>
                  <a:gd name="T2" fmla="*/ 12 w 110"/>
                  <a:gd name="T3" fmla="*/ 287 h 288"/>
                  <a:gd name="T4" fmla="*/ 18 w 110"/>
                  <a:gd name="T5" fmla="*/ 284 h 288"/>
                  <a:gd name="T6" fmla="*/ 22 w 110"/>
                  <a:gd name="T7" fmla="*/ 284 h 288"/>
                  <a:gd name="T8" fmla="*/ 27 w 110"/>
                  <a:gd name="T9" fmla="*/ 278 h 288"/>
                  <a:gd name="T10" fmla="*/ 31 w 110"/>
                  <a:gd name="T11" fmla="*/ 272 h 288"/>
                  <a:gd name="T12" fmla="*/ 35 w 110"/>
                  <a:gd name="T13" fmla="*/ 269 h 288"/>
                  <a:gd name="T14" fmla="*/ 36 w 110"/>
                  <a:gd name="T15" fmla="*/ 269 h 288"/>
                  <a:gd name="T16" fmla="*/ 40 w 110"/>
                  <a:gd name="T17" fmla="*/ 261 h 288"/>
                  <a:gd name="T18" fmla="*/ 44 w 110"/>
                  <a:gd name="T19" fmla="*/ 258 h 288"/>
                  <a:gd name="T20" fmla="*/ 46 w 110"/>
                  <a:gd name="T21" fmla="*/ 255 h 288"/>
                  <a:gd name="T22" fmla="*/ 48 w 110"/>
                  <a:gd name="T23" fmla="*/ 249 h 288"/>
                  <a:gd name="T24" fmla="*/ 49 w 110"/>
                  <a:gd name="T25" fmla="*/ 246 h 288"/>
                  <a:gd name="T26" fmla="*/ 53 w 110"/>
                  <a:gd name="T27" fmla="*/ 238 h 288"/>
                  <a:gd name="T28" fmla="*/ 55 w 110"/>
                  <a:gd name="T29" fmla="*/ 232 h 288"/>
                  <a:gd name="T30" fmla="*/ 57 w 110"/>
                  <a:gd name="T31" fmla="*/ 232 h 288"/>
                  <a:gd name="T32" fmla="*/ 62 w 110"/>
                  <a:gd name="T33" fmla="*/ 220 h 288"/>
                  <a:gd name="T34" fmla="*/ 68 w 110"/>
                  <a:gd name="T35" fmla="*/ 209 h 288"/>
                  <a:gd name="T36" fmla="*/ 72 w 110"/>
                  <a:gd name="T37" fmla="*/ 195 h 288"/>
                  <a:gd name="T38" fmla="*/ 75 w 110"/>
                  <a:gd name="T39" fmla="*/ 186 h 288"/>
                  <a:gd name="T40" fmla="*/ 77 w 110"/>
                  <a:gd name="T41" fmla="*/ 172 h 288"/>
                  <a:gd name="T42" fmla="*/ 84 w 110"/>
                  <a:gd name="T43" fmla="*/ 160 h 288"/>
                  <a:gd name="T44" fmla="*/ 84 w 110"/>
                  <a:gd name="T45" fmla="*/ 140 h 288"/>
                  <a:gd name="T46" fmla="*/ 90 w 110"/>
                  <a:gd name="T47" fmla="*/ 129 h 288"/>
                  <a:gd name="T48" fmla="*/ 92 w 110"/>
                  <a:gd name="T49" fmla="*/ 120 h 288"/>
                  <a:gd name="T50" fmla="*/ 96 w 110"/>
                  <a:gd name="T51" fmla="*/ 103 h 288"/>
                  <a:gd name="T52" fmla="*/ 97 w 110"/>
                  <a:gd name="T53" fmla="*/ 88 h 288"/>
                  <a:gd name="T54" fmla="*/ 97 w 110"/>
                  <a:gd name="T55" fmla="*/ 71 h 288"/>
                  <a:gd name="T56" fmla="*/ 99 w 110"/>
                  <a:gd name="T57" fmla="*/ 57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4"/>
                    </a:moveTo>
                    <a:lnTo>
                      <a:pt x="3" y="284"/>
                    </a:lnTo>
                    <a:lnTo>
                      <a:pt x="9" y="281"/>
                    </a:lnTo>
                    <a:lnTo>
                      <a:pt x="12" y="287"/>
                    </a:lnTo>
                    <a:lnTo>
                      <a:pt x="14" y="284"/>
                    </a:lnTo>
                    <a:lnTo>
                      <a:pt x="18" y="284"/>
                    </a:lnTo>
                    <a:lnTo>
                      <a:pt x="20" y="284"/>
                    </a:lnTo>
                    <a:lnTo>
                      <a:pt x="22" y="284"/>
                    </a:lnTo>
                    <a:lnTo>
                      <a:pt x="25" y="281"/>
                    </a:lnTo>
                    <a:lnTo>
                      <a:pt x="27" y="278"/>
                    </a:lnTo>
                    <a:lnTo>
                      <a:pt x="27" y="275"/>
                    </a:lnTo>
                    <a:lnTo>
                      <a:pt x="31" y="272"/>
                    </a:lnTo>
                    <a:lnTo>
                      <a:pt x="35" y="269"/>
                    </a:lnTo>
                    <a:lnTo>
                      <a:pt x="36" y="269"/>
                    </a:lnTo>
                    <a:lnTo>
                      <a:pt x="38" y="264"/>
                    </a:lnTo>
                    <a:lnTo>
                      <a:pt x="40" y="261"/>
                    </a:lnTo>
                    <a:lnTo>
                      <a:pt x="42" y="261"/>
                    </a:lnTo>
                    <a:lnTo>
                      <a:pt x="44" y="258"/>
                    </a:lnTo>
                    <a:lnTo>
                      <a:pt x="46" y="255"/>
                    </a:lnTo>
                    <a:lnTo>
                      <a:pt x="48" y="252"/>
                    </a:lnTo>
                    <a:lnTo>
                      <a:pt x="48" y="249"/>
                    </a:lnTo>
                    <a:lnTo>
                      <a:pt x="49" y="246"/>
                    </a:lnTo>
                    <a:lnTo>
                      <a:pt x="51" y="241"/>
                    </a:lnTo>
                    <a:lnTo>
                      <a:pt x="53" y="238"/>
                    </a:lnTo>
                    <a:lnTo>
                      <a:pt x="51" y="232"/>
                    </a:lnTo>
                    <a:lnTo>
                      <a:pt x="55" y="232"/>
                    </a:lnTo>
                    <a:lnTo>
                      <a:pt x="53" y="229"/>
                    </a:lnTo>
                    <a:lnTo>
                      <a:pt x="57" y="232"/>
                    </a:lnTo>
                    <a:lnTo>
                      <a:pt x="62" y="220"/>
                    </a:lnTo>
                    <a:lnTo>
                      <a:pt x="64" y="215"/>
                    </a:lnTo>
                    <a:lnTo>
                      <a:pt x="68" y="209"/>
                    </a:lnTo>
                    <a:lnTo>
                      <a:pt x="70" y="203"/>
                    </a:lnTo>
                    <a:lnTo>
                      <a:pt x="72" y="195"/>
                    </a:lnTo>
                    <a:lnTo>
                      <a:pt x="73" y="189"/>
                    </a:lnTo>
                    <a:lnTo>
                      <a:pt x="75" y="186"/>
                    </a:lnTo>
                    <a:lnTo>
                      <a:pt x="77" y="183"/>
                    </a:lnTo>
                    <a:lnTo>
                      <a:pt x="77" y="172"/>
                    </a:lnTo>
                    <a:lnTo>
                      <a:pt x="83" y="163"/>
                    </a:lnTo>
                    <a:lnTo>
                      <a:pt x="84" y="160"/>
                    </a:lnTo>
                    <a:lnTo>
                      <a:pt x="83" y="154"/>
                    </a:lnTo>
                    <a:lnTo>
                      <a:pt x="84" y="140"/>
                    </a:lnTo>
                    <a:lnTo>
                      <a:pt x="88" y="140"/>
                    </a:lnTo>
                    <a:lnTo>
                      <a:pt x="90" y="129"/>
                    </a:lnTo>
                    <a:lnTo>
                      <a:pt x="92" y="123"/>
                    </a:lnTo>
                    <a:lnTo>
                      <a:pt x="92" y="120"/>
                    </a:lnTo>
                    <a:lnTo>
                      <a:pt x="94" y="109"/>
                    </a:lnTo>
                    <a:lnTo>
                      <a:pt x="96" y="103"/>
                    </a:lnTo>
                    <a:lnTo>
                      <a:pt x="94" y="100"/>
                    </a:lnTo>
                    <a:lnTo>
                      <a:pt x="97" y="88"/>
                    </a:lnTo>
                    <a:lnTo>
                      <a:pt x="97" y="83"/>
                    </a:lnTo>
                    <a:lnTo>
                      <a:pt x="97" y="71"/>
                    </a:lnTo>
                    <a:lnTo>
                      <a:pt x="101" y="68"/>
                    </a:lnTo>
                    <a:lnTo>
                      <a:pt x="99" y="57"/>
                    </a:lnTo>
                    <a:lnTo>
                      <a:pt x="103" y="51"/>
                    </a:lnTo>
                    <a:lnTo>
                      <a:pt x="103" y="43"/>
                    </a:lnTo>
                    <a:lnTo>
                      <a:pt x="103" y="37"/>
                    </a:lnTo>
                    <a:lnTo>
                      <a:pt x="107" y="28"/>
                    </a:lnTo>
                    <a:lnTo>
                      <a:pt x="107" y="20"/>
                    </a:lnTo>
                    <a:lnTo>
                      <a:pt x="107"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658" name="Freeform 129"/>
              <p:cNvSpPr>
                <a:spLocks/>
              </p:cNvSpPr>
              <p:nvPr/>
            </p:nvSpPr>
            <p:spPr bwMode="auto">
              <a:xfrm>
                <a:off x="3223" y="1233"/>
                <a:ext cx="107" cy="274"/>
              </a:xfrm>
              <a:custGeom>
                <a:avLst/>
                <a:gdLst>
                  <a:gd name="T0" fmla="*/ 104 w 107"/>
                  <a:gd name="T1" fmla="*/ 273 h 274"/>
                  <a:gd name="T2" fmla="*/ 98 w 107"/>
                  <a:gd name="T3" fmla="*/ 270 h 274"/>
                  <a:gd name="T4" fmla="*/ 92 w 107"/>
                  <a:gd name="T5" fmla="*/ 270 h 274"/>
                  <a:gd name="T6" fmla="*/ 86 w 107"/>
                  <a:gd name="T7" fmla="*/ 267 h 274"/>
                  <a:gd name="T8" fmla="*/ 81 w 107"/>
                  <a:gd name="T9" fmla="*/ 261 h 274"/>
                  <a:gd name="T10" fmla="*/ 81 w 107"/>
                  <a:gd name="T11" fmla="*/ 261 h 274"/>
                  <a:gd name="T12" fmla="*/ 77 w 107"/>
                  <a:gd name="T13" fmla="*/ 258 h 274"/>
                  <a:gd name="T14" fmla="*/ 71 w 107"/>
                  <a:gd name="T15" fmla="*/ 252 h 274"/>
                  <a:gd name="T16" fmla="*/ 67 w 107"/>
                  <a:gd name="T17" fmla="*/ 247 h 274"/>
                  <a:gd name="T18" fmla="*/ 67 w 107"/>
                  <a:gd name="T19" fmla="*/ 244 h 274"/>
                  <a:gd name="T20" fmla="*/ 62 w 107"/>
                  <a:gd name="T21" fmla="*/ 238 h 274"/>
                  <a:gd name="T22" fmla="*/ 60 w 107"/>
                  <a:gd name="T23" fmla="*/ 235 h 274"/>
                  <a:gd name="T24" fmla="*/ 60 w 107"/>
                  <a:gd name="T25" fmla="*/ 229 h 274"/>
                  <a:gd name="T26" fmla="*/ 58 w 107"/>
                  <a:gd name="T27" fmla="*/ 227 h 274"/>
                  <a:gd name="T28" fmla="*/ 54 w 107"/>
                  <a:gd name="T29" fmla="*/ 224 h 274"/>
                  <a:gd name="T30" fmla="*/ 53 w 107"/>
                  <a:gd name="T31" fmla="*/ 221 h 274"/>
                  <a:gd name="T32" fmla="*/ 47 w 107"/>
                  <a:gd name="T33" fmla="*/ 209 h 274"/>
                  <a:gd name="T34" fmla="*/ 42 w 107"/>
                  <a:gd name="T35" fmla="*/ 198 h 274"/>
                  <a:gd name="T36" fmla="*/ 38 w 107"/>
                  <a:gd name="T37" fmla="*/ 189 h 274"/>
                  <a:gd name="T38" fmla="*/ 34 w 107"/>
                  <a:gd name="T39" fmla="*/ 175 h 274"/>
                  <a:gd name="T40" fmla="*/ 30 w 107"/>
                  <a:gd name="T41" fmla="*/ 163 h 274"/>
                  <a:gd name="T42" fmla="*/ 26 w 107"/>
                  <a:gd name="T43" fmla="*/ 152 h 274"/>
                  <a:gd name="T44" fmla="*/ 24 w 107"/>
                  <a:gd name="T45" fmla="*/ 137 h 274"/>
                  <a:gd name="T46" fmla="*/ 21 w 107"/>
                  <a:gd name="T47" fmla="*/ 129 h 274"/>
                  <a:gd name="T48" fmla="*/ 17 w 107"/>
                  <a:gd name="T49" fmla="*/ 112 h 274"/>
                  <a:gd name="T50" fmla="*/ 17 w 107"/>
                  <a:gd name="T51" fmla="*/ 103 h 274"/>
                  <a:gd name="T52" fmla="*/ 13 w 107"/>
                  <a:gd name="T53" fmla="*/ 89 h 274"/>
                  <a:gd name="T54" fmla="*/ 11 w 107"/>
                  <a:gd name="T55" fmla="*/ 68 h 274"/>
                  <a:gd name="T56" fmla="*/ 9 w 107"/>
                  <a:gd name="T57" fmla="*/ 60 h 274"/>
                  <a:gd name="T58" fmla="*/ 5 w 107"/>
                  <a:gd name="T59" fmla="*/ 45 h 274"/>
                  <a:gd name="T60" fmla="*/ 1 w 107"/>
                  <a:gd name="T61" fmla="*/ 25 h 274"/>
                  <a:gd name="T62" fmla="*/ 3 w 107"/>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74"/>
                  <a:gd name="T98" fmla="*/ 107 w 10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74">
                    <a:moveTo>
                      <a:pt x="106" y="273"/>
                    </a:moveTo>
                    <a:lnTo>
                      <a:pt x="104" y="273"/>
                    </a:lnTo>
                    <a:lnTo>
                      <a:pt x="100" y="273"/>
                    </a:lnTo>
                    <a:lnTo>
                      <a:pt x="98" y="270"/>
                    </a:lnTo>
                    <a:lnTo>
                      <a:pt x="94" y="273"/>
                    </a:lnTo>
                    <a:lnTo>
                      <a:pt x="92" y="270"/>
                    </a:lnTo>
                    <a:lnTo>
                      <a:pt x="90" y="270"/>
                    </a:lnTo>
                    <a:lnTo>
                      <a:pt x="86" y="267"/>
                    </a:lnTo>
                    <a:lnTo>
                      <a:pt x="84" y="264"/>
                    </a:lnTo>
                    <a:lnTo>
                      <a:pt x="81" y="261"/>
                    </a:lnTo>
                    <a:lnTo>
                      <a:pt x="77" y="261"/>
                    </a:lnTo>
                    <a:lnTo>
                      <a:pt x="77" y="258"/>
                    </a:lnTo>
                    <a:lnTo>
                      <a:pt x="73" y="258"/>
                    </a:lnTo>
                    <a:lnTo>
                      <a:pt x="71" y="252"/>
                    </a:lnTo>
                    <a:lnTo>
                      <a:pt x="67" y="252"/>
                    </a:lnTo>
                    <a:lnTo>
                      <a:pt x="67" y="247"/>
                    </a:lnTo>
                    <a:lnTo>
                      <a:pt x="67" y="244"/>
                    </a:lnTo>
                    <a:lnTo>
                      <a:pt x="62" y="238"/>
                    </a:lnTo>
                    <a:lnTo>
                      <a:pt x="60" y="235"/>
                    </a:lnTo>
                    <a:lnTo>
                      <a:pt x="60" y="229"/>
                    </a:lnTo>
                    <a:lnTo>
                      <a:pt x="58" y="227"/>
                    </a:lnTo>
                    <a:lnTo>
                      <a:pt x="56" y="227"/>
                    </a:lnTo>
                    <a:lnTo>
                      <a:pt x="54" y="224"/>
                    </a:lnTo>
                    <a:lnTo>
                      <a:pt x="53" y="224"/>
                    </a:lnTo>
                    <a:lnTo>
                      <a:pt x="53" y="221"/>
                    </a:lnTo>
                    <a:lnTo>
                      <a:pt x="51" y="221"/>
                    </a:lnTo>
                    <a:lnTo>
                      <a:pt x="47" y="209"/>
                    </a:lnTo>
                    <a:lnTo>
                      <a:pt x="45" y="206"/>
                    </a:lnTo>
                    <a:lnTo>
                      <a:pt x="42" y="198"/>
                    </a:lnTo>
                    <a:lnTo>
                      <a:pt x="38" y="195"/>
                    </a:lnTo>
                    <a:lnTo>
                      <a:pt x="38" y="189"/>
                    </a:lnTo>
                    <a:lnTo>
                      <a:pt x="36" y="181"/>
                    </a:lnTo>
                    <a:lnTo>
                      <a:pt x="34" y="175"/>
                    </a:lnTo>
                    <a:lnTo>
                      <a:pt x="30" y="166"/>
                    </a:lnTo>
                    <a:lnTo>
                      <a:pt x="30" y="163"/>
                    </a:lnTo>
                    <a:lnTo>
                      <a:pt x="28" y="160"/>
                    </a:lnTo>
                    <a:lnTo>
                      <a:pt x="26" y="152"/>
                    </a:lnTo>
                    <a:lnTo>
                      <a:pt x="22" y="146"/>
                    </a:lnTo>
                    <a:lnTo>
                      <a:pt x="24" y="137"/>
                    </a:lnTo>
                    <a:lnTo>
                      <a:pt x="24" y="135"/>
                    </a:lnTo>
                    <a:lnTo>
                      <a:pt x="21" y="129"/>
                    </a:lnTo>
                    <a:lnTo>
                      <a:pt x="19" y="123"/>
                    </a:lnTo>
                    <a:lnTo>
                      <a:pt x="17" y="112"/>
                    </a:lnTo>
                    <a:lnTo>
                      <a:pt x="17" y="109"/>
                    </a:lnTo>
                    <a:lnTo>
                      <a:pt x="17" y="103"/>
                    </a:lnTo>
                    <a:lnTo>
                      <a:pt x="15" y="94"/>
                    </a:lnTo>
                    <a:lnTo>
                      <a:pt x="13" y="89"/>
                    </a:lnTo>
                    <a:lnTo>
                      <a:pt x="9" y="80"/>
                    </a:lnTo>
                    <a:lnTo>
                      <a:pt x="11" y="68"/>
                    </a:lnTo>
                    <a:lnTo>
                      <a:pt x="7" y="66"/>
                    </a:lnTo>
                    <a:lnTo>
                      <a:pt x="9" y="60"/>
                    </a:lnTo>
                    <a:lnTo>
                      <a:pt x="7" y="48"/>
                    </a:lnTo>
                    <a:lnTo>
                      <a:pt x="5" y="45"/>
                    </a:lnTo>
                    <a:lnTo>
                      <a:pt x="3" y="37"/>
                    </a:lnTo>
                    <a:lnTo>
                      <a:pt x="1" y="25"/>
                    </a:lnTo>
                    <a:lnTo>
                      <a:pt x="1" y="17"/>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59" name="Freeform 130"/>
              <p:cNvSpPr>
                <a:spLocks/>
              </p:cNvSpPr>
              <p:nvPr/>
            </p:nvSpPr>
            <p:spPr bwMode="auto">
              <a:xfrm>
                <a:off x="3112" y="950"/>
                <a:ext cx="112" cy="284"/>
              </a:xfrm>
              <a:custGeom>
                <a:avLst/>
                <a:gdLst>
                  <a:gd name="T0" fmla="*/ 3 w 112"/>
                  <a:gd name="T1" fmla="*/ 5 h 284"/>
                  <a:gd name="T2" fmla="*/ 9 w 112"/>
                  <a:gd name="T3" fmla="*/ 2 h 284"/>
                  <a:gd name="T4" fmla="*/ 13 w 112"/>
                  <a:gd name="T5" fmla="*/ 2 h 284"/>
                  <a:gd name="T6" fmla="*/ 21 w 112"/>
                  <a:gd name="T7" fmla="*/ 5 h 284"/>
                  <a:gd name="T8" fmla="*/ 27 w 112"/>
                  <a:gd name="T9" fmla="*/ 11 h 284"/>
                  <a:gd name="T10" fmla="*/ 29 w 112"/>
                  <a:gd name="T11" fmla="*/ 14 h 284"/>
                  <a:gd name="T12" fmla="*/ 33 w 112"/>
                  <a:gd name="T13" fmla="*/ 17 h 284"/>
                  <a:gd name="T14" fmla="*/ 37 w 112"/>
                  <a:gd name="T15" fmla="*/ 20 h 284"/>
                  <a:gd name="T16" fmla="*/ 42 w 112"/>
                  <a:gd name="T17" fmla="*/ 25 h 284"/>
                  <a:gd name="T18" fmla="*/ 44 w 112"/>
                  <a:gd name="T19" fmla="*/ 28 h 284"/>
                  <a:gd name="T20" fmla="*/ 46 w 112"/>
                  <a:gd name="T21" fmla="*/ 37 h 284"/>
                  <a:gd name="T22" fmla="*/ 48 w 112"/>
                  <a:gd name="T23" fmla="*/ 40 h 284"/>
                  <a:gd name="T24" fmla="*/ 52 w 112"/>
                  <a:gd name="T25" fmla="*/ 45 h 284"/>
                  <a:gd name="T26" fmla="*/ 56 w 112"/>
                  <a:gd name="T27" fmla="*/ 51 h 284"/>
                  <a:gd name="T28" fmla="*/ 56 w 112"/>
                  <a:gd name="T29" fmla="*/ 57 h 284"/>
                  <a:gd name="T30" fmla="*/ 58 w 112"/>
                  <a:gd name="T31" fmla="*/ 60 h 284"/>
                  <a:gd name="T32" fmla="*/ 66 w 112"/>
                  <a:gd name="T33" fmla="*/ 71 h 284"/>
                  <a:gd name="T34" fmla="*/ 70 w 112"/>
                  <a:gd name="T35" fmla="*/ 82 h 284"/>
                  <a:gd name="T36" fmla="*/ 75 w 112"/>
                  <a:gd name="T37" fmla="*/ 97 h 284"/>
                  <a:gd name="T38" fmla="*/ 79 w 112"/>
                  <a:gd name="T39" fmla="*/ 108 h 284"/>
                  <a:gd name="T40" fmla="*/ 83 w 112"/>
                  <a:gd name="T41" fmla="*/ 117 h 284"/>
                  <a:gd name="T42" fmla="*/ 87 w 112"/>
                  <a:gd name="T43" fmla="*/ 131 h 284"/>
                  <a:gd name="T44" fmla="*/ 87 w 112"/>
                  <a:gd name="T45" fmla="*/ 142 h 284"/>
                  <a:gd name="T46" fmla="*/ 93 w 112"/>
                  <a:gd name="T47" fmla="*/ 154 h 284"/>
                  <a:gd name="T48" fmla="*/ 93 w 112"/>
                  <a:gd name="T49" fmla="*/ 174 h 284"/>
                  <a:gd name="T50" fmla="*/ 97 w 112"/>
                  <a:gd name="T51" fmla="*/ 188 h 284"/>
                  <a:gd name="T52" fmla="*/ 99 w 112"/>
                  <a:gd name="T53" fmla="*/ 202 h 284"/>
                  <a:gd name="T54" fmla="*/ 103 w 112"/>
                  <a:gd name="T55" fmla="*/ 214 h 284"/>
                  <a:gd name="T56" fmla="*/ 105 w 112"/>
                  <a:gd name="T57" fmla="*/ 228 h 284"/>
                  <a:gd name="T58" fmla="*/ 107 w 112"/>
                  <a:gd name="T59" fmla="*/ 248 h 284"/>
                  <a:gd name="T60" fmla="*/ 109 w 112"/>
                  <a:gd name="T61" fmla="*/ 262 h 284"/>
                  <a:gd name="T62" fmla="*/ 111 w 112"/>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0" y="0"/>
                    </a:moveTo>
                    <a:lnTo>
                      <a:pt x="3" y="5"/>
                    </a:lnTo>
                    <a:lnTo>
                      <a:pt x="9" y="5"/>
                    </a:lnTo>
                    <a:lnTo>
                      <a:pt x="9" y="2"/>
                    </a:lnTo>
                    <a:lnTo>
                      <a:pt x="13" y="2"/>
                    </a:lnTo>
                    <a:lnTo>
                      <a:pt x="17" y="5"/>
                    </a:lnTo>
                    <a:lnTo>
                      <a:pt x="21" y="5"/>
                    </a:lnTo>
                    <a:lnTo>
                      <a:pt x="23" y="11"/>
                    </a:lnTo>
                    <a:lnTo>
                      <a:pt x="27" y="11"/>
                    </a:lnTo>
                    <a:lnTo>
                      <a:pt x="25" y="14"/>
                    </a:lnTo>
                    <a:lnTo>
                      <a:pt x="29" y="14"/>
                    </a:lnTo>
                    <a:lnTo>
                      <a:pt x="31" y="14"/>
                    </a:lnTo>
                    <a:lnTo>
                      <a:pt x="33" y="17"/>
                    </a:lnTo>
                    <a:lnTo>
                      <a:pt x="35" y="17"/>
                    </a:lnTo>
                    <a:lnTo>
                      <a:pt x="37" y="20"/>
                    </a:lnTo>
                    <a:lnTo>
                      <a:pt x="40" y="22"/>
                    </a:lnTo>
                    <a:lnTo>
                      <a:pt x="42" y="25"/>
                    </a:lnTo>
                    <a:lnTo>
                      <a:pt x="40" y="28"/>
                    </a:lnTo>
                    <a:lnTo>
                      <a:pt x="44" y="28"/>
                    </a:lnTo>
                    <a:lnTo>
                      <a:pt x="42" y="31"/>
                    </a:lnTo>
                    <a:lnTo>
                      <a:pt x="46" y="37"/>
                    </a:lnTo>
                    <a:lnTo>
                      <a:pt x="48" y="40"/>
                    </a:lnTo>
                    <a:lnTo>
                      <a:pt x="50" y="42"/>
                    </a:lnTo>
                    <a:lnTo>
                      <a:pt x="52" y="45"/>
                    </a:lnTo>
                    <a:lnTo>
                      <a:pt x="54" y="51"/>
                    </a:lnTo>
                    <a:lnTo>
                      <a:pt x="56" y="51"/>
                    </a:lnTo>
                    <a:lnTo>
                      <a:pt x="56" y="57"/>
                    </a:lnTo>
                    <a:lnTo>
                      <a:pt x="58" y="54"/>
                    </a:lnTo>
                    <a:lnTo>
                      <a:pt x="58" y="60"/>
                    </a:lnTo>
                    <a:lnTo>
                      <a:pt x="64" y="62"/>
                    </a:lnTo>
                    <a:lnTo>
                      <a:pt x="66" y="71"/>
                    </a:lnTo>
                    <a:lnTo>
                      <a:pt x="66" y="77"/>
                    </a:lnTo>
                    <a:lnTo>
                      <a:pt x="70" y="82"/>
                    </a:lnTo>
                    <a:lnTo>
                      <a:pt x="72" y="91"/>
                    </a:lnTo>
                    <a:lnTo>
                      <a:pt x="75" y="97"/>
                    </a:lnTo>
                    <a:lnTo>
                      <a:pt x="75" y="100"/>
                    </a:lnTo>
                    <a:lnTo>
                      <a:pt x="79" y="108"/>
                    </a:lnTo>
                    <a:lnTo>
                      <a:pt x="81" y="111"/>
                    </a:lnTo>
                    <a:lnTo>
                      <a:pt x="83" y="117"/>
                    </a:lnTo>
                    <a:lnTo>
                      <a:pt x="83" y="125"/>
                    </a:lnTo>
                    <a:lnTo>
                      <a:pt x="87" y="131"/>
                    </a:lnTo>
                    <a:lnTo>
                      <a:pt x="89" y="137"/>
                    </a:lnTo>
                    <a:lnTo>
                      <a:pt x="87" y="142"/>
                    </a:lnTo>
                    <a:lnTo>
                      <a:pt x="91" y="154"/>
                    </a:lnTo>
                    <a:lnTo>
                      <a:pt x="93" y="154"/>
                    </a:lnTo>
                    <a:lnTo>
                      <a:pt x="93" y="162"/>
                    </a:lnTo>
                    <a:lnTo>
                      <a:pt x="93" y="174"/>
                    </a:lnTo>
                    <a:lnTo>
                      <a:pt x="97" y="180"/>
                    </a:lnTo>
                    <a:lnTo>
                      <a:pt x="97" y="188"/>
                    </a:lnTo>
                    <a:lnTo>
                      <a:pt x="99" y="191"/>
                    </a:lnTo>
                    <a:lnTo>
                      <a:pt x="99" y="202"/>
                    </a:lnTo>
                    <a:lnTo>
                      <a:pt x="103" y="211"/>
                    </a:lnTo>
                    <a:lnTo>
                      <a:pt x="103" y="214"/>
                    </a:lnTo>
                    <a:lnTo>
                      <a:pt x="105" y="220"/>
                    </a:lnTo>
                    <a:lnTo>
                      <a:pt x="105" y="228"/>
                    </a:lnTo>
                    <a:lnTo>
                      <a:pt x="109" y="240"/>
                    </a:lnTo>
                    <a:lnTo>
                      <a:pt x="107" y="248"/>
                    </a:lnTo>
                    <a:lnTo>
                      <a:pt x="109" y="257"/>
                    </a:lnTo>
                    <a:lnTo>
                      <a:pt x="109" y="262"/>
                    </a:lnTo>
                    <a:lnTo>
                      <a:pt x="109" y="277"/>
                    </a:lnTo>
                    <a:lnTo>
                      <a:pt x="111" y="283"/>
                    </a:lnTo>
                  </a:path>
                </a:pathLst>
              </a:custGeom>
              <a:noFill/>
              <a:ln w="9525" cap="rnd">
                <a:solidFill>
                  <a:srgbClr val="FF0000"/>
                </a:solidFill>
                <a:round/>
                <a:headEnd type="none" w="sm" len="sm"/>
                <a:tailEnd type="none" w="sm" len="sm"/>
              </a:ln>
            </p:spPr>
            <p:txBody>
              <a:bodyPr/>
              <a:lstStyle/>
              <a:p>
                <a:endParaRPr lang="en-US"/>
              </a:p>
            </p:txBody>
          </p:sp>
          <p:sp>
            <p:nvSpPr>
              <p:cNvPr id="22660" name="Freeform 131"/>
              <p:cNvSpPr>
                <a:spLocks/>
              </p:cNvSpPr>
              <p:nvPr/>
            </p:nvSpPr>
            <p:spPr bwMode="auto">
              <a:xfrm>
                <a:off x="3005" y="950"/>
                <a:ext cx="108" cy="284"/>
              </a:xfrm>
              <a:custGeom>
                <a:avLst/>
                <a:gdLst>
                  <a:gd name="T0" fmla="*/ 103 w 108"/>
                  <a:gd name="T1" fmla="*/ 2 h 284"/>
                  <a:gd name="T2" fmla="*/ 95 w 108"/>
                  <a:gd name="T3" fmla="*/ 2 h 284"/>
                  <a:gd name="T4" fmla="*/ 91 w 108"/>
                  <a:gd name="T5" fmla="*/ 2 h 284"/>
                  <a:gd name="T6" fmla="*/ 87 w 108"/>
                  <a:gd name="T7" fmla="*/ 5 h 284"/>
                  <a:gd name="T8" fmla="*/ 81 w 108"/>
                  <a:gd name="T9" fmla="*/ 8 h 284"/>
                  <a:gd name="T10" fmla="*/ 79 w 108"/>
                  <a:gd name="T11" fmla="*/ 14 h 284"/>
                  <a:gd name="T12" fmla="*/ 75 w 108"/>
                  <a:gd name="T13" fmla="*/ 14 h 284"/>
                  <a:gd name="T14" fmla="*/ 71 w 108"/>
                  <a:gd name="T15" fmla="*/ 17 h 284"/>
                  <a:gd name="T16" fmla="*/ 68 w 108"/>
                  <a:gd name="T17" fmla="*/ 22 h 284"/>
                  <a:gd name="T18" fmla="*/ 64 w 108"/>
                  <a:gd name="T19" fmla="*/ 25 h 284"/>
                  <a:gd name="T20" fmla="*/ 62 w 108"/>
                  <a:gd name="T21" fmla="*/ 31 h 284"/>
                  <a:gd name="T22" fmla="*/ 60 w 108"/>
                  <a:gd name="T23" fmla="*/ 40 h 284"/>
                  <a:gd name="T24" fmla="*/ 58 w 108"/>
                  <a:gd name="T25" fmla="*/ 45 h 284"/>
                  <a:gd name="T26" fmla="*/ 56 w 108"/>
                  <a:gd name="T27" fmla="*/ 51 h 284"/>
                  <a:gd name="T28" fmla="*/ 54 w 108"/>
                  <a:gd name="T29" fmla="*/ 54 h 284"/>
                  <a:gd name="T30" fmla="*/ 52 w 108"/>
                  <a:gd name="T31" fmla="*/ 57 h 284"/>
                  <a:gd name="T32" fmla="*/ 46 w 108"/>
                  <a:gd name="T33" fmla="*/ 71 h 284"/>
                  <a:gd name="T34" fmla="*/ 40 w 108"/>
                  <a:gd name="T35" fmla="*/ 80 h 284"/>
                  <a:gd name="T36" fmla="*/ 38 w 108"/>
                  <a:gd name="T37" fmla="*/ 94 h 284"/>
                  <a:gd name="T38" fmla="*/ 33 w 108"/>
                  <a:gd name="T39" fmla="*/ 105 h 284"/>
                  <a:gd name="T40" fmla="*/ 31 w 108"/>
                  <a:gd name="T41" fmla="*/ 117 h 284"/>
                  <a:gd name="T42" fmla="*/ 25 w 108"/>
                  <a:gd name="T43" fmla="*/ 131 h 284"/>
                  <a:gd name="T44" fmla="*/ 23 w 108"/>
                  <a:gd name="T45" fmla="*/ 142 h 284"/>
                  <a:gd name="T46" fmla="*/ 19 w 108"/>
                  <a:gd name="T47" fmla="*/ 157 h 284"/>
                  <a:gd name="T48" fmla="*/ 17 w 108"/>
                  <a:gd name="T49" fmla="*/ 171 h 284"/>
                  <a:gd name="T50" fmla="*/ 13 w 108"/>
                  <a:gd name="T51" fmla="*/ 182 h 284"/>
                  <a:gd name="T52" fmla="*/ 13 w 108"/>
                  <a:gd name="T53" fmla="*/ 200 h 284"/>
                  <a:gd name="T54" fmla="*/ 11 w 108"/>
                  <a:gd name="T55" fmla="*/ 211 h 284"/>
                  <a:gd name="T56" fmla="*/ 5 w 108"/>
                  <a:gd name="T57" fmla="*/ 231 h 284"/>
                  <a:gd name="T58" fmla="*/ 7 w 108"/>
                  <a:gd name="T59" fmla="*/ 242 h 284"/>
                  <a:gd name="T60" fmla="*/ 1 w 108"/>
                  <a:gd name="T61" fmla="*/ 262 h 284"/>
                  <a:gd name="T62" fmla="*/ 0 w 108"/>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4"/>
                  <a:gd name="T98" fmla="*/ 108 w 108"/>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4">
                    <a:moveTo>
                      <a:pt x="107" y="0"/>
                    </a:moveTo>
                    <a:lnTo>
                      <a:pt x="103" y="2"/>
                    </a:lnTo>
                    <a:lnTo>
                      <a:pt x="99" y="0"/>
                    </a:lnTo>
                    <a:lnTo>
                      <a:pt x="95" y="2"/>
                    </a:lnTo>
                    <a:lnTo>
                      <a:pt x="93" y="2"/>
                    </a:lnTo>
                    <a:lnTo>
                      <a:pt x="91" y="2"/>
                    </a:lnTo>
                    <a:lnTo>
                      <a:pt x="89" y="5"/>
                    </a:lnTo>
                    <a:lnTo>
                      <a:pt x="87" y="5"/>
                    </a:lnTo>
                    <a:lnTo>
                      <a:pt x="85" y="5"/>
                    </a:lnTo>
                    <a:lnTo>
                      <a:pt x="81" y="8"/>
                    </a:lnTo>
                    <a:lnTo>
                      <a:pt x="79" y="11"/>
                    </a:lnTo>
                    <a:lnTo>
                      <a:pt x="79" y="14"/>
                    </a:lnTo>
                    <a:lnTo>
                      <a:pt x="75" y="17"/>
                    </a:lnTo>
                    <a:lnTo>
                      <a:pt x="75" y="14"/>
                    </a:lnTo>
                    <a:lnTo>
                      <a:pt x="71" y="17"/>
                    </a:lnTo>
                    <a:lnTo>
                      <a:pt x="71" y="22"/>
                    </a:lnTo>
                    <a:lnTo>
                      <a:pt x="68" y="22"/>
                    </a:lnTo>
                    <a:lnTo>
                      <a:pt x="68" y="25"/>
                    </a:lnTo>
                    <a:lnTo>
                      <a:pt x="64" y="25"/>
                    </a:lnTo>
                    <a:lnTo>
                      <a:pt x="64" y="31"/>
                    </a:lnTo>
                    <a:lnTo>
                      <a:pt x="62" y="31"/>
                    </a:lnTo>
                    <a:lnTo>
                      <a:pt x="64" y="34"/>
                    </a:lnTo>
                    <a:lnTo>
                      <a:pt x="60" y="40"/>
                    </a:lnTo>
                    <a:lnTo>
                      <a:pt x="56" y="42"/>
                    </a:lnTo>
                    <a:lnTo>
                      <a:pt x="58" y="45"/>
                    </a:lnTo>
                    <a:lnTo>
                      <a:pt x="54" y="48"/>
                    </a:lnTo>
                    <a:lnTo>
                      <a:pt x="56" y="51"/>
                    </a:lnTo>
                    <a:lnTo>
                      <a:pt x="54" y="54"/>
                    </a:lnTo>
                    <a:lnTo>
                      <a:pt x="53" y="57"/>
                    </a:lnTo>
                    <a:lnTo>
                      <a:pt x="52" y="57"/>
                    </a:lnTo>
                    <a:lnTo>
                      <a:pt x="48" y="68"/>
                    </a:lnTo>
                    <a:lnTo>
                      <a:pt x="46" y="71"/>
                    </a:lnTo>
                    <a:lnTo>
                      <a:pt x="42" y="80"/>
                    </a:lnTo>
                    <a:lnTo>
                      <a:pt x="40" y="80"/>
                    </a:lnTo>
                    <a:lnTo>
                      <a:pt x="40" y="88"/>
                    </a:lnTo>
                    <a:lnTo>
                      <a:pt x="38" y="94"/>
                    </a:lnTo>
                    <a:lnTo>
                      <a:pt x="35" y="100"/>
                    </a:lnTo>
                    <a:lnTo>
                      <a:pt x="33" y="105"/>
                    </a:lnTo>
                    <a:lnTo>
                      <a:pt x="31" y="108"/>
                    </a:lnTo>
                    <a:lnTo>
                      <a:pt x="31" y="117"/>
                    </a:lnTo>
                    <a:lnTo>
                      <a:pt x="29" y="122"/>
                    </a:lnTo>
                    <a:lnTo>
                      <a:pt x="25" y="131"/>
                    </a:lnTo>
                    <a:lnTo>
                      <a:pt x="25" y="137"/>
                    </a:lnTo>
                    <a:lnTo>
                      <a:pt x="23" y="142"/>
                    </a:lnTo>
                    <a:lnTo>
                      <a:pt x="19" y="148"/>
                    </a:lnTo>
                    <a:lnTo>
                      <a:pt x="19" y="157"/>
                    </a:lnTo>
                    <a:lnTo>
                      <a:pt x="17" y="162"/>
                    </a:lnTo>
                    <a:lnTo>
                      <a:pt x="17" y="171"/>
                    </a:lnTo>
                    <a:lnTo>
                      <a:pt x="17" y="174"/>
                    </a:lnTo>
                    <a:lnTo>
                      <a:pt x="13" y="182"/>
                    </a:lnTo>
                    <a:lnTo>
                      <a:pt x="15" y="191"/>
                    </a:lnTo>
                    <a:lnTo>
                      <a:pt x="13" y="200"/>
                    </a:lnTo>
                    <a:lnTo>
                      <a:pt x="11" y="205"/>
                    </a:lnTo>
                    <a:lnTo>
                      <a:pt x="11" y="211"/>
                    </a:lnTo>
                    <a:lnTo>
                      <a:pt x="9" y="217"/>
                    </a:lnTo>
                    <a:lnTo>
                      <a:pt x="5" y="231"/>
                    </a:lnTo>
                    <a:lnTo>
                      <a:pt x="5" y="237"/>
                    </a:lnTo>
                    <a:lnTo>
                      <a:pt x="7" y="242"/>
                    </a:lnTo>
                    <a:lnTo>
                      <a:pt x="3" y="251"/>
                    </a:lnTo>
                    <a:lnTo>
                      <a:pt x="1" y="262"/>
                    </a:lnTo>
                    <a:lnTo>
                      <a:pt x="1" y="268"/>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661" name="Freeform 132"/>
              <p:cNvSpPr>
                <a:spLocks/>
              </p:cNvSpPr>
              <p:nvPr/>
            </p:nvSpPr>
            <p:spPr bwMode="auto">
              <a:xfrm>
                <a:off x="4982" y="1233"/>
                <a:ext cx="108" cy="288"/>
              </a:xfrm>
              <a:custGeom>
                <a:avLst/>
                <a:gdLst>
                  <a:gd name="T0" fmla="*/ 105 w 108"/>
                  <a:gd name="T1" fmla="*/ 287 h 288"/>
                  <a:gd name="T2" fmla="*/ 97 w 108"/>
                  <a:gd name="T3" fmla="*/ 284 h 288"/>
                  <a:gd name="T4" fmla="*/ 89 w 108"/>
                  <a:gd name="T5" fmla="*/ 284 h 288"/>
                  <a:gd name="T6" fmla="*/ 86 w 108"/>
                  <a:gd name="T7" fmla="*/ 284 h 288"/>
                  <a:gd name="T8" fmla="*/ 80 w 108"/>
                  <a:gd name="T9" fmla="*/ 275 h 288"/>
                  <a:gd name="T10" fmla="*/ 76 w 108"/>
                  <a:gd name="T11" fmla="*/ 272 h 288"/>
                  <a:gd name="T12" fmla="*/ 74 w 108"/>
                  <a:gd name="T13" fmla="*/ 272 h 288"/>
                  <a:gd name="T14" fmla="*/ 69 w 108"/>
                  <a:gd name="T15" fmla="*/ 264 h 288"/>
                  <a:gd name="T16" fmla="*/ 67 w 108"/>
                  <a:gd name="T17" fmla="*/ 261 h 288"/>
                  <a:gd name="T18" fmla="*/ 63 w 108"/>
                  <a:gd name="T19" fmla="*/ 261 h 288"/>
                  <a:gd name="T20" fmla="*/ 61 w 108"/>
                  <a:gd name="T21" fmla="*/ 255 h 288"/>
                  <a:gd name="T22" fmla="*/ 59 w 108"/>
                  <a:gd name="T23" fmla="*/ 246 h 288"/>
                  <a:gd name="T24" fmla="*/ 57 w 108"/>
                  <a:gd name="T25" fmla="*/ 243 h 288"/>
                  <a:gd name="T26" fmla="*/ 55 w 108"/>
                  <a:gd name="T27" fmla="*/ 243 h 288"/>
                  <a:gd name="T28" fmla="*/ 53 w 108"/>
                  <a:gd name="T29" fmla="*/ 235 h 288"/>
                  <a:gd name="T30" fmla="*/ 53 w 108"/>
                  <a:gd name="T31" fmla="*/ 232 h 288"/>
                  <a:gd name="T32" fmla="*/ 47 w 108"/>
                  <a:gd name="T33" fmla="*/ 226 h 288"/>
                  <a:gd name="T34" fmla="*/ 41 w 108"/>
                  <a:gd name="T35" fmla="*/ 209 h 288"/>
                  <a:gd name="T36" fmla="*/ 35 w 108"/>
                  <a:gd name="T37" fmla="*/ 198 h 288"/>
                  <a:gd name="T38" fmla="*/ 34 w 108"/>
                  <a:gd name="T39" fmla="*/ 186 h 288"/>
                  <a:gd name="T40" fmla="*/ 30 w 108"/>
                  <a:gd name="T41" fmla="*/ 175 h 288"/>
                  <a:gd name="T42" fmla="*/ 26 w 108"/>
                  <a:gd name="T43" fmla="*/ 160 h 288"/>
                  <a:gd name="T44" fmla="*/ 22 w 108"/>
                  <a:gd name="T45" fmla="*/ 146 h 288"/>
                  <a:gd name="T46" fmla="*/ 20 w 108"/>
                  <a:gd name="T47" fmla="*/ 134 h 288"/>
                  <a:gd name="T48" fmla="*/ 15 w 108"/>
                  <a:gd name="T49" fmla="*/ 120 h 288"/>
                  <a:gd name="T50" fmla="*/ 15 w 108"/>
                  <a:gd name="T51" fmla="*/ 109 h 288"/>
                  <a:gd name="T52" fmla="*/ 13 w 108"/>
                  <a:gd name="T53" fmla="*/ 91 h 288"/>
                  <a:gd name="T54" fmla="*/ 11 w 108"/>
                  <a:gd name="T55" fmla="*/ 77 h 288"/>
                  <a:gd name="T56" fmla="*/ 7 w 108"/>
                  <a:gd name="T57" fmla="*/ 63 h 288"/>
                  <a:gd name="T58" fmla="*/ 3 w 108"/>
                  <a:gd name="T59" fmla="*/ 45 h 288"/>
                  <a:gd name="T60" fmla="*/ 3 w 108"/>
                  <a:gd name="T61" fmla="*/ 25 h 288"/>
                  <a:gd name="T62" fmla="*/ 3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5" y="287"/>
                    </a:lnTo>
                    <a:lnTo>
                      <a:pt x="97" y="284"/>
                    </a:lnTo>
                    <a:lnTo>
                      <a:pt x="93" y="287"/>
                    </a:lnTo>
                    <a:lnTo>
                      <a:pt x="89" y="284"/>
                    </a:lnTo>
                    <a:lnTo>
                      <a:pt x="88" y="284"/>
                    </a:lnTo>
                    <a:lnTo>
                      <a:pt x="86" y="284"/>
                    </a:lnTo>
                    <a:lnTo>
                      <a:pt x="84" y="278"/>
                    </a:lnTo>
                    <a:lnTo>
                      <a:pt x="80" y="275"/>
                    </a:lnTo>
                    <a:lnTo>
                      <a:pt x="78" y="275"/>
                    </a:lnTo>
                    <a:lnTo>
                      <a:pt x="76" y="272"/>
                    </a:lnTo>
                    <a:lnTo>
                      <a:pt x="76" y="275"/>
                    </a:lnTo>
                    <a:lnTo>
                      <a:pt x="74" y="272"/>
                    </a:lnTo>
                    <a:lnTo>
                      <a:pt x="72" y="269"/>
                    </a:lnTo>
                    <a:lnTo>
                      <a:pt x="69" y="264"/>
                    </a:lnTo>
                    <a:lnTo>
                      <a:pt x="67" y="264"/>
                    </a:lnTo>
                    <a:lnTo>
                      <a:pt x="67" y="261"/>
                    </a:lnTo>
                    <a:lnTo>
                      <a:pt x="65" y="261"/>
                    </a:lnTo>
                    <a:lnTo>
                      <a:pt x="63" y="261"/>
                    </a:lnTo>
                    <a:lnTo>
                      <a:pt x="61" y="255"/>
                    </a:lnTo>
                    <a:lnTo>
                      <a:pt x="59" y="252"/>
                    </a:lnTo>
                    <a:lnTo>
                      <a:pt x="59" y="246"/>
                    </a:lnTo>
                    <a:lnTo>
                      <a:pt x="57" y="243"/>
                    </a:lnTo>
                    <a:lnTo>
                      <a:pt x="55" y="243"/>
                    </a:lnTo>
                    <a:lnTo>
                      <a:pt x="53" y="238"/>
                    </a:lnTo>
                    <a:lnTo>
                      <a:pt x="53" y="235"/>
                    </a:lnTo>
                    <a:lnTo>
                      <a:pt x="53" y="232"/>
                    </a:lnTo>
                    <a:lnTo>
                      <a:pt x="51" y="229"/>
                    </a:lnTo>
                    <a:lnTo>
                      <a:pt x="47" y="226"/>
                    </a:lnTo>
                    <a:lnTo>
                      <a:pt x="45" y="218"/>
                    </a:lnTo>
                    <a:lnTo>
                      <a:pt x="41" y="209"/>
                    </a:lnTo>
                    <a:lnTo>
                      <a:pt x="35" y="203"/>
                    </a:lnTo>
                    <a:lnTo>
                      <a:pt x="35" y="198"/>
                    </a:lnTo>
                    <a:lnTo>
                      <a:pt x="35" y="192"/>
                    </a:lnTo>
                    <a:lnTo>
                      <a:pt x="34" y="186"/>
                    </a:lnTo>
                    <a:lnTo>
                      <a:pt x="32" y="177"/>
                    </a:lnTo>
                    <a:lnTo>
                      <a:pt x="30" y="175"/>
                    </a:lnTo>
                    <a:lnTo>
                      <a:pt x="26" y="169"/>
                    </a:lnTo>
                    <a:lnTo>
                      <a:pt x="26" y="160"/>
                    </a:lnTo>
                    <a:lnTo>
                      <a:pt x="22" y="152"/>
                    </a:lnTo>
                    <a:lnTo>
                      <a:pt x="22" y="146"/>
                    </a:lnTo>
                    <a:lnTo>
                      <a:pt x="22" y="143"/>
                    </a:lnTo>
                    <a:lnTo>
                      <a:pt x="20" y="134"/>
                    </a:lnTo>
                    <a:lnTo>
                      <a:pt x="17" y="132"/>
                    </a:lnTo>
                    <a:lnTo>
                      <a:pt x="15" y="120"/>
                    </a:lnTo>
                    <a:lnTo>
                      <a:pt x="18" y="114"/>
                    </a:lnTo>
                    <a:lnTo>
                      <a:pt x="15" y="109"/>
                    </a:lnTo>
                    <a:lnTo>
                      <a:pt x="13" y="100"/>
                    </a:lnTo>
                    <a:lnTo>
                      <a:pt x="13" y="91"/>
                    </a:lnTo>
                    <a:lnTo>
                      <a:pt x="9" y="83"/>
                    </a:lnTo>
                    <a:lnTo>
                      <a:pt x="11" y="77"/>
                    </a:lnTo>
                    <a:lnTo>
                      <a:pt x="9" y="74"/>
                    </a:lnTo>
                    <a:lnTo>
                      <a:pt x="7" y="63"/>
                    </a:lnTo>
                    <a:lnTo>
                      <a:pt x="5" y="51"/>
                    </a:lnTo>
                    <a:lnTo>
                      <a:pt x="3" y="45"/>
                    </a:lnTo>
                    <a:lnTo>
                      <a:pt x="5" y="34"/>
                    </a:lnTo>
                    <a:lnTo>
                      <a:pt x="3" y="25"/>
                    </a:lnTo>
                    <a:lnTo>
                      <a:pt x="1" y="20"/>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62" name="Freeform 133"/>
              <p:cNvSpPr>
                <a:spLocks/>
              </p:cNvSpPr>
              <p:nvPr/>
            </p:nvSpPr>
            <p:spPr bwMode="auto">
              <a:xfrm>
                <a:off x="5089" y="1247"/>
                <a:ext cx="115" cy="274"/>
              </a:xfrm>
              <a:custGeom>
                <a:avLst/>
                <a:gdLst>
                  <a:gd name="T0" fmla="*/ 0 w 115"/>
                  <a:gd name="T1" fmla="*/ 270 h 274"/>
                  <a:gd name="T2" fmla="*/ 11 w 115"/>
                  <a:gd name="T3" fmla="*/ 270 h 274"/>
                  <a:gd name="T4" fmla="*/ 13 w 115"/>
                  <a:gd name="T5" fmla="*/ 270 h 274"/>
                  <a:gd name="T6" fmla="*/ 23 w 115"/>
                  <a:gd name="T7" fmla="*/ 270 h 274"/>
                  <a:gd name="T8" fmla="*/ 25 w 115"/>
                  <a:gd name="T9" fmla="*/ 264 h 274"/>
                  <a:gd name="T10" fmla="*/ 29 w 115"/>
                  <a:gd name="T11" fmla="*/ 258 h 274"/>
                  <a:gd name="T12" fmla="*/ 35 w 115"/>
                  <a:gd name="T13" fmla="*/ 258 h 274"/>
                  <a:gd name="T14" fmla="*/ 39 w 115"/>
                  <a:gd name="T15" fmla="*/ 255 h 274"/>
                  <a:gd name="T16" fmla="*/ 39 w 115"/>
                  <a:gd name="T17" fmla="*/ 247 h 274"/>
                  <a:gd name="T18" fmla="*/ 43 w 115"/>
                  <a:gd name="T19" fmla="*/ 247 h 274"/>
                  <a:gd name="T20" fmla="*/ 46 w 115"/>
                  <a:gd name="T21" fmla="*/ 238 h 274"/>
                  <a:gd name="T22" fmla="*/ 46 w 115"/>
                  <a:gd name="T23" fmla="*/ 235 h 274"/>
                  <a:gd name="T24" fmla="*/ 50 w 115"/>
                  <a:gd name="T25" fmla="*/ 229 h 274"/>
                  <a:gd name="T26" fmla="*/ 52 w 115"/>
                  <a:gd name="T27" fmla="*/ 227 h 274"/>
                  <a:gd name="T28" fmla="*/ 57 w 115"/>
                  <a:gd name="T29" fmla="*/ 221 h 274"/>
                  <a:gd name="T30" fmla="*/ 57 w 115"/>
                  <a:gd name="T31" fmla="*/ 218 h 274"/>
                  <a:gd name="T32" fmla="*/ 61 w 115"/>
                  <a:gd name="T33" fmla="*/ 209 h 274"/>
                  <a:gd name="T34" fmla="*/ 68 w 115"/>
                  <a:gd name="T35" fmla="*/ 195 h 274"/>
                  <a:gd name="T36" fmla="*/ 70 w 115"/>
                  <a:gd name="T37" fmla="*/ 186 h 274"/>
                  <a:gd name="T38" fmla="*/ 78 w 115"/>
                  <a:gd name="T39" fmla="*/ 172 h 274"/>
                  <a:gd name="T40" fmla="*/ 80 w 115"/>
                  <a:gd name="T41" fmla="*/ 166 h 274"/>
                  <a:gd name="T42" fmla="*/ 86 w 115"/>
                  <a:gd name="T43" fmla="*/ 149 h 274"/>
                  <a:gd name="T44" fmla="*/ 84 w 115"/>
                  <a:gd name="T45" fmla="*/ 137 h 274"/>
                  <a:gd name="T46" fmla="*/ 91 w 115"/>
                  <a:gd name="T47" fmla="*/ 126 h 274"/>
                  <a:gd name="T48" fmla="*/ 96 w 115"/>
                  <a:gd name="T49" fmla="*/ 112 h 274"/>
                  <a:gd name="T50" fmla="*/ 96 w 115"/>
                  <a:gd name="T51" fmla="*/ 97 h 274"/>
                  <a:gd name="T52" fmla="*/ 100 w 115"/>
                  <a:gd name="T53" fmla="*/ 83 h 274"/>
                  <a:gd name="T54" fmla="*/ 100 w 115"/>
                  <a:gd name="T55" fmla="*/ 68 h 274"/>
                  <a:gd name="T56" fmla="*/ 104 w 115"/>
                  <a:gd name="T57" fmla="*/ 54 h 274"/>
                  <a:gd name="T58" fmla="*/ 108 w 115"/>
                  <a:gd name="T59" fmla="*/ 40 h 274"/>
                  <a:gd name="T60" fmla="*/ 110 w 115"/>
                  <a:gd name="T61" fmla="*/ 25 h 274"/>
                  <a:gd name="T62" fmla="*/ 112 w 115"/>
                  <a:gd name="T63" fmla="*/ 5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
                  <a:gd name="T97" fmla="*/ 0 h 274"/>
                  <a:gd name="T98" fmla="*/ 115 w 115"/>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 h="274">
                    <a:moveTo>
                      <a:pt x="0" y="270"/>
                    </a:moveTo>
                    <a:lnTo>
                      <a:pt x="0" y="270"/>
                    </a:lnTo>
                    <a:lnTo>
                      <a:pt x="5" y="270"/>
                    </a:lnTo>
                    <a:lnTo>
                      <a:pt x="11" y="270"/>
                    </a:lnTo>
                    <a:lnTo>
                      <a:pt x="13" y="273"/>
                    </a:lnTo>
                    <a:lnTo>
                      <a:pt x="13" y="270"/>
                    </a:lnTo>
                    <a:lnTo>
                      <a:pt x="17" y="270"/>
                    </a:lnTo>
                    <a:lnTo>
                      <a:pt x="23" y="270"/>
                    </a:lnTo>
                    <a:lnTo>
                      <a:pt x="23" y="267"/>
                    </a:lnTo>
                    <a:lnTo>
                      <a:pt x="25" y="264"/>
                    </a:lnTo>
                    <a:lnTo>
                      <a:pt x="27" y="261"/>
                    </a:lnTo>
                    <a:lnTo>
                      <a:pt x="29" y="258"/>
                    </a:lnTo>
                    <a:lnTo>
                      <a:pt x="35" y="258"/>
                    </a:lnTo>
                    <a:lnTo>
                      <a:pt x="39" y="255"/>
                    </a:lnTo>
                    <a:lnTo>
                      <a:pt x="37" y="250"/>
                    </a:lnTo>
                    <a:lnTo>
                      <a:pt x="39" y="247"/>
                    </a:lnTo>
                    <a:lnTo>
                      <a:pt x="41" y="247"/>
                    </a:lnTo>
                    <a:lnTo>
                      <a:pt x="43" y="247"/>
                    </a:lnTo>
                    <a:lnTo>
                      <a:pt x="45" y="241"/>
                    </a:lnTo>
                    <a:lnTo>
                      <a:pt x="46" y="238"/>
                    </a:lnTo>
                    <a:lnTo>
                      <a:pt x="46" y="235"/>
                    </a:lnTo>
                    <a:lnTo>
                      <a:pt x="48" y="232"/>
                    </a:lnTo>
                    <a:lnTo>
                      <a:pt x="50" y="229"/>
                    </a:lnTo>
                    <a:lnTo>
                      <a:pt x="48" y="227"/>
                    </a:lnTo>
                    <a:lnTo>
                      <a:pt x="52" y="227"/>
                    </a:lnTo>
                    <a:lnTo>
                      <a:pt x="50" y="221"/>
                    </a:lnTo>
                    <a:lnTo>
                      <a:pt x="57" y="221"/>
                    </a:lnTo>
                    <a:lnTo>
                      <a:pt x="57" y="218"/>
                    </a:lnTo>
                    <a:lnTo>
                      <a:pt x="61" y="209"/>
                    </a:lnTo>
                    <a:lnTo>
                      <a:pt x="67" y="204"/>
                    </a:lnTo>
                    <a:lnTo>
                      <a:pt x="68" y="195"/>
                    </a:lnTo>
                    <a:lnTo>
                      <a:pt x="70" y="192"/>
                    </a:lnTo>
                    <a:lnTo>
                      <a:pt x="70" y="186"/>
                    </a:lnTo>
                    <a:lnTo>
                      <a:pt x="76" y="178"/>
                    </a:lnTo>
                    <a:lnTo>
                      <a:pt x="78" y="172"/>
                    </a:lnTo>
                    <a:lnTo>
                      <a:pt x="78" y="169"/>
                    </a:lnTo>
                    <a:lnTo>
                      <a:pt x="80" y="166"/>
                    </a:lnTo>
                    <a:lnTo>
                      <a:pt x="82" y="155"/>
                    </a:lnTo>
                    <a:lnTo>
                      <a:pt x="86" y="149"/>
                    </a:lnTo>
                    <a:lnTo>
                      <a:pt x="86" y="140"/>
                    </a:lnTo>
                    <a:lnTo>
                      <a:pt x="84" y="137"/>
                    </a:lnTo>
                    <a:lnTo>
                      <a:pt x="88" y="135"/>
                    </a:lnTo>
                    <a:lnTo>
                      <a:pt x="91" y="126"/>
                    </a:lnTo>
                    <a:lnTo>
                      <a:pt x="93" y="120"/>
                    </a:lnTo>
                    <a:lnTo>
                      <a:pt x="96" y="112"/>
                    </a:lnTo>
                    <a:lnTo>
                      <a:pt x="93" y="109"/>
                    </a:lnTo>
                    <a:lnTo>
                      <a:pt x="96" y="97"/>
                    </a:lnTo>
                    <a:lnTo>
                      <a:pt x="98" y="91"/>
                    </a:lnTo>
                    <a:lnTo>
                      <a:pt x="100" y="83"/>
                    </a:lnTo>
                    <a:lnTo>
                      <a:pt x="100" y="74"/>
                    </a:lnTo>
                    <a:lnTo>
                      <a:pt x="100" y="68"/>
                    </a:lnTo>
                    <a:lnTo>
                      <a:pt x="104" y="66"/>
                    </a:lnTo>
                    <a:lnTo>
                      <a:pt x="104" y="54"/>
                    </a:lnTo>
                    <a:lnTo>
                      <a:pt x="108" y="45"/>
                    </a:lnTo>
                    <a:lnTo>
                      <a:pt x="108" y="40"/>
                    </a:lnTo>
                    <a:lnTo>
                      <a:pt x="110" y="37"/>
                    </a:lnTo>
                    <a:lnTo>
                      <a:pt x="110" y="25"/>
                    </a:lnTo>
                    <a:lnTo>
                      <a:pt x="112" y="17"/>
                    </a:lnTo>
                    <a:lnTo>
                      <a:pt x="112" y="5"/>
                    </a:lnTo>
                    <a:lnTo>
                      <a:pt x="114" y="0"/>
                    </a:lnTo>
                  </a:path>
                </a:pathLst>
              </a:custGeom>
              <a:noFill/>
              <a:ln w="9525" cap="rnd">
                <a:solidFill>
                  <a:srgbClr val="FF0000"/>
                </a:solidFill>
                <a:round/>
                <a:headEnd type="none" w="sm" len="sm"/>
                <a:tailEnd type="none" w="sm" len="sm"/>
              </a:ln>
            </p:spPr>
            <p:txBody>
              <a:bodyPr/>
              <a:lstStyle/>
              <a:p>
                <a:endParaRPr lang="en-US"/>
              </a:p>
            </p:txBody>
          </p:sp>
          <p:sp>
            <p:nvSpPr>
              <p:cNvPr id="22663" name="Freeform 134"/>
              <p:cNvSpPr>
                <a:spLocks/>
              </p:cNvSpPr>
              <p:nvPr/>
            </p:nvSpPr>
            <p:spPr bwMode="auto">
              <a:xfrm>
                <a:off x="5089" y="1247"/>
                <a:ext cx="115" cy="274"/>
              </a:xfrm>
              <a:custGeom>
                <a:avLst/>
                <a:gdLst>
                  <a:gd name="T0" fmla="*/ 0 w 115"/>
                  <a:gd name="T1" fmla="*/ 270 h 274"/>
                  <a:gd name="T2" fmla="*/ 11 w 115"/>
                  <a:gd name="T3" fmla="*/ 270 h 274"/>
                  <a:gd name="T4" fmla="*/ 13 w 115"/>
                  <a:gd name="T5" fmla="*/ 270 h 274"/>
                  <a:gd name="T6" fmla="*/ 23 w 115"/>
                  <a:gd name="T7" fmla="*/ 270 h 274"/>
                  <a:gd name="T8" fmla="*/ 25 w 115"/>
                  <a:gd name="T9" fmla="*/ 264 h 274"/>
                  <a:gd name="T10" fmla="*/ 29 w 115"/>
                  <a:gd name="T11" fmla="*/ 258 h 274"/>
                  <a:gd name="T12" fmla="*/ 35 w 115"/>
                  <a:gd name="T13" fmla="*/ 258 h 274"/>
                  <a:gd name="T14" fmla="*/ 39 w 115"/>
                  <a:gd name="T15" fmla="*/ 255 h 274"/>
                  <a:gd name="T16" fmla="*/ 39 w 115"/>
                  <a:gd name="T17" fmla="*/ 247 h 274"/>
                  <a:gd name="T18" fmla="*/ 43 w 115"/>
                  <a:gd name="T19" fmla="*/ 247 h 274"/>
                  <a:gd name="T20" fmla="*/ 46 w 115"/>
                  <a:gd name="T21" fmla="*/ 238 h 274"/>
                  <a:gd name="T22" fmla="*/ 46 w 115"/>
                  <a:gd name="T23" fmla="*/ 235 h 274"/>
                  <a:gd name="T24" fmla="*/ 50 w 115"/>
                  <a:gd name="T25" fmla="*/ 229 h 274"/>
                  <a:gd name="T26" fmla="*/ 52 w 115"/>
                  <a:gd name="T27" fmla="*/ 227 h 274"/>
                  <a:gd name="T28" fmla="*/ 57 w 115"/>
                  <a:gd name="T29" fmla="*/ 221 h 274"/>
                  <a:gd name="T30" fmla="*/ 57 w 115"/>
                  <a:gd name="T31" fmla="*/ 218 h 274"/>
                  <a:gd name="T32" fmla="*/ 61 w 115"/>
                  <a:gd name="T33" fmla="*/ 209 h 274"/>
                  <a:gd name="T34" fmla="*/ 68 w 115"/>
                  <a:gd name="T35" fmla="*/ 195 h 274"/>
                  <a:gd name="T36" fmla="*/ 70 w 115"/>
                  <a:gd name="T37" fmla="*/ 186 h 274"/>
                  <a:gd name="T38" fmla="*/ 78 w 115"/>
                  <a:gd name="T39" fmla="*/ 172 h 274"/>
                  <a:gd name="T40" fmla="*/ 80 w 115"/>
                  <a:gd name="T41" fmla="*/ 166 h 274"/>
                  <a:gd name="T42" fmla="*/ 84 w 115"/>
                  <a:gd name="T43" fmla="*/ 146 h 274"/>
                  <a:gd name="T44" fmla="*/ 84 w 115"/>
                  <a:gd name="T45" fmla="*/ 137 h 274"/>
                  <a:gd name="T46" fmla="*/ 91 w 115"/>
                  <a:gd name="T47" fmla="*/ 126 h 274"/>
                  <a:gd name="T48" fmla="*/ 96 w 115"/>
                  <a:gd name="T49" fmla="*/ 112 h 274"/>
                  <a:gd name="T50" fmla="*/ 96 w 115"/>
                  <a:gd name="T51" fmla="*/ 97 h 274"/>
                  <a:gd name="T52" fmla="*/ 100 w 115"/>
                  <a:gd name="T53" fmla="*/ 83 h 274"/>
                  <a:gd name="T54" fmla="*/ 100 w 115"/>
                  <a:gd name="T55" fmla="*/ 68 h 274"/>
                  <a:gd name="T56" fmla="*/ 104 w 115"/>
                  <a:gd name="T57" fmla="*/ 54 h 274"/>
                  <a:gd name="T58" fmla="*/ 108 w 115"/>
                  <a:gd name="T59" fmla="*/ 40 h 274"/>
                  <a:gd name="T60" fmla="*/ 110 w 115"/>
                  <a:gd name="T61" fmla="*/ 25 h 274"/>
                  <a:gd name="T62" fmla="*/ 112 w 115"/>
                  <a:gd name="T63" fmla="*/ 5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
                  <a:gd name="T97" fmla="*/ 0 h 274"/>
                  <a:gd name="T98" fmla="*/ 115 w 115"/>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 h="274">
                    <a:moveTo>
                      <a:pt x="0" y="270"/>
                    </a:moveTo>
                    <a:lnTo>
                      <a:pt x="0" y="270"/>
                    </a:lnTo>
                    <a:lnTo>
                      <a:pt x="5" y="270"/>
                    </a:lnTo>
                    <a:lnTo>
                      <a:pt x="11" y="270"/>
                    </a:lnTo>
                    <a:lnTo>
                      <a:pt x="13" y="273"/>
                    </a:lnTo>
                    <a:lnTo>
                      <a:pt x="13" y="270"/>
                    </a:lnTo>
                    <a:lnTo>
                      <a:pt x="17" y="270"/>
                    </a:lnTo>
                    <a:lnTo>
                      <a:pt x="23" y="270"/>
                    </a:lnTo>
                    <a:lnTo>
                      <a:pt x="23" y="267"/>
                    </a:lnTo>
                    <a:lnTo>
                      <a:pt x="25" y="264"/>
                    </a:lnTo>
                    <a:lnTo>
                      <a:pt x="27" y="261"/>
                    </a:lnTo>
                    <a:lnTo>
                      <a:pt x="29" y="258"/>
                    </a:lnTo>
                    <a:lnTo>
                      <a:pt x="35" y="258"/>
                    </a:lnTo>
                    <a:lnTo>
                      <a:pt x="39" y="255"/>
                    </a:lnTo>
                    <a:lnTo>
                      <a:pt x="37" y="250"/>
                    </a:lnTo>
                    <a:lnTo>
                      <a:pt x="39" y="247"/>
                    </a:lnTo>
                    <a:lnTo>
                      <a:pt x="41" y="247"/>
                    </a:lnTo>
                    <a:lnTo>
                      <a:pt x="43" y="247"/>
                    </a:lnTo>
                    <a:lnTo>
                      <a:pt x="45" y="241"/>
                    </a:lnTo>
                    <a:lnTo>
                      <a:pt x="46" y="238"/>
                    </a:lnTo>
                    <a:lnTo>
                      <a:pt x="46" y="235"/>
                    </a:lnTo>
                    <a:lnTo>
                      <a:pt x="48" y="232"/>
                    </a:lnTo>
                    <a:lnTo>
                      <a:pt x="50" y="229"/>
                    </a:lnTo>
                    <a:lnTo>
                      <a:pt x="48" y="227"/>
                    </a:lnTo>
                    <a:lnTo>
                      <a:pt x="52" y="227"/>
                    </a:lnTo>
                    <a:lnTo>
                      <a:pt x="50" y="221"/>
                    </a:lnTo>
                    <a:lnTo>
                      <a:pt x="57" y="221"/>
                    </a:lnTo>
                    <a:lnTo>
                      <a:pt x="57" y="218"/>
                    </a:lnTo>
                    <a:lnTo>
                      <a:pt x="61" y="209"/>
                    </a:lnTo>
                    <a:lnTo>
                      <a:pt x="67" y="204"/>
                    </a:lnTo>
                    <a:lnTo>
                      <a:pt x="68" y="195"/>
                    </a:lnTo>
                    <a:lnTo>
                      <a:pt x="70" y="192"/>
                    </a:lnTo>
                    <a:lnTo>
                      <a:pt x="70" y="186"/>
                    </a:lnTo>
                    <a:lnTo>
                      <a:pt x="76" y="178"/>
                    </a:lnTo>
                    <a:lnTo>
                      <a:pt x="78" y="172"/>
                    </a:lnTo>
                    <a:lnTo>
                      <a:pt x="78" y="169"/>
                    </a:lnTo>
                    <a:lnTo>
                      <a:pt x="80" y="166"/>
                    </a:lnTo>
                    <a:lnTo>
                      <a:pt x="82" y="155"/>
                    </a:lnTo>
                    <a:lnTo>
                      <a:pt x="84" y="146"/>
                    </a:lnTo>
                    <a:lnTo>
                      <a:pt x="86" y="140"/>
                    </a:lnTo>
                    <a:lnTo>
                      <a:pt x="84" y="137"/>
                    </a:lnTo>
                    <a:lnTo>
                      <a:pt x="88" y="135"/>
                    </a:lnTo>
                    <a:lnTo>
                      <a:pt x="91" y="126"/>
                    </a:lnTo>
                    <a:lnTo>
                      <a:pt x="93" y="120"/>
                    </a:lnTo>
                    <a:lnTo>
                      <a:pt x="96" y="112"/>
                    </a:lnTo>
                    <a:lnTo>
                      <a:pt x="93" y="109"/>
                    </a:lnTo>
                    <a:lnTo>
                      <a:pt x="96" y="97"/>
                    </a:lnTo>
                    <a:lnTo>
                      <a:pt x="98" y="91"/>
                    </a:lnTo>
                    <a:lnTo>
                      <a:pt x="100" y="83"/>
                    </a:lnTo>
                    <a:lnTo>
                      <a:pt x="100" y="74"/>
                    </a:lnTo>
                    <a:lnTo>
                      <a:pt x="100" y="68"/>
                    </a:lnTo>
                    <a:lnTo>
                      <a:pt x="104" y="66"/>
                    </a:lnTo>
                    <a:lnTo>
                      <a:pt x="104" y="54"/>
                    </a:lnTo>
                    <a:lnTo>
                      <a:pt x="108" y="45"/>
                    </a:lnTo>
                    <a:lnTo>
                      <a:pt x="108" y="40"/>
                    </a:lnTo>
                    <a:lnTo>
                      <a:pt x="110" y="37"/>
                    </a:lnTo>
                    <a:lnTo>
                      <a:pt x="110" y="25"/>
                    </a:lnTo>
                    <a:lnTo>
                      <a:pt x="110" y="17"/>
                    </a:lnTo>
                    <a:lnTo>
                      <a:pt x="112" y="5"/>
                    </a:lnTo>
                    <a:lnTo>
                      <a:pt x="114" y="0"/>
                    </a:lnTo>
                  </a:path>
                </a:pathLst>
              </a:custGeom>
              <a:noFill/>
              <a:ln w="9525" cap="rnd">
                <a:solidFill>
                  <a:srgbClr val="FF0000"/>
                </a:solidFill>
                <a:round/>
                <a:headEnd type="none" w="sm" len="sm"/>
                <a:tailEnd type="none" w="sm" len="sm"/>
              </a:ln>
            </p:spPr>
            <p:txBody>
              <a:bodyPr/>
              <a:lstStyle/>
              <a:p>
                <a:endParaRPr lang="en-US"/>
              </a:p>
            </p:txBody>
          </p:sp>
          <p:sp>
            <p:nvSpPr>
              <p:cNvPr id="22664" name="Freeform 135"/>
              <p:cNvSpPr>
                <a:spLocks/>
              </p:cNvSpPr>
              <p:nvPr/>
            </p:nvSpPr>
            <p:spPr bwMode="auto">
              <a:xfrm>
                <a:off x="4982" y="1233"/>
                <a:ext cx="108" cy="288"/>
              </a:xfrm>
              <a:custGeom>
                <a:avLst/>
                <a:gdLst>
                  <a:gd name="T0" fmla="*/ 105 w 108"/>
                  <a:gd name="T1" fmla="*/ 287 h 288"/>
                  <a:gd name="T2" fmla="*/ 97 w 108"/>
                  <a:gd name="T3" fmla="*/ 284 h 288"/>
                  <a:gd name="T4" fmla="*/ 89 w 108"/>
                  <a:gd name="T5" fmla="*/ 284 h 288"/>
                  <a:gd name="T6" fmla="*/ 86 w 108"/>
                  <a:gd name="T7" fmla="*/ 284 h 288"/>
                  <a:gd name="T8" fmla="*/ 80 w 108"/>
                  <a:gd name="T9" fmla="*/ 275 h 288"/>
                  <a:gd name="T10" fmla="*/ 76 w 108"/>
                  <a:gd name="T11" fmla="*/ 272 h 288"/>
                  <a:gd name="T12" fmla="*/ 74 w 108"/>
                  <a:gd name="T13" fmla="*/ 272 h 288"/>
                  <a:gd name="T14" fmla="*/ 69 w 108"/>
                  <a:gd name="T15" fmla="*/ 264 h 288"/>
                  <a:gd name="T16" fmla="*/ 67 w 108"/>
                  <a:gd name="T17" fmla="*/ 261 h 288"/>
                  <a:gd name="T18" fmla="*/ 63 w 108"/>
                  <a:gd name="T19" fmla="*/ 261 h 288"/>
                  <a:gd name="T20" fmla="*/ 61 w 108"/>
                  <a:gd name="T21" fmla="*/ 255 h 288"/>
                  <a:gd name="T22" fmla="*/ 59 w 108"/>
                  <a:gd name="T23" fmla="*/ 246 h 288"/>
                  <a:gd name="T24" fmla="*/ 57 w 108"/>
                  <a:gd name="T25" fmla="*/ 243 h 288"/>
                  <a:gd name="T26" fmla="*/ 53 w 108"/>
                  <a:gd name="T27" fmla="*/ 238 h 288"/>
                  <a:gd name="T28" fmla="*/ 53 w 108"/>
                  <a:gd name="T29" fmla="*/ 235 h 288"/>
                  <a:gd name="T30" fmla="*/ 53 w 108"/>
                  <a:gd name="T31" fmla="*/ 232 h 288"/>
                  <a:gd name="T32" fmla="*/ 47 w 108"/>
                  <a:gd name="T33" fmla="*/ 226 h 288"/>
                  <a:gd name="T34" fmla="*/ 39 w 108"/>
                  <a:gd name="T35" fmla="*/ 206 h 288"/>
                  <a:gd name="T36" fmla="*/ 35 w 108"/>
                  <a:gd name="T37" fmla="*/ 198 h 288"/>
                  <a:gd name="T38" fmla="*/ 34 w 108"/>
                  <a:gd name="T39" fmla="*/ 186 h 288"/>
                  <a:gd name="T40" fmla="*/ 30 w 108"/>
                  <a:gd name="T41" fmla="*/ 175 h 288"/>
                  <a:gd name="T42" fmla="*/ 26 w 108"/>
                  <a:gd name="T43" fmla="*/ 160 h 288"/>
                  <a:gd name="T44" fmla="*/ 22 w 108"/>
                  <a:gd name="T45" fmla="*/ 146 h 288"/>
                  <a:gd name="T46" fmla="*/ 18 w 108"/>
                  <a:gd name="T47" fmla="*/ 132 h 288"/>
                  <a:gd name="T48" fmla="*/ 15 w 108"/>
                  <a:gd name="T49" fmla="*/ 120 h 288"/>
                  <a:gd name="T50" fmla="*/ 15 w 108"/>
                  <a:gd name="T51" fmla="*/ 109 h 288"/>
                  <a:gd name="T52" fmla="*/ 13 w 108"/>
                  <a:gd name="T53" fmla="*/ 91 h 288"/>
                  <a:gd name="T54" fmla="*/ 11 w 108"/>
                  <a:gd name="T55" fmla="*/ 77 h 288"/>
                  <a:gd name="T56" fmla="*/ 7 w 108"/>
                  <a:gd name="T57" fmla="*/ 63 h 288"/>
                  <a:gd name="T58" fmla="*/ 5 w 108"/>
                  <a:gd name="T59" fmla="*/ 48 h 288"/>
                  <a:gd name="T60" fmla="*/ 3 w 108"/>
                  <a:gd name="T61" fmla="*/ 25 h 288"/>
                  <a:gd name="T62" fmla="*/ 3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5" y="287"/>
                    </a:lnTo>
                    <a:lnTo>
                      <a:pt x="97" y="284"/>
                    </a:lnTo>
                    <a:lnTo>
                      <a:pt x="93" y="287"/>
                    </a:lnTo>
                    <a:lnTo>
                      <a:pt x="89" y="284"/>
                    </a:lnTo>
                    <a:lnTo>
                      <a:pt x="88" y="284"/>
                    </a:lnTo>
                    <a:lnTo>
                      <a:pt x="86" y="284"/>
                    </a:lnTo>
                    <a:lnTo>
                      <a:pt x="82" y="275"/>
                    </a:lnTo>
                    <a:lnTo>
                      <a:pt x="80" y="275"/>
                    </a:lnTo>
                    <a:lnTo>
                      <a:pt x="78" y="275"/>
                    </a:lnTo>
                    <a:lnTo>
                      <a:pt x="76" y="272"/>
                    </a:lnTo>
                    <a:lnTo>
                      <a:pt x="76" y="275"/>
                    </a:lnTo>
                    <a:lnTo>
                      <a:pt x="74" y="272"/>
                    </a:lnTo>
                    <a:lnTo>
                      <a:pt x="72" y="269"/>
                    </a:lnTo>
                    <a:lnTo>
                      <a:pt x="69" y="264"/>
                    </a:lnTo>
                    <a:lnTo>
                      <a:pt x="67" y="264"/>
                    </a:lnTo>
                    <a:lnTo>
                      <a:pt x="67" y="261"/>
                    </a:lnTo>
                    <a:lnTo>
                      <a:pt x="65" y="261"/>
                    </a:lnTo>
                    <a:lnTo>
                      <a:pt x="63" y="261"/>
                    </a:lnTo>
                    <a:lnTo>
                      <a:pt x="61" y="255"/>
                    </a:lnTo>
                    <a:lnTo>
                      <a:pt x="59" y="252"/>
                    </a:lnTo>
                    <a:lnTo>
                      <a:pt x="59" y="246"/>
                    </a:lnTo>
                    <a:lnTo>
                      <a:pt x="57" y="243"/>
                    </a:lnTo>
                    <a:lnTo>
                      <a:pt x="53" y="238"/>
                    </a:lnTo>
                    <a:lnTo>
                      <a:pt x="53" y="235"/>
                    </a:lnTo>
                    <a:lnTo>
                      <a:pt x="53" y="232"/>
                    </a:lnTo>
                    <a:lnTo>
                      <a:pt x="51" y="229"/>
                    </a:lnTo>
                    <a:lnTo>
                      <a:pt x="47" y="226"/>
                    </a:lnTo>
                    <a:lnTo>
                      <a:pt x="45" y="218"/>
                    </a:lnTo>
                    <a:lnTo>
                      <a:pt x="39" y="206"/>
                    </a:lnTo>
                    <a:lnTo>
                      <a:pt x="35" y="203"/>
                    </a:lnTo>
                    <a:lnTo>
                      <a:pt x="35" y="198"/>
                    </a:lnTo>
                    <a:lnTo>
                      <a:pt x="32" y="192"/>
                    </a:lnTo>
                    <a:lnTo>
                      <a:pt x="34" y="186"/>
                    </a:lnTo>
                    <a:lnTo>
                      <a:pt x="32" y="177"/>
                    </a:lnTo>
                    <a:lnTo>
                      <a:pt x="30" y="175"/>
                    </a:lnTo>
                    <a:lnTo>
                      <a:pt x="26" y="169"/>
                    </a:lnTo>
                    <a:lnTo>
                      <a:pt x="26" y="160"/>
                    </a:lnTo>
                    <a:lnTo>
                      <a:pt x="22" y="152"/>
                    </a:lnTo>
                    <a:lnTo>
                      <a:pt x="22" y="146"/>
                    </a:lnTo>
                    <a:lnTo>
                      <a:pt x="22" y="143"/>
                    </a:lnTo>
                    <a:lnTo>
                      <a:pt x="18" y="132"/>
                    </a:lnTo>
                    <a:lnTo>
                      <a:pt x="17" y="132"/>
                    </a:lnTo>
                    <a:lnTo>
                      <a:pt x="15" y="120"/>
                    </a:lnTo>
                    <a:lnTo>
                      <a:pt x="18" y="114"/>
                    </a:lnTo>
                    <a:lnTo>
                      <a:pt x="15" y="109"/>
                    </a:lnTo>
                    <a:lnTo>
                      <a:pt x="13" y="100"/>
                    </a:lnTo>
                    <a:lnTo>
                      <a:pt x="13" y="91"/>
                    </a:lnTo>
                    <a:lnTo>
                      <a:pt x="9" y="83"/>
                    </a:lnTo>
                    <a:lnTo>
                      <a:pt x="11" y="77"/>
                    </a:lnTo>
                    <a:lnTo>
                      <a:pt x="9" y="74"/>
                    </a:lnTo>
                    <a:lnTo>
                      <a:pt x="7" y="63"/>
                    </a:lnTo>
                    <a:lnTo>
                      <a:pt x="5" y="51"/>
                    </a:lnTo>
                    <a:lnTo>
                      <a:pt x="5" y="48"/>
                    </a:lnTo>
                    <a:lnTo>
                      <a:pt x="5" y="34"/>
                    </a:lnTo>
                    <a:lnTo>
                      <a:pt x="3" y="25"/>
                    </a:lnTo>
                    <a:lnTo>
                      <a:pt x="1" y="20"/>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65" name="Freeform 136"/>
              <p:cNvSpPr>
                <a:spLocks/>
              </p:cNvSpPr>
              <p:nvPr/>
            </p:nvSpPr>
            <p:spPr bwMode="auto">
              <a:xfrm>
                <a:off x="4871" y="950"/>
                <a:ext cx="112" cy="284"/>
              </a:xfrm>
              <a:custGeom>
                <a:avLst/>
                <a:gdLst>
                  <a:gd name="T0" fmla="*/ 3 w 112"/>
                  <a:gd name="T1" fmla="*/ 5 h 284"/>
                  <a:gd name="T2" fmla="*/ 7 w 112"/>
                  <a:gd name="T3" fmla="*/ 5 h 284"/>
                  <a:gd name="T4" fmla="*/ 11 w 112"/>
                  <a:gd name="T5" fmla="*/ 5 h 284"/>
                  <a:gd name="T6" fmla="*/ 19 w 112"/>
                  <a:gd name="T7" fmla="*/ 5 h 284"/>
                  <a:gd name="T8" fmla="*/ 24 w 112"/>
                  <a:gd name="T9" fmla="*/ 14 h 284"/>
                  <a:gd name="T10" fmla="*/ 29 w 112"/>
                  <a:gd name="T11" fmla="*/ 17 h 284"/>
                  <a:gd name="T12" fmla="*/ 31 w 112"/>
                  <a:gd name="T13" fmla="*/ 17 h 284"/>
                  <a:gd name="T14" fmla="*/ 37 w 112"/>
                  <a:gd name="T15" fmla="*/ 25 h 284"/>
                  <a:gd name="T16" fmla="*/ 39 w 112"/>
                  <a:gd name="T17" fmla="*/ 31 h 284"/>
                  <a:gd name="T18" fmla="*/ 43 w 112"/>
                  <a:gd name="T19" fmla="*/ 31 h 284"/>
                  <a:gd name="T20" fmla="*/ 43 w 112"/>
                  <a:gd name="T21" fmla="*/ 31 h 284"/>
                  <a:gd name="T22" fmla="*/ 46 w 112"/>
                  <a:gd name="T23" fmla="*/ 42 h 284"/>
                  <a:gd name="T24" fmla="*/ 48 w 112"/>
                  <a:gd name="T25" fmla="*/ 45 h 284"/>
                  <a:gd name="T26" fmla="*/ 52 w 112"/>
                  <a:gd name="T27" fmla="*/ 51 h 284"/>
                  <a:gd name="T28" fmla="*/ 54 w 112"/>
                  <a:gd name="T29" fmla="*/ 54 h 284"/>
                  <a:gd name="T30" fmla="*/ 58 w 112"/>
                  <a:gd name="T31" fmla="*/ 60 h 284"/>
                  <a:gd name="T32" fmla="*/ 62 w 112"/>
                  <a:gd name="T33" fmla="*/ 68 h 284"/>
                  <a:gd name="T34" fmla="*/ 66 w 112"/>
                  <a:gd name="T35" fmla="*/ 80 h 284"/>
                  <a:gd name="T36" fmla="*/ 71 w 112"/>
                  <a:gd name="T37" fmla="*/ 91 h 284"/>
                  <a:gd name="T38" fmla="*/ 75 w 112"/>
                  <a:gd name="T39" fmla="*/ 102 h 284"/>
                  <a:gd name="T40" fmla="*/ 79 w 112"/>
                  <a:gd name="T41" fmla="*/ 117 h 284"/>
                  <a:gd name="T42" fmla="*/ 84 w 112"/>
                  <a:gd name="T43" fmla="*/ 128 h 284"/>
                  <a:gd name="T44" fmla="*/ 88 w 112"/>
                  <a:gd name="T45" fmla="*/ 142 h 284"/>
                  <a:gd name="T46" fmla="*/ 91 w 112"/>
                  <a:gd name="T47" fmla="*/ 151 h 284"/>
                  <a:gd name="T48" fmla="*/ 93 w 112"/>
                  <a:gd name="T49" fmla="*/ 165 h 284"/>
                  <a:gd name="T50" fmla="*/ 95 w 112"/>
                  <a:gd name="T51" fmla="*/ 180 h 284"/>
                  <a:gd name="T52" fmla="*/ 97 w 112"/>
                  <a:gd name="T53" fmla="*/ 191 h 284"/>
                  <a:gd name="T54" fmla="*/ 99 w 112"/>
                  <a:gd name="T55" fmla="*/ 205 h 284"/>
                  <a:gd name="T56" fmla="*/ 103 w 112"/>
                  <a:gd name="T57" fmla="*/ 222 h 284"/>
                  <a:gd name="T58" fmla="*/ 105 w 112"/>
                  <a:gd name="T59" fmla="*/ 240 h 284"/>
                  <a:gd name="T60" fmla="*/ 107 w 112"/>
                  <a:gd name="T61" fmla="*/ 260 h 284"/>
                  <a:gd name="T62" fmla="*/ 109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0" y="0"/>
                    </a:moveTo>
                    <a:lnTo>
                      <a:pt x="3" y="5"/>
                    </a:lnTo>
                    <a:lnTo>
                      <a:pt x="5" y="8"/>
                    </a:lnTo>
                    <a:lnTo>
                      <a:pt x="7" y="5"/>
                    </a:lnTo>
                    <a:lnTo>
                      <a:pt x="11" y="8"/>
                    </a:lnTo>
                    <a:lnTo>
                      <a:pt x="11" y="5"/>
                    </a:lnTo>
                    <a:lnTo>
                      <a:pt x="15" y="8"/>
                    </a:lnTo>
                    <a:lnTo>
                      <a:pt x="19" y="5"/>
                    </a:lnTo>
                    <a:lnTo>
                      <a:pt x="22" y="11"/>
                    </a:lnTo>
                    <a:lnTo>
                      <a:pt x="24" y="14"/>
                    </a:lnTo>
                    <a:lnTo>
                      <a:pt x="29" y="17"/>
                    </a:lnTo>
                    <a:lnTo>
                      <a:pt x="31" y="17"/>
                    </a:lnTo>
                    <a:lnTo>
                      <a:pt x="33" y="22"/>
                    </a:lnTo>
                    <a:lnTo>
                      <a:pt x="37" y="25"/>
                    </a:lnTo>
                    <a:lnTo>
                      <a:pt x="39" y="28"/>
                    </a:lnTo>
                    <a:lnTo>
                      <a:pt x="39" y="31"/>
                    </a:lnTo>
                    <a:lnTo>
                      <a:pt x="41" y="28"/>
                    </a:lnTo>
                    <a:lnTo>
                      <a:pt x="43" y="31"/>
                    </a:lnTo>
                    <a:lnTo>
                      <a:pt x="41" y="34"/>
                    </a:lnTo>
                    <a:lnTo>
                      <a:pt x="43" y="31"/>
                    </a:lnTo>
                    <a:lnTo>
                      <a:pt x="44" y="40"/>
                    </a:lnTo>
                    <a:lnTo>
                      <a:pt x="46" y="42"/>
                    </a:lnTo>
                    <a:lnTo>
                      <a:pt x="48" y="45"/>
                    </a:lnTo>
                    <a:lnTo>
                      <a:pt x="48" y="48"/>
                    </a:lnTo>
                    <a:lnTo>
                      <a:pt x="52" y="51"/>
                    </a:lnTo>
                    <a:lnTo>
                      <a:pt x="54" y="51"/>
                    </a:lnTo>
                    <a:lnTo>
                      <a:pt x="54" y="54"/>
                    </a:lnTo>
                    <a:lnTo>
                      <a:pt x="56" y="57"/>
                    </a:lnTo>
                    <a:lnTo>
                      <a:pt x="58" y="60"/>
                    </a:lnTo>
                    <a:lnTo>
                      <a:pt x="62" y="68"/>
                    </a:lnTo>
                    <a:lnTo>
                      <a:pt x="64" y="74"/>
                    </a:lnTo>
                    <a:lnTo>
                      <a:pt x="66" y="80"/>
                    </a:lnTo>
                    <a:lnTo>
                      <a:pt x="67" y="85"/>
                    </a:lnTo>
                    <a:lnTo>
                      <a:pt x="71" y="91"/>
                    </a:lnTo>
                    <a:lnTo>
                      <a:pt x="73" y="100"/>
                    </a:lnTo>
                    <a:lnTo>
                      <a:pt x="75" y="102"/>
                    </a:lnTo>
                    <a:lnTo>
                      <a:pt x="77" y="111"/>
                    </a:lnTo>
                    <a:lnTo>
                      <a:pt x="79" y="117"/>
                    </a:lnTo>
                    <a:lnTo>
                      <a:pt x="81" y="120"/>
                    </a:lnTo>
                    <a:lnTo>
                      <a:pt x="84" y="128"/>
                    </a:lnTo>
                    <a:lnTo>
                      <a:pt x="84" y="134"/>
                    </a:lnTo>
                    <a:lnTo>
                      <a:pt x="88" y="142"/>
                    </a:lnTo>
                    <a:lnTo>
                      <a:pt x="86" y="142"/>
                    </a:lnTo>
                    <a:lnTo>
                      <a:pt x="91" y="151"/>
                    </a:lnTo>
                    <a:lnTo>
                      <a:pt x="91" y="157"/>
                    </a:lnTo>
                    <a:lnTo>
                      <a:pt x="93" y="165"/>
                    </a:lnTo>
                    <a:lnTo>
                      <a:pt x="93" y="171"/>
                    </a:lnTo>
                    <a:lnTo>
                      <a:pt x="95" y="180"/>
                    </a:lnTo>
                    <a:lnTo>
                      <a:pt x="97" y="188"/>
                    </a:lnTo>
                    <a:lnTo>
                      <a:pt x="97" y="191"/>
                    </a:lnTo>
                    <a:lnTo>
                      <a:pt x="99" y="197"/>
                    </a:lnTo>
                    <a:lnTo>
                      <a:pt x="99" y="205"/>
                    </a:lnTo>
                    <a:lnTo>
                      <a:pt x="101" y="217"/>
                    </a:lnTo>
                    <a:lnTo>
                      <a:pt x="103" y="222"/>
                    </a:lnTo>
                    <a:lnTo>
                      <a:pt x="103" y="231"/>
                    </a:lnTo>
                    <a:lnTo>
                      <a:pt x="105" y="240"/>
                    </a:lnTo>
                    <a:lnTo>
                      <a:pt x="105" y="248"/>
                    </a:lnTo>
                    <a:lnTo>
                      <a:pt x="107" y="260"/>
                    </a:lnTo>
                    <a:lnTo>
                      <a:pt x="107" y="262"/>
                    </a:lnTo>
                    <a:lnTo>
                      <a:pt x="109" y="274"/>
                    </a:lnTo>
                    <a:lnTo>
                      <a:pt x="111" y="283"/>
                    </a:lnTo>
                  </a:path>
                </a:pathLst>
              </a:custGeom>
              <a:noFill/>
              <a:ln w="9525" cap="rnd">
                <a:solidFill>
                  <a:srgbClr val="FF0000"/>
                </a:solidFill>
                <a:round/>
                <a:headEnd type="none" w="sm" len="sm"/>
                <a:tailEnd type="none" w="sm" len="sm"/>
              </a:ln>
            </p:spPr>
            <p:txBody>
              <a:bodyPr/>
              <a:lstStyle/>
              <a:p>
                <a:endParaRPr lang="en-US"/>
              </a:p>
            </p:txBody>
          </p:sp>
          <p:sp>
            <p:nvSpPr>
              <p:cNvPr id="22666" name="Freeform 137"/>
              <p:cNvSpPr>
                <a:spLocks/>
              </p:cNvSpPr>
              <p:nvPr/>
            </p:nvSpPr>
            <p:spPr bwMode="auto">
              <a:xfrm>
                <a:off x="4760" y="950"/>
                <a:ext cx="112" cy="284"/>
              </a:xfrm>
              <a:custGeom>
                <a:avLst/>
                <a:gdLst>
                  <a:gd name="T0" fmla="*/ 107 w 112"/>
                  <a:gd name="T1" fmla="*/ 5 h 284"/>
                  <a:gd name="T2" fmla="*/ 101 w 112"/>
                  <a:gd name="T3" fmla="*/ 5 h 284"/>
                  <a:gd name="T4" fmla="*/ 97 w 112"/>
                  <a:gd name="T5" fmla="*/ 8 h 284"/>
                  <a:gd name="T6" fmla="*/ 89 w 112"/>
                  <a:gd name="T7" fmla="*/ 5 h 284"/>
                  <a:gd name="T8" fmla="*/ 84 w 112"/>
                  <a:gd name="T9" fmla="*/ 8 h 284"/>
                  <a:gd name="T10" fmla="*/ 80 w 112"/>
                  <a:gd name="T11" fmla="*/ 17 h 284"/>
                  <a:gd name="T12" fmla="*/ 78 w 112"/>
                  <a:gd name="T13" fmla="*/ 17 h 284"/>
                  <a:gd name="T14" fmla="*/ 74 w 112"/>
                  <a:gd name="T15" fmla="*/ 20 h 284"/>
                  <a:gd name="T16" fmla="*/ 72 w 112"/>
                  <a:gd name="T17" fmla="*/ 28 h 284"/>
                  <a:gd name="T18" fmla="*/ 66 w 112"/>
                  <a:gd name="T19" fmla="*/ 31 h 284"/>
                  <a:gd name="T20" fmla="*/ 66 w 112"/>
                  <a:gd name="T21" fmla="*/ 31 h 284"/>
                  <a:gd name="T22" fmla="*/ 65 w 112"/>
                  <a:gd name="T23" fmla="*/ 37 h 284"/>
                  <a:gd name="T24" fmla="*/ 63 w 112"/>
                  <a:gd name="T25" fmla="*/ 45 h 284"/>
                  <a:gd name="T26" fmla="*/ 61 w 112"/>
                  <a:gd name="T27" fmla="*/ 51 h 284"/>
                  <a:gd name="T28" fmla="*/ 59 w 112"/>
                  <a:gd name="T29" fmla="*/ 57 h 284"/>
                  <a:gd name="T30" fmla="*/ 55 w 112"/>
                  <a:gd name="T31" fmla="*/ 57 h 284"/>
                  <a:gd name="T32" fmla="*/ 47 w 112"/>
                  <a:gd name="T33" fmla="*/ 68 h 284"/>
                  <a:gd name="T34" fmla="*/ 45 w 112"/>
                  <a:gd name="T35" fmla="*/ 77 h 284"/>
                  <a:gd name="T36" fmla="*/ 42 w 112"/>
                  <a:gd name="T37" fmla="*/ 94 h 284"/>
                  <a:gd name="T38" fmla="*/ 38 w 112"/>
                  <a:gd name="T39" fmla="*/ 102 h 284"/>
                  <a:gd name="T40" fmla="*/ 32 w 112"/>
                  <a:gd name="T41" fmla="*/ 114 h 284"/>
                  <a:gd name="T42" fmla="*/ 28 w 112"/>
                  <a:gd name="T43" fmla="*/ 128 h 284"/>
                  <a:gd name="T44" fmla="*/ 24 w 112"/>
                  <a:gd name="T45" fmla="*/ 142 h 284"/>
                  <a:gd name="T46" fmla="*/ 21 w 112"/>
                  <a:gd name="T47" fmla="*/ 154 h 284"/>
                  <a:gd name="T48" fmla="*/ 21 w 112"/>
                  <a:gd name="T49" fmla="*/ 168 h 284"/>
                  <a:gd name="T50" fmla="*/ 19 w 112"/>
                  <a:gd name="T51" fmla="*/ 185 h 284"/>
                  <a:gd name="T52" fmla="*/ 13 w 112"/>
                  <a:gd name="T53" fmla="*/ 197 h 284"/>
                  <a:gd name="T54" fmla="*/ 11 w 112"/>
                  <a:gd name="T55" fmla="*/ 211 h 284"/>
                  <a:gd name="T56" fmla="*/ 9 w 112"/>
                  <a:gd name="T57" fmla="*/ 225 h 284"/>
                  <a:gd name="T58" fmla="*/ 7 w 112"/>
                  <a:gd name="T59" fmla="*/ 242 h 284"/>
                  <a:gd name="T60" fmla="*/ 3 w 112"/>
                  <a:gd name="T61" fmla="*/ 260 h 284"/>
                  <a:gd name="T62" fmla="*/ 3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111" y="0"/>
                    </a:moveTo>
                    <a:lnTo>
                      <a:pt x="107" y="5"/>
                    </a:lnTo>
                    <a:lnTo>
                      <a:pt x="105" y="2"/>
                    </a:lnTo>
                    <a:lnTo>
                      <a:pt x="101" y="5"/>
                    </a:lnTo>
                    <a:lnTo>
                      <a:pt x="97" y="5"/>
                    </a:lnTo>
                    <a:lnTo>
                      <a:pt x="97" y="8"/>
                    </a:lnTo>
                    <a:lnTo>
                      <a:pt x="93" y="8"/>
                    </a:lnTo>
                    <a:lnTo>
                      <a:pt x="89" y="5"/>
                    </a:lnTo>
                    <a:lnTo>
                      <a:pt x="86" y="8"/>
                    </a:lnTo>
                    <a:lnTo>
                      <a:pt x="84" y="8"/>
                    </a:lnTo>
                    <a:lnTo>
                      <a:pt x="80" y="14"/>
                    </a:lnTo>
                    <a:lnTo>
                      <a:pt x="80" y="17"/>
                    </a:lnTo>
                    <a:lnTo>
                      <a:pt x="78" y="17"/>
                    </a:lnTo>
                    <a:lnTo>
                      <a:pt x="74" y="20"/>
                    </a:lnTo>
                    <a:lnTo>
                      <a:pt x="74" y="25"/>
                    </a:lnTo>
                    <a:lnTo>
                      <a:pt x="72" y="28"/>
                    </a:lnTo>
                    <a:lnTo>
                      <a:pt x="68" y="31"/>
                    </a:lnTo>
                    <a:lnTo>
                      <a:pt x="66" y="31"/>
                    </a:lnTo>
                    <a:lnTo>
                      <a:pt x="68" y="34"/>
                    </a:lnTo>
                    <a:lnTo>
                      <a:pt x="66" y="31"/>
                    </a:lnTo>
                    <a:lnTo>
                      <a:pt x="66" y="37"/>
                    </a:lnTo>
                    <a:lnTo>
                      <a:pt x="65" y="37"/>
                    </a:lnTo>
                    <a:lnTo>
                      <a:pt x="65" y="45"/>
                    </a:lnTo>
                    <a:lnTo>
                      <a:pt x="63" y="45"/>
                    </a:lnTo>
                    <a:lnTo>
                      <a:pt x="61" y="48"/>
                    </a:lnTo>
                    <a:lnTo>
                      <a:pt x="61" y="51"/>
                    </a:lnTo>
                    <a:lnTo>
                      <a:pt x="59" y="54"/>
                    </a:lnTo>
                    <a:lnTo>
                      <a:pt x="59" y="57"/>
                    </a:lnTo>
                    <a:lnTo>
                      <a:pt x="57" y="60"/>
                    </a:lnTo>
                    <a:lnTo>
                      <a:pt x="55" y="57"/>
                    </a:lnTo>
                    <a:lnTo>
                      <a:pt x="53" y="60"/>
                    </a:lnTo>
                    <a:lnTo>
                      <a:pt x="47" y="68"/>
                    </a:lnTo>
                    <a:lnTo>
                      <a:pt x="47" y="71"/>
                    </a:lnTo>
                    <a:lnTo>
                      <a:pt x="45" y="77"/>
                    </a:lnTo>
                    <a:lnTo>
                      <a:pt x="42" y="85"/>
                    </a:lnTo>
                    <a:lnTo>
                      <a:pt x="42" y="94"/>
                    </a:lnTo>
                    <a:lnTo>
                      <a:pt x="40" y="100"/>
                    </a:lnTo>
                    <a:lnTo>
                      <a:pt x="38" y="102"/>
                    </a:lnTo>
                    <a:lnTo>
                      <a:pt x="34" y="108"/>
                    </a:lnTo>
                    <a:lnTo>
                      <a:pt x="32" y="114"/>
                    </a:lnTo>
                    <a:lnTo>
                      <a:pt x="32" y="120"/>
                    </a:lnTo>
                    <a:lnTo>
                      <a:pt x="28" y="128"/>
                    </a:lnTo>
                    <a:lnTo>
                      <a:pt x="26" y="134"/>
                    </a:lnTo>
                    <a:lnTo>
                      <a:pt x="24" y="142"/>
                    </a:lnTo>
                    <a:lnTo>
                      <a:pt x="22" y="148"/>
                    </a:lnTo>
                    <a:lnTo>
                      <a:pt x="21" y="154"/>
                    </a:lnTo>
                    <a:lnTo>
                      <a:pt x="19" y="165"/>
                    </a:lnTo>
                    <a:lnTo>
                      <a:pt x="21" y="168"/>
                    </a:lnTo>
                    <a:lnTo>
                      <a:pt x="21" y="174"/>
                    </a:lnTo>
                    <a:lnTo>
                      <a:pt x="19" y="185"/>
                    </a:lnTo>
                    <a:lnTo>
                      <a:pt x="15" y="191"/>
                    </a:lnTo>
                    <a:lnTo>
                      <a:pt x="13" y="197"/>
                    </a:lnTo>
                    <a:lnTo>
                      <a:pt x="13" y="202"/>
                    </a:lnTo>
                    <a:lnTo>
                      <a:pt x="11" y="211"/>
                    </a:lnTo>
                    <a:lnTo>
                      <a:pt x="11" y="217"/>
                    </a:lnTo>
                    <a:lnTo>
                      <a:pt x="9" y="225"/>
                    </a:lnTo>
                    <a:lnTo>
                      <a:pt x="9" y="234"/>
                    </a:lnTo>
                    <a:lnTo>
                      <a:pt x="7" y="242"/>
                    </a:lnTo>
                    <a:lnTo>
                      <a:pt x="9" y="251"/>
                    </a:lnTo>
                    <a:lnTo>
                      <a:pt x="3" y="260"/>
                    </a:lnTo>
                    <a:lnTo>
                      <a:pt x="3" y="268"/>
                    </a:lnTo>
                    <a:lnTo>
                      <a:pt x="3" y="274"/>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667" name="Freeform 138"/>
              <p:cNvSpPr>
                <a:spLocks/>
              </p:cNvSpPr>
              <p:nvPr/>
            </p:nvSpPr>
            <p:spPr bwMode="auto">
              <a:xfrm>
                <a:off x="2786" y="1233"/>
                <a:ext cx="109" cy="288"/>
              </a:xfrm>
              <a:custGeom>
                <a:avLst/>
                <a:gdLst>
                  <a:gd name="T0" fmla="*/ 102 w 109"/>
                  <a:gd name="T1" fmla="*/ 284 h 288"/>
                  <a:gd name="T2" fmla="*/ 98 w 109"/>
                  <a:gd name="T3" fmla="*/ 284 h 288"/>
                  <a:gd name="T4" fmla="*/ 92 w 109"/>
                  <a:gd name="T5" fmla="*/ 284 h 288"/>
                  <a:gd name="T6" fmla="*/ 87 w 109"/>
                  <a:gd name="T7" fmla="*/ 281 h 288"/>
                  <a:gd name="T8" fmla="*/ 83 w 109"/>
                  <a:gd name="T9" fmla="*/ 278 h 288"/>
                  <a:gd name="T10" fmla="*/ 79 w 109"/>
                  <a:gd name="T11" fmla="*/ 275 h 288"/>
                  <a:gd name="T12" fmla="*/ 75 w 109"/>
                  <a:gd name="T13" fmla="*/ 272 h 288"/>
                  <a:gd name="T14" fmla="*/ 72 w 109"/>
                  <a:gd name="T15" fmla="*/ 269 h 288"/>
                  <a:gd name="T16" fmla="*/ 68 w 109"/>
                  <a:gd name="T17" fmla="*/ 261 h 288"/>
                  <a:gd name="T18" fmla="*/ 64 w 109"/>
                  <a:gd name="T19" fmla="*/ 258 h 288"/>
                  <a:gd name="T20" fmla="*/ 64 w 109"/>
                  <a:gd name="T21" fmla="*/ 252 h 288"/>
                  <a:gd name="T22" fmla="*/ 62 w 109"/>
                  <a:gd name="T23" fmla="*/ 246 h 288"/>
                  <a:gd name="T24" fmla="*/ 58 w 109"/>
                  <a:gd name="T25" fmla="*/ 241 h 288"/>
                  <a:gd name="T26" fmla="*/ 56 w 109"/>
                  <a:gd name="T27" fmla="*/ 238 h 288"/>
                  <a:gd name="T28" fmla="*/ 51 w 109"/>
                  <a:gd name="T29" fmla="*/ 232 h 288"/>
                  <a:gd name="T30" fmla="*/ 51 w 109"/>
                  <a:gd name="T31" fmla="*/ 226 h 288"/>
                  <a:gd name="T32" fmla="*/ 49 w 109"/>
                  <a:gd name="T33" fmla="*/ 220 h 288"/>
                  <a:gd name="T34" fmla="*/ 43 w 109"/>
                  <a:gd name="T35" fmla="*/ 206 h 288"/>
                  <a:gd name="T36" fmla="*/ 37 w 109"/>
                  <a:gd name="T37" fmla="*/ 198 h 288"/>
                  <a:gd name="T38" fmla="*/ 34 w 109"/>
                  <a:gd name="T39" fmla="*/ 183 h 288"/>
                  <a:gd name="T40" fmla="*/ 32 w 109"/>
                  <a:gd name="T41" fmla="*/ 172 h 288"/>
                  <a:gd name="T42" fmla="*/ 26 w 109"/>
                  <a:gd name="T43" fmla="*/ 160 h 288"/>
                  <a:gd name="T44" fmla="*/ 22 w 109"/>
                  <a:gd name="T45" fmla="*/ 146 h 288"/>
                  <a:gd name="T46" fmla="*/ 20 w 109"/>
                  <a:gd name="T47" fmla="*/ 132 h 288"/>
                  <a:gd name="T48" fmla="*/ 15 w 109"/>
                  <a:gd name="T49" fmla="*/ 117 h 288"/>
                  <a:gd name="T50" fmla="*/ 17 w 109"/>
                  <a:gd name="T51" fmla="*/ 106 h 288"/>
                  <a:gd name="T52" fmla="*/ 11 w 109"/>
                  <a:gd name="T53" fmla="*/ 88 h 288"/>
                  <a:gd name="T54" fmla="*/ 11 w 109"/>
                  <a:gd name="T55" fmla="*/ 77 h 288"/>
                  <a:gd name="T56" fmla="*/ 11 w 109"/>
                  <a:gd name="T57" fmla="*/ 60 h 288"/>
                  <a:gd name="T58" fmla="*/ 5 w 109"/>
                  <a:gd name="T59" fmla="*/ 45 h 288"/>
                  <a:gd name="T60" fmla="*/ 3 w 109"/>
                  <a:gd name="T61" fmla="*/ 25 h 288"/>
                  <a:gd name="T62" fmla="*/ 0 w 109"/>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2" y="284"/>
                    </a:lnTo>
                    <a:lnTo>
                      <a:pt x="98" y="284"/>
                    </a:lnTo>
                    <a:lnTo>
                      <a:pt x="96" y="284"/>
                    </a:lnTo>
                    <a:lnTo>
                      <a:pt x="92" y="284"/>
                    </a:lnTo>
                    <a:lnTo>
                      <a:pt x="90" y="278"/>
                    </a:lnTo>
                    <a:lnTo>
                      <a:pt x="87" y="281"/>
                    </a:lnTo>
                    <a:lnTo>
                      <a:pt x="85" y="278"/>
                    </a:lnTo>
                    <a:lnTo>
                      <a:pt x="83" y="278"/>
                    </a:lnTo>
                    <a:lnTo>
                      <a:pt x="79" y="275"/>
                    </a:lnTo>
                    <a:lnTo>
                      <a:pt x="75" y="272"/>
                    </a:lnTo>
                    <a:lnTo>
                      <a:pt x="73" y="266"/>
                    </a:lnTo>
                    <a:lnTo>
                      <a:pt x="72" y="269"/>
                    </a:lnTo>
                    <a:lnTo>
                      <a:pt x="70" y="264"/>
                    </a:lnTo>
                    <a:lnTo>
                      <a:pt x="68" y="261"/>
                    </a:lnTo>
                    <a:lnTo>
                      <a:pt x="66" y="261"/>
                    </a:lnTo>
                    <a:lnTo>
                      <a:pt x="64" y="258"/>
                    </a:lnTo>
                    <a:lnTo>
                      <a:pt x="64" y="255"/>
                    </a:lnTo>
                    <a:lnTo>
                      <a:pt x="64" y="252"/>
                    </a:lnTo>
                    <a:lnTo>
                      <a:pt x="62" y="246"/>
                    </a:lnTo>
                    <a:lnTo>
                      <a:pt x="60" y="243"/>
                    </a:lnTo>
                    <a:lnTo>
                      <a:pt x="58" y="241"/>
                    </a:lnTo>
                    <a:lnTo>
                      <a:pt x="56" y="238"/>
                    </a:lnTo>
                    <a:lnTo>
                      <a:pt x="51" y="232"/>
                    </a:lnTo>
                    <a:lnTo>
                      <a:pt x="51" y="226"/>
                    </a:lnTo>
                    <a:lnTo>
                      <a:pt x="49" y="226"/>
                    </a:lnTo>
                    <a:lnTo>
                      <a:pt x="49" y="220"/>
                    </a:lnTo>
                    <a:lnTo>
                      <a:pt x="45" y="218"/>
                    </a:lnTo>
                    <a:lnTo>
                      <a:pt x="43" y="206"/>
                    </a:lnTo>
                    <a:lnTo>
                      <a:pt x="39" y="203"/>
                    </a:lnTo>
                    <a:lnTo>
                      <a:pt x="37" y="198"/>
                    </a:lnTo>
                    <a:lnTo>
                      <a:pt x="36" y="192"/>
                    </a:lnTo>
                    <a:lnTo>
                      <a:pt x="34" y="183"/>
                    </a:lnTo>
                    <a:lnTo>
                      <a:pt x="28" y="177"/>
                    </a:lnTo>
                    <a:lnTo>
                      <a:pt x="32" y="172"/>
                    </a:lnTo>
                    <a:lnTo>
                      <a:pt x="28" y="166"/>
                    </a:lnTo>
                    <a:lnTo>
                      <a:pt x="26" y="160"/>
                    </a:lnTo>
                    <a:lnTo>
                      <a:pt x="26" y="152"/>
                    </a:lnTo>
                    <a:lnTo>
                      <a:pt x="22" y="146"/>
                    </a:lnTo>
                    <a:lnTo>
                      <a:pt x="22" y="140"/>
                    </a:lnTo>
                    <a:lnTo>
                      <a:pt x="20" y="132"/>
                    </a:lnTo>
                    <a:lnTo>
                      <a:pt x="18" y="129"/>
                    </a:lnTo>
                    <a:lnTo>
                      <a:pt x="15" y="117"/>
                    </a:lnTo>
                    <a:lnTo>
                      <a:pt x="17" y="114"/>
                    </a:lnTo>
                    <a:lnTo>
                      <a:pt x="17" y="106"/>
                    </a:lnTo>
                    <a:lnTo>
                      <a:pt x="13" y="97"/>
                    </a:lnTo>
                    <a:lnTo>
                      <a:pt x="11" y="88"/>
                    </a:lnTo>
                    <a:lnTo>
                      <a:pt x="11" y="83"/>
                    </a:lnTo>
                    <a:lnTo>
                      <a:pt x="11" y="77"/>
                    </a:lnTo>
                    <a:lnTo>
                      <a:pt x="9" y="66"/>
                    </a:lnTo>
                    <a:lnTo>
                      <a:pt x="11" y="60"/>
                    </a:lnTo>
                    <a:lnTo>
                      <a:pt x="7" y="51"/>
                    </a:lnTo>
                    <a:lnTo>
                      <a:pt x="5" y="45"/>
                    </a:lnTo>
                    <a:lnTo>
                      <a:pt x="3" y="40"/>
                    </a:lnTo>
                    <a:lnTo>
                      <a:pt x="3" y="25"/>
                    </a:lnTo>
                    <a:lnTo>
                      <a:pt x="1" y="20"/>
                    </a:lnTo>
                    <a:lnTo>
                      <a:pt x="0" y="11"/>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68" name="Freeform 139"/>
              <p:cNvSpPr>
                <a:spLocks/>
              </p:cNvSpPr>
              <p:nvPr/>
            </p:nvSpPr>
            <p:spPr bwMode="auto">
              <a:xfrm>
                <a:off x="2896" y="1233"/>
                <a:ext cx="110" cy="288"/>
              </a:xfrm>
              <a:custGeom>
                <a:avLst/>
                <a:gdLst>
                  <a:gd name="T0" fmla="*/ 3 w 110"/>
                  <a:gd name="T1" fmla="*/ 287 h 288"/>
                  <a:gd name="T2" fmla="*/ 9 w 110"/>
                  <a:gd name="T3" fmla="*/ 287 h 288"/>
                  <a:gd name="T4" fmla="*/ 15 w 110"/>
                  <a:gd name="T5" fmla="*/ 287 h 288"/>
                  <a:gd name="T6" fmla="*/ 21 w 110"/>
                  <a:gd name="T7" fmla="*/ 284 h 288"/>
                  <a:gd name="T8" fmla="*/ 24 w 110"/>
                  <a:gd name="T9" fmla="*/ 281 h 288"/>
                  <a:gd name="T10" fmla="*/ 28 w 110"/>
                  <a:gd name="T11" fmla="*/ 275 h 288"/>
                  <a:gd name="T12" fmla="*/ 32 w 110"/>
                  <a:gd name="T13" fmla="*/ 272 h 288"/>
                  <a:gd name="T14" fmla="*/ 38 w 110"/>
                  <a:gd name="T15" fmla="*/ 269 h 288"/>
                  <a:gd name="T16" fmla="*/ 38 w 110"/>
                  <a:gd name="T17" fmla="*/ 266 h 288"/>
                  <a:gd name="T18" fmla="*/ 43 w 110"/>
                  <a:gd name="T19" fmla="*/ 258 h 288"/>
                  <a:gd name="T20" fmla="*/ 45 w 110"/>
                  <a:gd name="T21" fmla="*/ 255 h 288"/>
                  <a:gd name="T22" fmla="*/ 47 w 110"/>
                  <a:gd name="T23" fmla="*/ 249 h 288"/>
                  <a:gd name="T24" fmla="*/ 49 w 110"/>
                  <a:gd name="T25" fmla="*/ 243 h 288"/>
                  <a:gd name="T26" fmla="*/ 51 w 110"/>
                  <a:gd name="T27" fmla="*/ 241 h 288"/>
                  <a:gd name="T28" fmla="*/ 53 w 110"/>
                  <a:gd name="T29" fmla="*/ 235 h 288"/>
                  <a:gd name="T30" fmla="*/ 53 w 110"/>
                  <a:gd name="T31" fmla="*/ 229 h 288"/>
                  <a:gd name="T32" fmla="*/ 61 w 110"/>
                  <a:gd name="T33" fmla="*/ 220 h 288"/>
                  <a:gd name="T34" fmla="*/ 66 w 110"/>
                  <a:gd name="T35" fmla="*/ 206 h 288"/>
                  <a:gd name="T36" fmla="*/ 70 w 110"/>
                  <a:gd name="T37" fmla="*/ 195 h 288"/>
                  <a:gd name="T38" fmla="*/ 74 w 110"/>
                  <a:gd name="T39" fmla="*/ 186 h 288"/>
                  <a:gd name="T40" fmla="*/ 82 w 110"/>
                  <a:gd name="T41" fmla="*/ 172 h 288"/>
                  <a:gd name="T42" fmla="*/ 82 w 110"/>
                  <a:gd name="T43" fmla="*/ 157 h 288"/>
                  <a:gd name="T44" fmla="*/ 86 w 110"/>
                  <a:gd name="T45" fmla="*/ 146 h 288"/>
                  <a:gd name="T46" fmla="*/ 87 w 110"/>
                  <a:gd name="T47" fmla="*/ 134 h 288"/>
                  <a:gd name="T48" fmla="*/ 93 w 110"/>
                  <a:gd name="T49" fmla="*/ 123 h 288"/>
                  <a:gd name="T50" fmla="*/ 95 w 110"/>
                  <a:gd name="T51" fmla="*/ 106 h 288"/>
                  <a:gd name="T52" fmla="*/ 95 w 110"/>
                  <a:gd name="T53" fmla="*/ 91 h 288"/>
                  <a:gd name="T54" fmla="*/ 99 w 110"/>
                  <a:gd name="T55" fmla="*/ 74 h 288"/>
                  <a:gd name="T56" fmla="*/ 103 w 110"/>
                  <a:gd name="T57" fmla="*/ 63 h 288"/>
                  <a:gd name="T58" fmla="*/ 101 w 110"/>
                  <a:gd name="T59" fmla="*/ 40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3" y="287"/>
                    </a:lnTo>
                    <a:lnTo>
                      <a:pt x="7" y="284"/>
                    </a:lnTo>
                    <a:lnTo>
                      <a:pt x="9" y="287"/>
                    </a:lnTo>
                    <a:lnTo>
                      <a:pt x="13" y="287"/>
                    </a:lnTo>
                    <a:lnTo>
                      <a:pt x="15" y="287"/>
                    </a:lnTo>
                    <a:lnTo>
                      <a:pt x="21" y="287"/>
                    </a:lnTo>
                    <a:lnTo>
                      <a:pt x="21" y="284"/>
                    </a:lnTo>
                    <a:lnTo>
                      <a:pt x="22" y="281"/>
                    </a:lnTo>
                    <a:lnTo>
                      <a:pt x="24" y="281"/>
                    </a:lnTo>
                    <a:lnTo>
                      <a:pt x="26" y="275"/>
                    </a:lnTo>
                    <a:lnTo>
                      <a:pt x="28" y="275"/>
                    </a:lnTo>
                    <a:lnTo>
                      <a:pt x="30" y="272"/>
                    </a:lnTo>
                    <a:lnTo>
                      <a:pt x="32" y="272"/>
                    </a:lnTo>
                    <a:lnTo>
                      <a:pt x="36" y="272"/>
                    </a:lnTo>
                    <a:lnTo>
                      <a:pt x="38" y="269"/>
                    </a:lnTo>
                    <a:lnTo>
                      <a:pt x="38" y="266"/>
                    </a:lnTo>
                    <a:lnTo>
                      <a:pt x="40" y="264"/>
                    </a:lnTo>
                    <a:lnTo>
                      <a:pt x="43" y="258"/>
                    </a:lnTo>
                    <a:lnTo>
                      <a:pt x="42" y="258"/>
                    </a:lnTo>
                    <a:lnTo>
                      <a:pt x="45" y="255"/>
                    </a:lnTo>
                    <a:lnTo>
                      <a:pt x="43" y="252"/>
                    </a:lnTo>
                    <a:lnTo>
                      <a:pt x="47" y="249"/>
                    </a:lnTo>
                    <a:lnTo>
                      <a:pt x="49" y="246"/>
                    </a:lnTo>
                    <a:lnTo>
                      <a:pt x="49" y="243"/>
                    </a:lnTo>
                    <a:lnTo>
                      <a:pt x="51" y="241"/>
                    </a:lnTo>
                    <a:lnTo>
                      <a:pt x="53" y="238"/>
                    </a:lnTo>
                    <a:lnTo>
                      <a:pt x="53" y="235"/>
                    </a:lnTo>
                    <a:lnTo>
                      <a:pt x="55" y="232"/>
                    </a:lnTo>
                    <a:lnTo>
                      <a:pt x="53" y="229"/>
                    </a:lnTo>
                    <a:lnTo>
                      <a:pt x="57" y="229"/>
                    </a:lnTo>
                    <a:lnTo>
                      <a:pt x="61" y="220"/>
                    </a:lnTo>
                    <a:lnTo>
                      <a:pt x="63" y="212"/>
                    </a:lnTo>
                    <a:lnTo>
                      <a:pt x="66" y="206"/>
                    </a:lnTo>
                    <a:lnTo>
                      <a:pt x="68" y="200"/>
                    </a:lnTo>
                    <a:lnTo>
                      <a:pt x="70" y="195"/>
                    </a:lnTo>
                    <a:lnTo>
                      <a:pt x="70" y="189"/>
                    </a:lnTo>
                    <a:lnTo>
                      <a:pt x="74" y="186"/>
                    </a:lnTo>
                    <a:lnTo>
                      <a:pt x="78" y="175"/>
                    </a:lnTo>
                    <a:lnTo>
                      <a:pt x="82" y="172"/>
                    </a:lnTo>
                    <a:lnTo>
                      <a:pt x="78" y="166"/>
                    </a:lnTo>
                    <a:lnTo>
                      <a:pt x="82" y="157"/>
                    </a:lnTo>
                    <a:lnTo>
                      <a:pt x="84" y="152"/>
                    </a:lnTo>
                    <a:lnTo>
                      <a:pt x="86" y="146"/>
                    </a:lnTo>
                    <a:lnTo>
                      <a:pt x="86" y="137"/>
                    </a:lnTo>
                    <a:lnTo>
                      <a:pt x="87" y="134"/>
                    </a:lnTo>
                    <a:lnTo>
                      <a:pt x="91" y="126"/>
                    </a:lnTo>
                    <a:lnTo>
                      <a:pt x="93" y="123"/>
                    </a:lnTo>
                    <a:lnTo>
                      <a:pt x="91" y="111"/>
                    </a:lnTo>
                    <a:lnTo>
                      <a:pt x="95" y="106"/>
                    </a:lnTo>
                    <a:lnTo>
                      <a:pt x="95" y="100"/>
                    </a:lnTo>
                    <a:lnTo>
                      <a:pt x="95" y="91"/>
                    </a:lnTo>
                    <a:lnTo>
                      <a:pt x="97" y="86"/>
                    </a:lnTo>
                    <a:lnTo>
                      <a:pt x="99" y="74"/>
                    </a:lnTo>
                    <a:lnTo>
                      <a:pt x="99" y="68"/>
                    </a:lnTo>
                    <a:lnTo>
                      <a:pt x="103" y="63"/>
                    </a:lnTo>
                    <a:lnTo>
                      <a:pt x="99" y="48"/>
                    </a:lnTo>
                    <a:lnTo>
                      <a:pt x="101" y="40"/>
                    </a:lnTo>
                    <a:lnTo>
                      <a:pt x="103" y="34"/>
                    </a:lnTo>
                    <a:lnTo>
                      <a:pt x="107" y="28"/>
                    </a:lnTo>
                    <a:lnTo>
                      <a:pt x="105" y="17"/>
                    </a:lnTo>
                    <a:lnTo>
                      <a:pt x="107"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669" name="Freeform 140"/>
              <p:cNvSpPr>
                <a:spLocks/>
              </p:cNvSpPr>
              <p:nvPr/>
            </p:nvSpPr>
            <p:spPr bwMode="auto">
              <a:xfrm>
                <a:off x="2896" y="1233"/>
                <a:ext cx="110" cy="288"/>
              </a:xfrm>
              <a:custGeom>
                <a:avLst/>
                <a:gdLst>
                  <a:gd name="T0" fmla="*/ 3 w 110"/>
                  <a:gd name="T1" fmla="*/ 287 h 288"/>
                  <a:gd name="T2" fmla="*/ 9 w 110"/>
                  <a:gd name="T3" fmla="*/ 287 h 288"/>
                  <a:gd name="T4" fmla="*/ 15 w 110"/>
                  <a:gd name="T5" fmla="*/ 287 h 288"/>
                  <a:gd name="T6" fmla="*/ 21 w 110"/>
                  <a:gd name="T7" fmla="*/ 284 h 288"/>
                  <a:gd name="T8" fmla="*/ 24 w 110"/>
                  <a:gd name="T9" fmla="*/ 281 h 288"/>
                  <a:gd name="T10" fmla="*/ 28 w 110"/>
                  <a:gd name="T11" fmla="*/ 275 h 288"/>
                  <a:gd name="T12" fmla="*/ 32 w 110"/>
                  <a:gd name="T13" fmla="*/ 272 h 288"/>
                  <a:gd name="T14" fmla="*/ 38 w 110"/>
                  <a:gd name="T15" fmla="*/ 269 h 288"/>
                  <a:gd name="T16" fmla="*/ 38 w 110"/>
                  <a:gd name="T17" fmla="*/ 266 h 288"/>
                  <a:gd name="T18" fmla="*/ 43 w 110"/>
                  <a:gd name="T19" fmla="*/ 258 h 288"/>
                  <a:gd name="T20" fmla="*/ 45 w 110"/>
                  <a:gd name="T21" fmla="*/ 255 h 288"/>
                  <a:gd name="T22" fmla="*/ 47 w 110"/>
                  <a:gd name="T23" fmla="*/ 249 h 288"/>
                  <a:gd name="T24" fmla="*/ 49 w 110"/>
                  <a:gd name="T25" fmla="*/ 243 h 288"/>
                  <a:gd name="T26" fmla="*/ 51 w 110"/>
                  <a:gd name="T27" fmla="*/ 241 h 288"/>
                  <a:gd name="T28" fmla="*/ 53 w 110"/>
                  <a:gd name="T29" fmla="*/ 235 h 288"/>
                  <a:gd name="T30" fmla="*/ 57 w 110"/>
                  <a:gd name="T31" fmla="*/ 229 h 288"/>
                  <a:gd name="T32" fmla="*/ 61 w 110"/>
                  <a:gd name="T33" fmla="*/ 220 h 288"/>
                  <a:gd name="T34" fmla="*/ 66 w 110"/>
                  <a:gd name="T35" fmla="*/ 206 h 288"/>
                  <a:gd name="T36" fmla="*/ 70 w 110"/>
                  <a:gd name="T37" fmla="*/ 195 h 288"/>
                  <a:gd name="T38" fmla="*/ 76 w 110"/>
                  <a:gd name="T39" fmla="*/ 183 h 288"/>
                  <a:gd name="T40" fmla="*/ 82 w 110"/>
                  <a:gd name="T41" fmla="*/ 172 h 288"/>
                  <a:gd name="T42" fmla="*/ 82 w 110"/>
                  <a:gd name="T43" fmla="*/ 157 h 288"/>
                  <a:gd name="T44" fmla="*/ 86 w 110"/>
                  <a:gd name="T45" fmla="*/ 146 h 288"/>
                  <a:gd name="T46" fmla="*/ 87 w 110"/>
                  <a:gd name="T47" fmla="*/ 134 h 288"/>
                  <a:gd name="T48" fmla="*/ 93 w 110"/>
                  <a:gd name="T49" fmla="*/ 123 h 288"/>
                  <a:gd name="T50" fmla="*/ 95 w 110"/>
                  <a:gd name="T51" fmla="*/ 106 h 288"/>
                  <a:gd name="T52" fmla="*/ 95 w 110"/>
                  <a:gd name="T53" fmla="*/ 91 h 288"/>
                  <a:gd name="T54" fmla="*/ 99 w 110"/>
                  <a:gd name="T55" fmla="*/ 74 h 288"/>
                  <a:gd name="T56" fmla="*/ 103 w 110"/>
                  <a:gd name="T57" fmla="*/ 63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3" y="287"/>
                    </a:lnTo>
                    <a:lnTo>
                      <a:pt x="7" y="284"/>
                    </a:lnTo>
                    <a:lnTo>
                      <a:pt x="9" y="287"/>
                    </a:lnTo>
                    <a:lnTo>
                      <a:pt x="13" y="287"/>
                    </a:lnTo>
                    <a:lnTo>
                      <a:pt x="15" y="287"/>
                    </a:lnTo>
                    <a:lnTo>
                      <a:pt x="21" y="287"/>
                    </a:lnTo>
                    <a:lnTo>
                      <a:pt x="21" y="284"/>
                    </a:lnTo>
                    <a:lnTo>
                      <a:pt x="22" y="281"/>
                    </a:lnTo>
                    <a:lnTo>
                      <a:pt x="24" y="281"/>
                    </a:lnTo>
                    <a:lnTo>
                      <a:pt x="26" y="275"/>
                    </a:lnTo>
                    <a:lnTo>
                      <a:pt x="28" y="275"/>
                    </a:lnTo>
                    <a:lnTo>
                      <a:pt x="30" y="272"/>
                    </a:lnTo>
                    <a:lnTo>
                      <a:pt x="32" y="272"/>
                    </a:lnTo>
                    <a:lnTo>
                      <a:pt x="36" y="272"/>
                    </a:lnTo>
                    <a:lnTo>
                      <a:pt x="38" y="269"/>
                    </a:lnTo>
                    <a:lnTo>
                      <a:pt x="38" y="266"/>
                    </a:lnTo>
                    <a:lnTo>
                      <a:pt x="40" y="264"/>
                    </a:lnTo>
                    <a:lnTo>
                      <a:pt x="43" y="258"/>
                    </a:lnTo>
                    <a:lnTo>
                      <a:pt x="45" y="255"/>
                    </a:lnTo>
                    <a:lnTo>
                      <a:pt x="43" y="252"/>
                    </a:lnTo>
                    <a:lnTo>
                      <a:pt x="47" y="249"/>
                    </a:lnTo>
                    <a:lnTo>
                      <a:pt x="49" y="246"/>
                    </a:lnTo>
                    <a:lnTo>
                      <a:pt x="49" y="243"/>
                    </a:lnTo>
                    <a:lnTo>
                      <a:pt x="51" y="241"/>
                    </a:lnTo>
                    <a:lnTo>
                      <a:pt x="53" y="238"/>
                    </a:lnTo>
                    <a:lnTo>
                      <a:pt x="53" y="235"/>
                    </a:lnTo>
                    <a:lnTo>
                      <a:pt x="55" y="232"/>
                    </a:lnTo>
                    <a:lnTo>
                      <a:pt x="57" y="229"/>
                    </a:lnTo>
                    <a:lnTo>
                      <a:pt x="59" y="226"/>
                    </a:lnTo>
                    <a:lnTo>
                      <a:pt x="61" y="220"/>
                    </a:lnTo>
                    <a:lnTo>
                      <a:pt x="63" y="212"/>
                    </a:lnTo>
                    <a:lnTo>
                      <a:pt x="66" y="206"/>
                    </a:lnTo>
                    <a:lnTo>
                      <a:pt x="70" y="203"/>
                    </a:lnTo>
                    <a:lnTo>
                      <a:pt x="70" y="195"/>
                    </a:lnTo>
                    <a:lnTo>
                      <a:pt x="70" y="189"/>
                    </a:lnTo>
                    <a:lnTo>
                      <a:pt x="76" y="183"/>
                    </a:lnTo>
                    <a:lnTo>
                      <a:pt x="78" y="175"/>
                    </a:lnTo>
                    <a:lnTo>
                      <a:pt x="82" y="172"/>
                    </a:lnTo>
                    <a:lnTo>
                      <a:pt x="78" y="166"/>
                    </a:lnTo>
                    <a:lnTo>
                      <a:pt x="82" y="157"/>
                    </a:lnTo>
                    <a:lnTo>
                      <a:pt x="84" y="152"/>
                    </a:lnTo>
                    <a:lnTo>
                      <a:pt x="86" y="146"/>
                    </a:lnTo>
                    <a:lnTo>
                      <a:pt x="86" y="137"/>
                    </a:lnTo>
                    <a:lnTo>
                      <a:pt x="87" y="134"/>
                    </a:lnTo>
                    <a:lnTo>
                      <a:pt x="91" y="126"/>
                    </a:lnTo>
                    <a:lnTo>
                      <a:pt x="93" y="123"/>
                    </a:lnTo>
                    <a:lnTo>
                      <a:pt x="91" y="111"/>
                    </a:lnTo>
                    <a:lnTo>
                      <a:pt x="95" y="106"/>
                    </a:lnTo>
                    <a:lnTo>
                      <a:pt x="95" y="100"/>
                    </a:lnTo>
                    <a:lnTo>
                      <a:pt x="95" y="91"/>
                    </a:lnTo>
                    <a:lnTo>
                      <a:pt x="97" y="86"/>
                    </a:lnTo>
                    <a:lnTo>
                      <a:pt x="99" y="74"/>
                    </a:lnTo>
                    <a:lnTo>
                      <a:pt x="99" y="68"/>
                    </a:lnTo>
                    <a:lnTo>
                      <a:pt x="103" y="63"/>
                    </a:lnTo>
                    <a:lnTo>
                      <a:pt x="99" y="48"/>
                    </a:lnTo>
                    <a:lnTo>
                      <a:pt x="103" y="43"/>
                    </a:lnTo>
                    <a:lnTo>
                      <a:pt x="105" y="31"/>
                    </a:lnTo>
                    <a:lnTo>
                      <a:pt x="107" y="28"/>
                    </a:lnTo>
                    <a:lnTo>
                      <a:pt x="105" y="17"/>
                    </a:lnTo>
                    <a:lnTo>
                      <a:pt x="107"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670" name="Freeform 141"/>
              <p:cNvSpPr>
                <a:spLocks/>
              </p:cNvSpPr>
              <p:nvPr/>
            </p:nvSpPr>
            <p:spPr bwMode="auto">
              <a:xfrm>
                <a:off x="2786" y="1233"/>
                <a:ext cx="109" cy="288"/>
              </a:xfrm>
              <a:custGeom>
                <a:avLst/>
                <a:gdLst>
                  <a:gd name="T0" fmla="*/ 102 w 109"/>
                  <a:gd name="T1" fmla="*/ 284 h 288"/>
                  <a:gd name="T2" fmla="*/ 98 w 109"/>
                  <a:gd name="T3" fmla="*/ 284 h 288"/>
                  <a:gd name="T4" fmla="*/ 92 w 109"/>
                  <a:gd name="T5" fmla="*/ 284 h 288"/>
                  <a:gd name="T6" fmla="*/ 87 w 109"/>
                  <a:gd name="T7" fmla="*/ 281 h 288"/>
                  <a:gd name="T8" fmla="*/ 83 w 109"/>
                  <a:gd name="T9" fmla="*/ 278 h 288"/>
                  <a:gd name="T10" fmla="*/ 79 w 109"/>
                  <a:gd name="T11" fmla="*/ 275 h 288"/>
                  <a:gd name="T12" fmla="*/ 75 w 109"/>
                  <a:gd name="T13" fmla="*/ 272 h 288"/>
                  <a:gd name="T14" fmla="*/ 70 w 109"/>
                  <a:gd name="T15" fmla="*/ 264 h 288"/>
                  <a:gd name="T16" fmla="*/ 68 w 109"/>
                  <a:gd name="T17" fmla="*/ 261 h 288"/>
                  <a:gd name="T18" fmla="*/ 64 w 109"/>
                  <a:gd name="T19" fmla="*/ 258 h 288"/>
                  <a:gd name="T20" fmla="*/ 64 w 109"/>
                  <a:gd name="T21" fmla="*/ 252 h 288"/>
                  <a:gd name="T22" fmla="*/ 62 w 109"/>
                  <a:gd name="T23" fmla="*/ 246 h 288"/>
                  <a:gd name="T24" fmla="*/ 58 w 109"/>
                  <a:gd name="T25" fmla="*/ 241 h 288"/>
                  <a:gd name="T26" fmla="*/ 56 w 109"/>
                  <a:gd name="T27" fmla="*/ 241 h 288"/>
                  <a:gd name="T28" fmla="*/ 51 w 109"/>
                  <a:gd name="T29" fmla="*/ 232 h 288"/>
                  <a:gd name="T30" fmla="*/ 51 w 109"/>
                  <a:gd name="T31" fmla="*/ 226 h 288"/>
                  <a:gd name="T32" fmla="*/ 47 w 109"/>
                  <a:gd name="T33" fmla="*/ 223 h 288"/>
                  <a:gd name="T34" fmla="*/ 43 w 109"/>
                  <a:gd name="T35" fmla="*/ 206 h 288"/>
                  <a:gd name="T36" fmla="*/ 37 w 109"/>
                  <a:gd name="T37" fmla="*/ 198 h 288"/>
                  <a:gd name="T38" fmla="*/ 34 w 109"/>
                  <a:gd name="T39" fmla="*/ 183 h 288"/>
                  <a:gd name="T40" fmla="*/ 32 w 109"/>
                  <a:gd name="T41" fmla="*/ 172 h 288"/>
                  <a:gd name="T42" fmla="*/ 24 w 109"/>
                  <a:gd name="T43" fmla="*/ 157 h 288"/>
                  <a:gd name="T44" fmla="*/ 22 w 109"/>
                  <a:gd name="T45" fmla="*/ 146 h 288"/>
                  <a:gd name="T46" fmla="*/ 20 w 109"/>
                  <a:gd name="T47" fmla="*/ 132 h 288"/>
                  <a:gd name="T48" fmla="*/ 15 w 109"/>
                  <a:gd name="T49" fmla="*/ 117 h 288"/>
                  <a:gd name="T50" fmla="*/ 17 w 109"/>
                  <a:gd name="T51" fmla="*/ 106 h 288"/>
                  <a:gd name="T52" fmla="*/ 11 w 109"/>
                  <a:gd name="T53" fmla="*/ 88 h 288"/>
                  <a:gd name="T54" fmla="*/ 9 w 109"/>
                  <a:gd name="T55" fmla="*/ 74 h 288"/>
                  <a:gd name="T56" fmla="*/ 11 w 109"/>
                  <a:gd name="T57" fmla="*/ 60 h 288"/>
                  <a:gd name="T58" fmla="*/ 5 w 109"/>
                  <a:gd name="T59" fmla="*/ 45 h 288"/>
                  <a:gd name="T60" fmla="*/ 3 w 109"/>
                  <a:gd name="T61" fmla="*/ 25 h 288"/>
                  <a:gd name="T62" fmla="*/ 0 w 109"/>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2" y="284"/>
                    </a:lnTo>
                    <a:lnTo>
                      <a:pt x="98" y="284"/>
                    </a:lnTo>
                    <a:lnTo>
                      <a:pt x="96" y="284"/>
                    </a:lnTo>
                    <a:lnTo>
                      <a:pt x="92" y="284"/>
                    </a:lnTo>
                    <a:lnTo>
                      <a:pt x="90" y="278"/>
                    </a:lnTo>
                    <a:lnTo>
                      <a:pt x="87" y="281"/>
                    </a:lnTo>
                    <a:lnTo>
                      <a:pt x="85" y="278"/>
                    </a:lnTo>
                    <a:lnTo>
                      <a:pt x="83" y="278"/>
                    </a:lnTo>
                    <a:lnTo>
                      <a:pt x="79" y="275"/>
                    </a:lnTo>
                    <a:lnTo>
                      <a:pt x="75" y="272"/>
                    </a:lnTo>
                    <a:lnTo>
                      <a:pt x="73" y="269"/>
                    </a:lnTo>
                    <a:lnTo>
                      <a:pt x="70" y="264"/>
                    </a:lnTo>
                    <a:lnTo>
                      <a:pt x="70" y="266"/>
                    </a:lnTo>
                    <a:lnTo>
                      <a:pt x="68" y="261"/>
                    </a:lnTo>
                    <a:lnTo>
                      <a:pt x="66" y="261"/>
                    </a:lnTo>
                    <a:lnTo>
                      <a:pt x="64" y="258"/>
                    </a:lnTo>
                    <a:lnTo>
                      <a:pt x="64" y="255"/>
                    </a:lnTo>
                    <a:lnTo>
                      <a:pt x="64" y="252"/>
                    </a:lnTo>
                    <a:lnTo>
                      <a:pt x="62" y="246"/>
                    </a:lnTo>
                    <a:lnTo>
                      <a:pt x="60" y="243"/>
                    </a:lnTo>
                    <a:lnTo>
                      <a:pt x="58" y="241"/>
                    </a:lnTo>
                    <a:lnTo>
                      <a:pt x="56" y="241"/>
                    </a:lnTo>
                    <a:lnTo>
                      <a:pt x="54" y="235"/>
                    </a:lnTo>
                    <a:lnTo>
                      <a:pt x="51" y="232"/>
                    </a:lnTo>
                    <a:lnTo>
                      <a:pt x="51" y="226"/>
                    </a:lnTo>
                    <a:lnTo>
                      <a:pt x="47" y="229"/>
                    </a:lnTo>
                    <a:lnTo>
                      <a:pt x="47" y="223"/>
                    </a:lnTo>
                    <a:lnTo>
                      <a:pt x="45" y="218"/>
                    </a:lnTo>
                    <a:lnTo>
                      <a:pt x="43" y="206"/>
                    </a:lnTo>
                    <a:lnTo>
                      <a:pt x="39" y="203"/>
                    </a:lnTo>
                    <a:lnTo>
                      <a:pt x="37" y="198"/>
                    </a:lnTo>
                    <a:lnTo>
                      <a:pt x="36" y="192"/>
                    </a:lnTo>
                    <a:lnTo>
                      <a:pt x="34" y="183"/>
                    </a:lnTo>
                    <a:lnTo>
                      <a:pt x="28" y="177"/>
                    </a:lnTo>
                    <a:lnTo>
                      <a:pt x="32" y="172"/>
                    </a:lnTo>
                    <a:lnTo>
                      <a:pt x="28" y="166"/>
                    </a:lnTo>
                    <a:lnTo>
                      <a:pt x="24" y="157"/>
                    </a:lnTo>
                    <a:lnTo>
                      <a:pt x="26" y="152"/>
                    </a:lnTo>
                    <a:lnTo>
                      <a:pt x="22" y="146"/>
                    </a:lnTo>
                    <a:lnTo>
                      <a:pt x="22" y="140"/>
                    </a:lnTo>
                    <a:lnTo>
                      <a:pt x="20" y="132"/>
                    </a:lnTo>
                    <a:lnTo>
                      <a:pt x="18" y="129"/>
                    </a:lnTo>
                    <a:lnTo>
                      <a:pt x="15" y="117"/>
                    </a:lnTo>
                    <a:lnTo>
                      <a:pt x="17" y="114"/>
                    </a:lnTo>
                    <a:lnTo>
                      <a:pt x="17" y="106"/>
                    </a:lnTo>
                    <a:lnTo>
                      <a:pt x="13" y="97"/>
                    </a:lnTo>
                    <a:lnTo>
                      <a:pt x="11" y="88"/>
                    </a:lnTo>
                    <a:lnTo>
                      <a:pt x="11" y="83"/>
                    </a:lnTo>
                    <a:lnTo>
                      <a:pt x="9" y="74"/>
                    </a:lnTo>
                    <a:lnTo>
                      <a:pt x="9" y="66"/>
                    </a:lnTo>
                    <a:lnTo>
                      <a:pt x="11" y="60"/>
                    </a:lnTo>
                    <a:lnTo>
                      <a:pt x="7" y="51"/>
                    </a:lnTo>
                    <a:lnTo>
                      <a:pt x="5" y="45"/>
                    </a:lnTo>
                    <a:lnTo>
                      <a:pt x="5" y="37"/>
                    </a:lnTo>
                    <a:lnTo>
                      <a:pt x="3" y="25"/>
                    </a:lnTo>
                    <a:lnTo>
                      <a:pt x="1" y="20"/>
                    </a:lnTo>
                    <a:lnTo>
                      <a:pt x="0" y="11"/>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71" name="Freeform 142"/>
              <p:cNvSpPr>
                <a:spLocks/>
              </p:cNvSpPr>
              <p:nvPr/>
            </p:nvSpPr>
            <p:spPr bwMode="auto">
              <a:xfrm>
                <a:off x="2674" y="950"/>
                <a:ext cx="113" cy="284"/>
              </a:xfrm>
              <a:custGeom>
                <a:avLst/>
                <a:gdLst>
                  <a:gd name="T0" fmla="*/ 5 w 113"/>
                  <a:gd name="T1" fmla="*/ 0 h 284"/>
                  <a:gd name="T2" fmla="*/ 9 w 113"/>
                  <a:gd name="T3" fmla="*/ 2 h 284"/>
                  <a:gd name="T4" fmla="*/ 17 w 113"/>
                  <a:gd name="T5" fmla="*/ 0 h 284"/>
                  <a:gd name="T6" fmla="*/ 22 w 113"/>
                  <a:gd name="T7" fmla="*/ 5 h 284"/>
                  <a:gd name="T8" fmla="*/ 28 w 113"/>
                  <a:gd name="T9" fmla="*/ 11 h 284"/>
                  <a:gd name="T10" fmla="*/ 28 w 113"/>
                  <a:gd name="T11" fmla="*/ 11 h 284"/>
                  <a:gd name="T12" fmla="*/ 34 w 113"/>
                  <a:gd name="T13" fmla="*/ 11 h 284"/>
                  <a:gd name="T14" fmla="*/ 38 w 113"/>
                  <a:gd name="T15" fmla="*/ 20 h 284"/>
                  <a:gd name="T16" fmla="*/ 40 w 113"/>
                  <a:gd name="T17" fmla="*/ 22 h 284"/>
                  <a:gd name="T18" fmla="*/ 44 w 113"/>
                  <a:gd name="T19" fmla="*/ 25 h 284"/>
                  <a:gd name="T20" fmla="*/ 45 w 113"/>
                  <a:gd name="T21" fmla="*/ 31 h 284"/>
                  <a:gd name="T22" fmla="*/ 45 w 113"/>
                  <a:gd name="T23" fmla="*/ 40 h 284"/>
                  <a:gd name="T24" fmla="*/ 49 w 113"/>
                  <a:gd name="T25" fmla="*/ 42 h 284"/>
                  <a:gd name="T26" fmla="*/ 53 w 113"/>
                  <a:gd name="T27" fmla="*/ 48 h 284"/>
                  <a:gd name="T28" fmla="*/ 53 w 113"/>
                  <a:gd name="T29" fmla="*/ 48 h 284"/>
                  <a:gd name="T30" fmla="*/ 56 w 113"/>
                  <a:gd name="T31" fmla="*/ 54 h 284"/>
                  <a:gd name="T32" fmla="*/ 64 w 113"/>
                  <a:gd name="T33" fmla="*/ 62 h 284"/>
                  <a:gd name="T34" fmla="*/ 69 w 113"/>
                  <a:gd name="T35" fmla="*/ 74 h 284"/>
                  <a:gd name="T36" fmla="*/ 75 w 113"/>
                  <a:gd name="T37" fmla="*/ 88 h 284"/>
                  <a:gd name="T38" fmla="*/ 75 w 113"/>
                  <a:gd name="T39" fmla="*/ 100 h 284"/>
                  <a:gd name="T40" fmla="*/ 81 w 113"/>
                  <a:gd name="T41" fmla="*/ 111 h 284"/>
                  <a:gd name="T42" fmla="*/ 87 w 113"/>
                  <a:gd name="T43" fmla="*/ 125 h 284"/>
                  <a:gd name="T44" fmla="*/ 87 w 113"/>
                  <a:gd name="T45" fmla="*/ 137 h 284"/>
                  <a:gd name="T46" fmla="*/ 89 w 113"/>
                  <a:gd name="T47" fmla="*/ 154 h 284"/>
                  <a:gd name="T48" fmla="*/ 92 w 113"/>
                  <a:gd name="T49" fmla="*/ 165 h 284"/>
                  <a:gd name="T50" fmla="*/ 100 w 113"/>
                  <a:gd name="T51" fmla="*/ 180 h 284"/>
                  <a:gd name="T52" fmla="*/ 98 w 113"/>
                  <a:gd name="T53" fmla="*/ 194 h 284"/>
                  <a:gd name="T54" fmla="*/ 102 w 113"/>
                  <a:gd name="T55" fmla="*/ 208 h 284"/>
                  <a:gd name="T56" fmla="*/ 104 w 113"/>
                  <a:gd name="T57" fmla="*/ 225 h 284"/>
                  <a:gd name="T58" fmla="*/ 108 w 113"/>
                  <a:gd name="T59" fmla="*/ 242 h 284"/>
                  <a:gd name="T60" fmla="*/ 112 w 113"/>
                  <a:gd name="T61" fmla="*/ 257 h 284"/>
                  <a:gd name="T62" fmla="*/ 110 w 113"/>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3"/>
                  <a:gd name="T97" fmla="*/ 0 h 284"/>
                  <a:gd name="T98" fmla="*/ 113 w 113"/>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3" h="284">
                    <a:moveTo>
                      <a:pt x="0" y="0"/>
                    </a:moveTo>
                    <a:lnTo>
                      <a:pt x="5" y="0"/>
                    </a:lnTo>
                    <a:lnTo>
                      <a:pt x="7" y="0"/>
                    </a:lnTo>
                    <a:lnTo>
                      <a:pt x="9" y="2"/>
                    </a:lnTo>
                    <a:lnTo>
                      <a:pt x="13" y="0"/>
                    </a:lnTo>
                    <a:lnTo>
                      <a:pt x="17" y="0"/>
                    </a:lnTo>
                    <a:lnTo>
                      <a:pt x="19" y="0"/>
                    </a:lnTo>
                    <a:lnTo>
                      <a:pt x="22" y="5"/>
                    </a:lnTo>
                    <a:lnTo>
                      <a:pt x="24" y="8"/>
                    </a:lnTo>
                    <a:lnTo>
                      <a:pt x="28" y="11"/>
                    </a:lnTo>
                    <a:lnTo>
                      <a:pt x="30" y="8"/>
                    </a:lnTo>
                    <a:lnTo>
                      <a:pt x="28" y="11"/>
                    </a:lnTo>
                    <a:lnTo>
                      <a:pt x="32" y="11"/>
                    </a:lnTo>
                    <a:lnTo>
                      <a:pt x="34" y="11"/>
                    </a:lnTo>
                    <a:lnTo>
                      <a:pt x="36" y="20"/>
                    </a:lnTo>
                    <a:lnTo>
                      <a:pt x="38" y="20"/>
                    </a:lnTo>
                    <a:lnTo>
                      <a:pt x="40" y="22"/>
                    </a:lnTo>
                    <a:lnTo>
                      <a:pt x="42" y="25"/>
                    </a:lnTo>
                    <a:lnTo>
                      <a:pt x="44" y="25"/>
                    </a:lnTo>
                    <a:lnTo>
                      <a:pt x="45" y="28"/>
                    </a:lnTo>
                    <a:lnTo>
                      <a:pt x="45" y="31"/>
                    </a:lnTo>
                    <a:lnTo>
                      <a:pt x="45" y="34"/>
                    </a:lnTo>
                    <a:lnTo>
                      <a:pt x="45" y="40"/>
                    </a:lnTo>
                    <a:lnTo>
                      <a:pt x="47" y="40"/>
                    </a:lnTo>
                    <a:lnTo>
                      <a:pt x="49" y="42"/>
                    </a:lnTo>
                    <a:lnTo>
                      <a:pt x="53" y="45"/>
                    </a:lnTo>
                    <a:lnTo>
                      <a:pt x="53" y="48"/>
                    </a:lnTo>
                    <a:lnTo>
                      <a:pt x="56" y="51"/>
                    </a:lnTo>
                    <a:lnTo>
                      <a:pt x="56" y="54"/>
                    </a:lnTo>
                    <a:lnTo>
                      <a:pt x="58" y="57"/>
                    </a:lnTo>
                    <a:lnTo>
                      <a:pt x="64" y="62"/>
                    </a:lnTo>
                    <a:lnTo>
                      <a:pt x="66" y="68"/>
                    </a:lnTo>
                    <a:lnTo>
                      <a:pt x="69" y="74"/>
                    </a:lnTo>
                    <a:lnTo>
                      <a:pt x="69" y="82"/>
                    </a:lnTo>
                    <a:lnTo>
                      <a:pt x="75" y="88"/>
                    </a:lnTo>
                    <a:lnTo>
                      <a:pt x="73" y="97"/>
                    </a:lnTo>
                    <a:lnTo>
                      <a:pt x="75" y="100"/>
                    </a:lnTo>
                    <a:lnTo>
                      <a:pt x="81" y="105"/>
                    </a:lnTo>
                    <a:lnTo>
                      <a:pt x="81" y="111"/>
                    </a:lnTo>
                    <a:lnTo>
                      <a:pt x="81" y="117"/>
                    </a:lnTo>
                    <a:lnTo>
                      <a:pt x="87" y="125"/>
                    </a:lnTo>
                    <a:lnTo>
                      <a:pt x="87" y="131"/>
                    </a:lnTo>
                    <a:lnTo>
                      <a:pt x="87" y="137"/>
                    </a:lnTo>
                    <a:lnTo>
                      <a:pt x="90" y="148"/>
                    </a:lnTo>
                    <a:lnTo>
                      <a:pt x="89" y="154"/>
                    </a:lnTo>
                    <a:lnTo>
                      <a:pt x="92" y="160"/>
                    </a:lnTo>
                    <a:lnTo>
                      <a:pt x="92" y="165"/>
                    </a:lnTo>
                    <a:lnTo>
                      <a:pt x="94" y="171"/>
                    </a:lnTo>
                    <a:lnTo>
                      <a:pt x="100" y="180"/>
                    </a:lnTo>
                    <a:lnTo>
                      <a:pt x="98" y="185"/>
                    </a:lnTo>
                    <a:lnTo>
                      <a:pt x="98" y="194"/>
                    </a:lnTo>
                    <a:lnTo>
                      <a:pt x="98" y="200"/>
                    </a:lnTo>
                    <a:lnTo>
                      <a:pt x="102" y="208"/>
                    </a:lnTo>
                    <a:lnTo>
                      <a:pt x="102" y="217"/>
                    </a:lnTo>
                    <a:lnTo>
                      <a:pt x="104" y="225"/>
                    </a:lnTo>
                    <a:lnTo>
                      <a:pt x="106" y="231"/>
                    </a:lnTo>
                    <a:lnTo>
                      <a:pt x="108" y="242"/>
                    </a:lnTo>
                    <a:lnTo>
                      <a:pt x="106" y="248"/>
                    </a:lnTo>
                    <a:lnTo>
                      <a:pt x="112" y="257"/>
                    </a:lnTo>
                    <a:lnTo>
                      <a:pt x="108" y="265"/>
                    </a:lnTo>
                    <a:lnTo>
                      <a:pt x="110" y="274"/>
                    </a:lnTo>
                    <a:lnTo>
                      <a:pt x="112" y="283"/>
                    </a:lnTo>
                  </a:path>
                </a:pathLst>
              </a:custGeom>
              <a:noFill/>
              <a:ln w="9525" cap="rnd">
                <a:solidFill>
                  <a:srgbClr val="FF0000"/>
                </a:solidFill>
                <a:round/>
                <a:headEnd type="none" w="sm" len="sm"/>
                <a:tailEnd type="none" w="sm" len="sm"/>
              </a:ln>
            </p:spPr>
            <p:txBody>
              <a:bodyPr/>
              <a:lstStyle/>
              <a:p>
                <a:endParaRPr lang="en-US"/>
              </a:p>
            </p:txBody>
          </p:sp>
          <p:sp>
            <p:nvSpPr>
              <p:cNvPr id="22672" name="Freeform 143"/>
              <p:cNvSpPr>
                <a:spLocks/>
              </p:cNvSpPr>
              <p:nvPr/>
            </p:nvSpPr>
            <p:spPr bwMode="auto">
              <a:xfrm>
                <a:off x="2562" y="950"/>
                <a:ext cx="113" cy="284"/>
              </a:xfrm>
              <a:custGeom>
                <a:avLst/>
                <a:gdLst>
                  <a:gd name="T0" fmla="*/ 110 w 113"/>
                  <a:gd name="T1" fmla="*/ 2 h 284"/>
                  <a:gd name="T2" fmla="*/ 104 w 113"/>
                  <a:gd name="T3" fmla="*/ 2 h 284"/>
                  <a:gd name="T4" fmla="*/ 98 w 113"/>
                  <a:gd name="T5" fmla="*/ 5 h 284"/>
                  <a:gd name="T6" fmla="*/ 90 w 113"/>
                  <a:gd name="T7" fmla="*/ 5 h 284"/>
                  <a:gd name="T8" fmla="*/ 86 w 113"/>
                  <a:gd name="T9" fmla="*/ 8 h 284"/>
                  <a:gd name="T10" fmla="*/ 84 w 113"/>
                  <a:gd name="T11" fmla="*/ 11 h 284"/>
                  <a:gd name="T12" fmla="*/ 80 w 113"/>
                  <a:gd name="T13" fmla="*/ 17 h 284"/>
                  <a:gd name="T14" fmla="*/ 76 w 113"/>
                  <a:gd name="T15" fmla="*/ 17 h 284"/>
                  <a:gd name="T16" fmla="*/ 73 w 113"/>
                  <a:gd name="T17" fmla="*/ 28 h 284"/>
                  <a:gd name="T18" fmla="*/ 71 w 113"/>
                  <a:gd name="T19" fmla="*/ 28 h 284"/>
                  <a:gd name="T20" fmla="*/ 67 w 113"/>
                  <a:gd name="T21" fmla="*/ 34 h 284"/>
                  <a:gd name="T22" fmla="*/ 65 w 113"/>
                  <a:gd name="T23" fmla="*/ 40 h 284"/>
                  <a:gd name="T24" fmla="*/ 63 w 113"/>
                  <a:gd name="T25" fmla="*/ 42 h 284"/>
                  <a:gd name="T26" fmla="*/ 61 w 113"/>
                  <a:gd name="T27" fmla="*/ 48 h 284"/>
                  <a:gd name="T28" fmla="*/ 57 w 113"/>
                  <a:gd name="T29" fmla="*/ 54 h 284"/>
                  <a:gd name="T30" fmla="*/ 56 w 113"/>
                  <a:gd name="T31" fmla="*/ 57 h 284"/>
                  <a:gd name="T32" fmla="*/ 52 w 113"/>
                  <a:gd name="T33" fmla="*/ 68 h 284"/>
                  <a:gd name="T34" fmla="*/ 46 w 113"/>
                  <a:gd name="T35" fmla="*/ 80 h 284"/>
                  <a:gd name="T36" fmla="*/ 44 w 113"/>
                  <a:gd name="T37" fmla="*/ 91 h 284"/>
                  <a:gd name="T38" fmla="*/ 37 w 113"/>
                  <a:gd name="T39" fmla="*/ 102 h 284"/>
                  <a:gd name="T40" fmla="*/ 35 w 113"/>
                  <a:gd name="T41" fmla="*/ 111 h 284"/>
                  <a:gd name="T42" fmla="*/ 33 w 113"/>
                  <a:gd name="T43" fmla="*/ 128 h 284"/>
                  <a:gd name="T44" fmla="*/ 27 w 113"/>
                  <a:gd name="T45" fmla="*/ 142 h 284"/>
                  <a:gd name="T46" fmla="*/ 21 w 113"/>
                  <a:gd name="T47" fmla="*/ 154 h 284"/>
                  <a:gd name="T48" fmla="*/ 21 w 113"/>
                  <a:gd name="T49" fmla="*/ 168 h 284"/>
                  <a:gd name="T50" fmla="*/ 17 w 113"/>
                  <a:gd name="T51" fmla="*/ 182 h 284"/>
                  <a:gd name="T52" fmla="*/ 17 w 113"/>
                  <a:gd name="T53" fmla="*/ 197 h 284"/>
                  <a:gd name="T54" fmla="*/ 13 w 113"/>
                  <a:gd name="T55" fmla="*/ 211 h 284"/>
                  <a:gd name="T56" fmla="*/ 9 w 113"/>
                  <a:gd name="T57" fmla="*/ 225 h 284"/>
                  <a:gd name="T58" fmla="*/ 5 w 113"/>
                  <a:gd name="T59" fmla="*/ 242 h 284"/>
                  <a:gd name="T60" fmla="*/ 5 w 113"/>
                  <a:gd name="T61" fmla="*/ 260 h 284"/>
                  <a:gd name="T62" fmla="*/ 3 w 113"/>
                  <a:gd name="T63" fmla="*/ 280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3"/>
                  <a:gd name="T97" fmla="*/ 0 h 284"/>
                  <a:gd name="T98" fmla="*/ 113 w 113"/>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3" h="284">
                    <a:moveTo>
                      <a:pt x="112" y="2"/>
                    </a:moveTo>
                    <a:lnTo>
                      <a:pt x="110" y="2"/>
                    </a:lnTo>
                    <a:lnTo>
                      <a:pt x="106" y="0"/>
                    </a:lnTo>
                    <a:lnTo>
                      <a:pt x="104" y="2"/>
                    </a:lnTo>
                    <a:lnTo>
                      <a:pt x="102" y="5"/>
                    </a:lnTo>
                    <a:lnTo>
                      <a:pt x="98" y="5"/>
                    </a:lnTo>
                    <a:lnTo>
                      <a:pt x="96" y="8"/>
                    </a:lnTo>
                    <a:lnTo>
                      <a:pt x="90" y="5"/>
                    </a:lnTo>
                    <a:lnTo>
                      <a:pt x="86" y="8"/>
                    </a:lnTo>
                    <a:lnTo>
                      <a:pt x="84" y="11"/>
                    </a:lnTo>
                    <a:lnTo>
                      <a:pt x="82" y="17"/>
                    </a:lnTo>
                    <a:lnTo>
                      <a:pt x="80" y="17"/>
                    </a:lnTo>
                    <a:lnTo>
                      <a:pt x="76" y="17"/>
                    </a:lnTo>
                    <a:lnTo>
                      <a:pt x="73" y="25"/>
                    </a:lnTo>
                    <a:lnTo>
                      <a:pt x="73" y="28"/>
                    </a:lnTo>
                    <a:lnTo>
                      <a:pt x="71" y="28"/>
                    </a:lnTo>
                    <a:lnTo>
                      <a:pt x="71" y="31"/>
                    </a:lnTo>
                    <a:lnTo>
                      <a:pt x="67" y="34"/>
                    </a:lnTo>
                    <a:lnTo>
                      <a:pt x="69" y="37"/>
                    </a:lnTo>
                    <a:lnTo>
                      <a:pt x="65" y="40"/>
                    </a:lnTo>
                    <a:lnTo>
                      <a:pt x="65" y="42"/>
                    </a:lnTo>
                    <a:lnTo>
                      <a:pt x="63" y="42"/>
                    </a:lnTo>
                    <a:lnTo>
                      <a:pt x="63" y="48"/>
                    </a:lnTo>
                    <a:lnTo>
                      <a:pt x="61" y="48"/>
                    </a:lnTo>
                    <a:lnTo>
                      <a:pt x="61" y="54"/>
                    </a:lnTo>
                    <a:lnTo>
                      <a:pt x="57" y="54"/>
                    </a:lnTo>
                    <a:lnTo>
                      <a:pt x="56" y="57"/>
                    </a:lnTo>
                    <a:lnTo>
                      <a:pt x="52" y="68"/>
                    </a:lnTo>
                    <a:lnTo>
                      <a:pt x="50" y="71"/>
                    </a:lnTo>
                    <a:lnTo>
                      <a:pt x="46" y="80"/>
                    </a:lnTo>
                    <a:lnTo>
                      <a:pt x="44" y="82"/>
                    </a:lnTo>
                    <a:lnTo>
                      <a:pt x="44" y="91"/>
                    </a:lnTo>
                    <a:lnTo>
                      <a:pt x="38" y="97"/>
                    </a:lnTo>
                    <a:lnTo>
                      <a:pt x="37" y="102"/>
                    </a:lnTo>
                    <a:lnTo>
                      <a:pt x="37" y="108"/>
                    </a:lnTo>
                    <a:lnTo>
                      <a:pt x="35" y="111"/>
                    </a:lnTo>
                    <a:lnTo>
                      <a:pt x="33" y="122"/>
                    </a:lnTo>
                    <a:lnTo>
                      <a:pt x="33" y="128"/>
                    </a:lnTo>
                    <a:lnTo>
                      <a:pt x="31" y="131"/>
                    </a:lnTo>
                    <a:lnTo>
                      <a:pt x="27" y="142"/>
                    </a:lnTo>
                    <a:lnTo>
                      <a:pt x="25" y="145"/>
                    </a:lnTo>
                    <a:lnTo>
                      <a:pt x="21" y="154"/>
                    </a:lnTo>
                    <a:lnTo>
                      <a:pt x="23" y="160"/>
                    </a:lnTo>
                    <a:lnTo>
                      <a:pt x="21" y="168"/>
                    </a:lnTo>
                    <a:lnTo>
                      <a:pt x="21" y="177"/>
                    </a:lnTo>
                    <a:lnTo>
                      <a:pt x="17" y="182"/>
                    </a:lnTo>
                    <a:lnTo>
                      <a:pt x="17" y="188"/>
                    </a:lnTo>
                    <a:lnTo>
                      <a:pt x="17" y="197"/>
                    </a:lnTo>
                    <a:lnTo>
                      <a:pt x="15" y="202"/>
                    </a:lnTo>
                    <a:lnTo>
                      <a:pt x="13" y="211"/>
                    </a:lnTo>
                    <a:lnTo>
                      <a:pt x="9" y="217"/>
                    </a:lnTo>
                    <a:lnTo>
                      <a:pt x="9" y="225"/>
                    </a:lnTo>
                    <a:lnTo>
                      <a:pt x="7" y="234"/>
                    </a:lnTo>
                    <a:lnTo>
                      <a:pt x="5" y="242"/>
                    </a:lnTo>
                    <a:lnTo>
                      <a:pt x="7" y="251"/>
                    </a:lnTo>
                    <a:lnTo>
                      <a:pt x="5" y="260"/>
                    </a:lnTo>
                    <a:lnTo>
                      <a:pt x="1" y="265"/>
                    </a:lnTo>
                    <a:lnTo>
                      <a:pt x="3" y="280"/>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673" name="Freeform 144"/>
              <p:cNvSpPr>
                <a:spLocks/>
              </p:cNvSpPr>
              <p:nvPr/>
            </p:nvSpPr>
            <p:spPr bwMode="auto">
              <a:xfrm>
                <a:off x="4544" y="1233"/>
                <a:ext cx="108" cy="288"/>
              </a:xfrm>
              <a:custGeom>
                <a:avLst/>
                <a:gdLst>
                  <a:gd name="T0" fmla="*/ 101 w 108"/>
                  <a:gd name="T1" fmla="*/ 287 h 288"/>
                  <a:gd name="T2" fmla="*/ 97 w 108"/>
                  <a:gd name="T3" fmla="*/ 287 h 288"/>
                  <a:gd name="T4" fmla="*/ 91 w 108"/>
                  <a:gd name="T5" fmla="*/ 281 h 288"/>
                  <a:gd name="T6" fmla="*/ 86 w 108"/>
                  <a:gd name="T7" fmla="*/ 278 h 288"/>
                  <a:gd name="T8" fmla="*/ 80 w 108"/>
                  <a:gd name="T9" fmla="*/ 278 h 288"/>
                  <a:gd name="T10" fmla="*/ 76 w 108"/>
                  <a:gd name="T11" fmla="*/ 275 h 288"/>
                  <a:gd name="T12" fmla="*/ 71 w 108"/>
                  <a:gd name="T13" fmla="*/ 272 h 288"/>
                  <a:gd name="T14" fmla="*/ 69 w 108"/>
                  <a:gd name="T15" fmla="*/ 269 h 288"/>
                  <a:gd name="T16" fmla="*/ 67 w 108"/>
                  <a:gd name="T17" fmla="*/ 261 h 288"/>
                  <a:gd name="T18" fmla="*/ 65 w 108"/>
                  <a:gd name="T19" fmla="*/ 255 h 288"/>
                  <a:gd name="T20" fmla="*/ 63 w 108"/>
                  <a:gd name="T21" fmla="*/ 255 h 288"/>
                  <a:gd name="T22" fmla="*/ 59 w 108"/>
                  <a:gd name="T23" fmla="*/ 249 h 288"/>
                  <a:gd name="T24" fmla="*/ 57 w 108"/>
                  <a:gd name="T25" fmla="*/ 241 h 288"/>
                  <a:gd name="T26" fmla="*/ 55 w 108"/>
                  <a:gd name="T27" fmla="*/ 238 h 288"/>
                  <a:gd name="T28" fmla="*/ 53 w 108"/>
                  <a:gd name="T29" fmla="*/ 235 h 288"/>
                  <a:gd name="T30" fmla="*/ 51 w 108"/>
                  <a:gd name="T31" fmla="*/ 229 h 288"/>
                  <a:gd name="T32" fmla="*/ 47 w 108"/>
                  <a:gd name="T33" fmla="*/ 220 h 288"/>
                  <a:gd name="T34" fmla="*/ 43 w 108"/>
                  <a:gd name="T35" fmla="*/ 209 h 288"/>
                  <a:gd name="T36" fmla="*/ 35 w 108"/>
                  <a:gd name="T37" fmla="*/ 198 h 288"/>
                  <a:gd name="T38" fmla="*/ 34 w 108"/>
                  <a:gd name="T39" fmla="*/ 183 h 288"/>
                  <a:gd name="T40" fmla="*/ 30 w 108"/>
                  <a:gd name="T41" fmla="*/ 175 h 288"/>
                  <a:gd name="T42" fmla="*/ 24 w 108"/>
                  <a:gd name="T43" fmla="*/ 160 h 288"/>
                  <a:gd name="T44" fmla="*/ 22 w 108"/>
                  <a:gd name="T45" fmla="*/ 149 h 288"/>
                  <a:gd name="T46" fmla="*/ 20 w 108"/>
                  <a:gd name="T47" fmla="*/ 132 h 288"/>
                  <a:gd name="T48" fmla="*/ 15 w 108"/>
                  <a:gd name="T49" fmla="*/ 117 h 288"/>
                  <a:gd name="T50" fmla="*/ 15 w 108"/>
                  <a:gd name="T51" fmla="*/ 106 h 288"/>
                  <a:gd name="T52" fmla="*/ 11 w 108"/>
                  <a:gd name="T53" fmla="*/ 91 h 288"/>
                  <a:gd name="T54" fmla="*/ 9 w 108"/>
                  <a:gd name="T55" fmla="*/ 74 h 288"/>
                  <a:gd name="T56" fmla="*/ 9 w 108"/>
                  <a:gd name="T57" fmla="*/ 57 h 288"/>
                  <a:gd name="T58" fmla="*/ 5 w 108"/>
                  <a:gd name="T59" fmla="*/ 45 h 288"/>
                  <a:gd name="T60" fmla="*/ 3 w 108"/>
                  <a:gd name="T61" fmla="*/ 25 h 288"/>
                  <a:gd name="T62" fmla="*/ 1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1" y="287"/>
                    </a:lnTo>
                    <a:lnTo>
                      <a:pt x="99" y="284"/>
                    </a:lnTo>
                    <a:lnTo>
                      <a:pt x="97" y="287"/>
                    </a:lnTo>
                    <a:lnTo>
                      <a:pt x="95" y="284"/>
                    </a:lnTo>
                    <a:lnTo>
                      <a:pt x="91" y="281"/>
                    </a:lnTo>
                    <a:lnTo>
                      <a:pt x="89" y="281"/>
                    </a:lnTo>
                    <a:lnTo>
                      <a:pt x="86" y="278"/>
                    </a:lnTo>
                    <a:lnTo>
                      <a:pt x="82" y="275"/>
                    </a:lnTo>
                    <a:lnTo>
                      <a:pt x="80" y="278"/>
                    </a:lnTo>
                    <a:lnTo>
                      <a:pt x="80" y="275"/>
                    </a:lnTo>
                    <a:lnTo>
                      <a:pt x="76" y="275"/>
                    </a:lnTo>
                    <a:lnTo>
                      <a:pt x="76" y="272"/>
                    </a:lnTo>
                    <a:lnTo>
                      <a:pt x="71" y="272"/>
                    </a:lnTo>
                    <a:lnTo>
                      <a:pt x="71" y="266"/>
                    </a:lnTo>
                    <a:lnTo>
                      <a:pt x="69" y="269"/>
                    </a:lnTo>
                    <a:lnTo>
                      <a:pt x="69" y="264"/>
                    </a:lnTo>
                    <a:lnTo>
                      <a:pt x="67" y="261"/>
                    </a:lnTo>
                    <a:lnTo>
                      <a:pt x="65" y="258"/>
                    </a:lnTo>
                    <a:lnTo>
                      <a:pt x="65" y="255"/>
                    </a:lnTo>
                    <a:lnTo>
                      <a:pt x="63" y="255"/>
                    </a:lnTo>
                    <a:lnTo>
                      <a:pt x="63" y="249"/>
                    </a:lnTo>
                    <a:lnTo>
                      <a:pt x="59" y="249"/>
                    </a:lnTo>
                    <a:lnTo>
                      <a:pt x="55" y="243"/>
                    </a:lnTo>
                    <a:lnTo>
                      <a:pt x="57" y="241"/>
                    </a:lnTo>
                    <a:lnTo>
                      <a:pt x="55" y="241"/>
                    </a:lnTo>
                    <a:lnTo>
                      <a:pt x="55" y="238"/>
                    </a:lnTo>
                    <a:lnTo>
                      <a:pt x="53" y="235"/>
                    </a:lnTo>
                    <a:lnTo>
                      <a:pt x="51" y="229"/>
                    </a:lnTo>
                    <a:lnTo>
                      <a:pt x="49" y="226"/>
                    </a:lnTo>
                    <a:lnTo>
                      <a:pt x="47" y="220"/>
                    </a:lnTo>
                    <a:lnTo>
                      <a:pt x="45" y="215"/>
                    </a:lnTo>
                    <a:lnTo>
                      <a:pt x="43" y="209"/>
                    </a:lnTo>
                    <a:lnTo>
                      <a:pt x="37" y="203"/>
                    </a:lnTo>
                    <a:lnTo>
                      <a:pt x="35" y="198"/>
                    </a:lnTo>
                    <a:lnTo>
                      <a:pt x="35" y="189"/>
                    </a:lnTo>
                    <a:lnTo>
                      <a:pt x="34" y="183"/>
                    </a:lnTo>
                    <a:lnTo>
                      <a:pt x="30" y="180"/>
                    </a:lnTo>
                    <a:lnTo>
                      <a:pt x="30" y="175"/>
                    </a:lnTo>
                    <a:lnTo>
                      <a:pt x="28" y="166"/>
                    </a:lnTo>
                    <a:lnTo>
                      <a:pt x="24" y="160"/>
                    </a:lnTo>
                    <a:lnTo>
                      <a:pt x="22" y="152"/>
                    </a:lnTo>
                    <a:lnTo>
                      <a:pt x="22" y="149"/>
                    </a:lnTo>
                    <a:lnTo>
                      <a:pt x="22" y="140"/>
                    </a:lnTo>
                    <a:lnTo>
                      <a:pt x="20" y="132"/>
                    </a:lnTo>
                    <a:lnTo>
                      <a:pt x="17" y="126"/>
                    </a:lnTo>
                    <a:lnTo>
                      <a:pt x="15" y="117"/>
                    </a:lnTo>
                    <a:lnTo>
                      <a:pt x="17" y="114"/>
                    </a:lnTo>
                    <a:lnTo>
                      <a:pt x="15" y="106"/>
                    </a:lnTo>
                    <a:lnTo>
                      <a:pt x="11" y="97"/>
                    </a:lnTo>
                    <a:lnTo>
                      <a:pt x="11" y="91"/>
                    </a:lnTo>
                    <a:lnTo>
                      <a:pt x="11" y="86"/>
                    </a:lnTo>
                    <a:lnTo>
                      <a:pt x="9" y="74"/>
                    </a:lnTo>
                    <a:lnTo>
                      <a:pt x="9" y="68"/>
                    </a:lnTo>
                    <a:lnTo>
                      <a:pt x="9" y="57"/>
                    </a:lnTo>
                    <a:lnTo>
                      <a:pt x="5" y="51"/>
                    </a:lnTo>
                    <a:lnTo>
                      <a:pt x="5" y="45"/>
                    </a:lnTo>
                    <a:lnTo>
                      <a:pt x="3" y="40"/>
                    </a:lnTo>
                    <a:lnTo>
                      <a:pt x="3" y="25"/>
                    </a:lnTo>
                    <a:lnTo>
                      <a:pt x="0" y="17"/>
                    </a:lnTo>
                    <a:lnTo>
                      <a:pt x="1"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74" name="Freeform 145"/>
              <p:cNvSpPr>
                <a:spLocks/>
              </p:cNvSpPr>
              <p:nvPr/>
            </p:nvSpPr>
            <p:spPr bwMode="auto">
              <a:xfrm>
                <a:off x="4651" y="1233"/>
                <a:ext cx="110" cy="288"/>
              </a:xfrm>
              <a:custGeom>
                <a:avLst/>
                <a:gdLst>
                  <a:gd name="T0" fmla="*/ 1 w 110"/>
                  <a:gd name="T1" fmla="*/ 284 h 288"/>
                  <a:gd name="T2" fmla="*/ 7 w 110"/>
                  <a:gd name="T3" fmla="*/ 287 h 288"/>
                  <a:gd name="T4" fmla="*/ 17 w 110"/>
                  <a:gd name="T5" fmla="*/ 284 h 288"/>
                  <a:gd name="T6" fmla="*/ 22 w 110"/>
                  <a:gd name="T7" fmla="*/ 281 h 288"/>
                  <a:gd name="T8" fmla="*/ 24 w 110"/>
                  <a:gd name="T9" fmla="*/ 278 h 288"/>
                  <a:gd name="T10" fmla="*/ 28 w 110"/>
                  <a:gd name="T11" fmla="*/ 275 h 288"/>
                  <a:gd name="T12" fmla="*/ 30 w 110"/>
                  <a:gd name="T13" fmla="*/ 269 h 288"/>
                  <a:gd name="T14" fmla="*/ 36 w 110"/>
                  <a:gd name="T15" fmla="*/ 269 h 288"/>
                  <a:gd name="T16" fmla="*/ 39 w 110"/>
                  <a:gd name="T17" fmla="*/ 261 h 288"/>
                  <a:gd name="T18" fmla="*/ 41 w 110"/>
                  <a:gd name="T19" fmla="*/ 258 h 288"/>
                  <a:gd name="T20" fmla="*/ 43 w 110"/>
                  <a:gd name="T21" fmla="*/ 252 h 288"/>
                  <a:gd name="T22" fmla="*/ 45 w 110"/>
                  <a:gd name="T23" fmla="*/ 249 h 288"/>
                  <a:gd name="T24" fmla="*/ 49 w 110"/>
                  <a:gd name="T25" fmla="*/ 243 h 288"/>
                  <a:gd name="T26" fmla="*/ 49 w 110"/>
                  <a:gd name="T27" fmla="*/ 241 h 288"/>
                  <a:gd name="T28" fmla="*/ 53 w 110"/>
                  <a:gd name="T29" fmla="*/ 238 h 288"/>
                  <a:gd name="T30" fmla="*/ 59 w 110"/>
                  <a:gd name="T31" fmla="*/ 229 h 288"/>
                  <a:gd name="T32" fmla="*/ 61 w 110"/>
                  <a:gd name="T33" fmla="*/ 220 h 288"/>
                  <a:gd name="T34" fmla="*/ 69 w 110"/>
                  <a:gd name="T35" fmla="*/ 209 h 288"/>
                  <a:gd name="T36" fmla="*/ 72 w 110"/>
                  <a:gd name="T37" fmla="*/ 198 h 288"/>
                  <a:gd name="T38" fmla="*/ 74 w 110"/>
                  <a:gd name="T39" fmla="*/ 186 h 288"/>
                  <a:gd name="T40" fmla="*/ 80 w 110"/>
                  <a:gd name="T41" fmla="*/ 175 h 288"/>
                  <a:gd name="T42" fmla="*/ 84 w 110"/>
                  <a:gd name="T43" fmla="*/ 160 h 288"/>
                  <a:gd name="T44" fmla="*/ 84 w 110"/>
                  <a:gd name="T45" fmla="*/ 146 h 288"/>
                  <a:gd name="T46" fmla="*/ 90 w 110"/>
                  <a:gd name="T47" fmla="*/ 134 h 288"/>
                  <a:gd name="T48" fmla="*/ 93 w 110"/>
                  <a:gd name="T49" fmla="*/ 126 h 288"/>
                  <a:gd name="T50" fmla="*/ 95 w 110"/>
                  <a:gd name="T51" fmla="*/ 109 h 288"/>
                  <a:gd name="T52" fmla="*/ 97 w 110"/>
                  <a:gd name="T53" fmla="*/ 94 h 288"/>
                  <a:gd name="T54" fmla="*/ 99 w 110"/>
                  <a:gd name="T55" fmla="*/ 74 h 288"/>
                  <a:gd name="T56" fmla="*/ 101 w 110"/>
                  <a:gd name="T57" fmla="*/ 63 h 288"/>
                  <a:gd name="T58" fmla="*/ 101 w 110"/>
                  <a:gd name="T59" fmla="*/ 45 h 288"/>
                  <a:gd name="T60" fmla="*/ 107 w 110"/>
                  <a:gd name="T61" fmla="*/ 31 h 288"/>
                  <a:gd name="T62" fmla="*/ 109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1" y="284"/>
                    </a:lnTo>
                    <a:lnTo>
                      <a:pt x="7" y="287"/>
                    </a:lnTo>
                    <a:lnTo>
                      <a:pt x="13" y="284"/>
                    </a:lnTo>
                    <a:lnTo>
                      <a:pt x="17" y="284"/>
                    </a:lnTo>
                    <a:lnTo>
                      <a:pt x="18" y="284"/>
                    </a:lnTo>
                    <a:lnTo>
                      <a:pt x="22" y="281"/>
                    </a:lnTo>
                    <a:lnTo>
                      <a:pt x="24" y="281"/>
                    </a:lnTo>
                    <a:lnTo>
                      <a:pt x="24" y="278"/>
                    </a:lnTo>
                    <a:lnTo>
                      <a:pt x="28" y="278"/>
                    </a:lnTo>
                    <a:lnTo>
                      <a:pt x="28" y="275"/>
                    </a:lnTo>
                    <a:lnTo>
                      <a:pt x="32" y="272"/>
                    </a:lnTo>
                    <a:lnTo>
                      <a:pt x="30" y="269"/>
                    </a:lnTo>
                    <a:lnTo>
                      <a:pt x="34" y="272"/>
                    </a:lnTo>
                    <a:lnTo>
                      <a:pt x="36" y="269"/>
                    </a:lnTo>
                    <a:lnTo>
                      <a:pt x="37" y="266"/>
                    </a:lnTo>
                    <a:lnTo>
                      <a:pt x="39" y="261"/>
                    </a:lnTo>
                    <a:lnTo>
                      <a:pt x="41" y="258"/>
                    </a:lnTo>
                    <a:lnTo>
                      <a:pt x="43" y="255"/>
                    </a:lnTo>
                    <a:lnTo>
                      <a:pt x="43" y="252"/>
                    </a:lnTo>
                    <a:lnTo>
                      <a:pt x="47" y="252"/>
                    </a:lnTo>
                    <a:lnTo>
                      <a:pt x="45" y="249"/>
                    </a:lnTo>
                    <a:lnTo>
                      <a:pt x="49" y="249"/>
                    </a:lnTo>
                    <a:lnTo>
                      <a:pt x="49" y="243"/>
                    </a:lnTo>
                    <a:lnTo>
                      <a:pt x="49" y="241"/>
                    </a:lnTo>
                    <a:lnTo>
                      <a:pt x="51" y="238"/>
                    </a:lnTo>
                    <a:lnTo>
                      <a:pt x="53" y="238"/>
                    </a:lnTo>
                    <a:lnTo>
                      <a:pt x="53" y="232"/>
                    </a:lnTo>
                    <a:lnTo>
                      <a:pt x="59" y="229"/>
                    </a:lnTo>
                    <a:lnTo>
                      <a:pt x="57" y="226"/>
                    </a:lnTo>
                    <a:lnTo>
                      <a:pt x="61" y="220"/>
                    </a:lnTo>
                    <a:lnTo>
                      <a:pt x="65" y="218"/>
                    </a:lnTo>
                    <a:lnTo>
                      <a:pt x="69" y="209"/>
                    </a:lnTo>
                    <a:lnTo>
                      <a:pt x="69" y="206"/>
                    </a:lnTo>
                    <a:lnTo>
                      <a:pt x="72" y="198"/>
                    </a:lnTo>
                    <a:lnTo>
                      <a:pt x="72" y="189"/>
                    </a:lnTo>
                    <a:lnTo>
                      <a:pt x="74" y="186"/>
                    </a:lnTo>
                    <a:lnTo>
                      <a:pt x="78" y="177"/>
                    </a:lnTo>
                    <a:lnTo>
                      <a:pt x="80" y="175"/>
                    </a:lnTo>
                    <a:lnTo>
                      <a:pt x="82" y="169"/>
                    </a:lnTo>
                    <a:lnTo>
                      <a:pt x="84" y="160"/>
                    </a:lnTo>
                    <a:lnTo>
                      <a:pt x="82" y="152"/>
                    </a:lnTo>
                    <a:lnTo>
                      <a:pt x="84" y="146"/>
                    </a:lnTo>
                    <a:lnTo>
                      <a:pt x="88" y="140"/>
                    </a:lnTo>
                    <a:lnTo>
                      <a:pt x="90" y="134"/>
                    </a:lnTo>
                    <a:lnTo>
                      <a:pt x="91" y="129"/>
                    </a:lnTo>
                    <a:lnTo>
                      <a:pt x="93" y="126"/>
                    </a:lnTo>
                    <a:lnTo>
                      <a:pt x="95" y="114"/>
                    </a:lnTo>
                    <a:lnTo>
                      <a:pt x="95" y="109"/>
                    </a:lnTo>
                    <a:lnTo>
                      <a:pt x="95" y="103"/>
                    </a:lnTo>
                    <a:lnTo>
                      <a:pt x="97" y="94"/>
                    </a:lnTo>
                    <a:lnTo>
                      <a:pt x="97" y="86"/>
                    </a:lnTo>
                    <a:lnTo>
                      <a:pt x="99" y="74"/>
                    </a:lnTo>
                    <a:lnTo>
                      <a:pt x="99" y="68"/>
                    </a:lnTo>
                    <a:lnTo>
                      <a:pt x="101" y="63"/>
                    </a:lnTo>
                    <a:lnTo>
                      <a:pt x="103" y="57"/>
                    </a:lnTo>
                    <a:lnTo>
                      <a:pt x="101" y="45"/>
                    </a:lnTo>
                    <a:lnTo>
                      <a:pt x="105" y="40"/>
                    </a:lnTo>
                    <a:lnTo>
                      <a:pt x="107" y="31"/>
                    </a:lnTo>
                    <a:lnTo>
                      <a:pt x="109" y="25"/>
                    </a:lnTo>
                    <a:lnTo>
                      <a:pt x="109"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675" name="Freeform 146"/>
              <p:cNvSpPr>
                <a:spLocks/>
              </p:cNvSpPr>
              <p:nvPr/>
            </p:nvSpPr>
            <p:spPr bwMode="auto">
              <a:xfrm>
                <a:off x="4651" y="1233"/>
                <a:ext cx="110" cy="288"/>
              </a:xfrm>
              <a:custGeom>
                <a:avLst/>
                <a:gdLst>
                  <a:gd name="T0" fmla="*/ 1 w 110"/>
                  <a:gd name="T1" fmla="*/ 284 h 288"/>
                  <a:gd name="T2" fmla="*/ 7 w 110"/>
                  <a:gd name="T3" fmla="*/ 287 h 288"/>
                  <a:gd name="T4" fmla="*/ 17 w 110"/>
                  <a:gd name="T5" fmla="*/ 284 h 288"/>
                  <a:gd name="T6" fmla="*/ 22 w 110"/>
                  <a:gd name="T7" fmla="*/ 281 h 288"/>
                  <a:gd name="T8" fmla="*/ 24 w 110"/>
                  <a:gd name="T9" fmla="*/ 278 h 288"/>
                  <a:gd name="T10" fmla="*/ 28 w 110"/>
                  <a:gd name="T11" fmla="*/ 275 h 288"/>
                  <a:gd name="T12" fmla="*/ 30 w 110"/>
                  <a:gd name="T13" fmla="*/ 269 h 288"/>
                  <a:gd name="T14" fmla="*/ 36 w 110"/>
                  <a:gd name="T15" fmla="*/ 269 h 288"/>
                  <a:gd name="T16" fmla="*/ 39 w 110"/>
                  <a:gd name="T17" fmla="*/ 261 h 288"/>
                  <a:gd name="T18" fmla="*/ 41 w 110"/>
                  <a:gd name="T19" fmla="*/ 258 h 288"/>
                  <a:gd name="T20" fmla="*/ 43 w 110"/>
                  <a:gd name="T21" fmla="*/ 252 h 288"/>
                  <a:gd name="T22" fmla="*/ 45 w 110"/>
                  <a:gd name="T23" fmla="*/ 249 h 288"/>
                  <a:gd name="T24" fmla="*/ 49 w 110"/>
                  <a:gd name="T25" fmla="*/ 243 h 288"/>
                  <a:gd name="T26" fmla="*/ 49 w 110"/>
                  <a:gd name="T27" fmla="*/ 241 h 288"/>
                  <a:gd name="T28" fmla="*/ 53 w 110"/>
                  <a:gd name="T29" fmla="*/ 238 h 288"/>
                  <a:gd name="T30" fmla="*/ 59 w 110"/>
                  <a:gd name="T31" fmla="*/ 229 h 288"/>
                  <a:gd name="T32" fmla="*/ 61 w 110"/>
                  <a:gd name="T33" fmla="*/ 220 h 288"/>
                  <a:gd name="T34" fmla="*/ 69 w 110"/>
                  <a:gd name="T35" fmla="*/ 209 h 288"/>
                  <a:gd name="T36" fmla="*/ 72 w 110"/>
                  <a:gd name="T37" fmla="*/ 198 h 288"/>
                  <a:gd name="T38" fmla="*/ 76 w 110"/>
                  <a:gd name="T39" fmla="*/ 183 h 288"/>
                  <a:gd name="T40" fmla="*/ 80 w 110"/>
                  <a:gd name="T41" fmla="*/ 175 h 288"/>
                  <a:gd name="T42" fmla="*/ 84 w 110"/>
                  <a:gd name="T43" fmla="*/ 160 h 288"/>
                  <a:gd name="T44" fmla="*/ 84 w 110"/>
                  <a:gd name="T45" fmla="*/ 146 h 288"/>
                  <a:gd name="T46" fmla="*/ 90 w 110"/>
                  <a:gd name="T47" fmla="*/ 134 h 288"/>
                  <a:gd name="T48" fmla="*/ 93 w 110"/>
                  <a:gd name="T49" fmla="*/ 126 h 288"/>
                  <a:gd name="T50" fmla="*/ 95 w 110"/>
                  <a:gd name="T51" fmla="*/ 109 h 288"/>
                  <a:gd name="T52" fmla="*/ 97 w 110"/>
                  <a:gd name="T53" fmla="*/ 94 h 288"/>
                  <a:gd name="T54" fmla="*/ 99 w 110"/>
                  <a:gd name="T55" fmla="*/ 74 h 288"/>
                  <a:gd name="T56" fmla="*/ 101 w 110"/>
                  <a:gd name="T57" fmla="*/ 63 h 288"/>
                  <a:gd name="T58" fmla="*/ 101 w 110"/>
                  <a:gd name="T59" fmla="*/ 45 h 288"/>
                  <a:gd name="T60" fmla="*/ 107 w 110"/>
                  <a:gd name="T61" fmla="*/ 31 h 288"/>
                  <a:gd name="T62" fmla="*/ 109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1" y="284"/>
                    </a:lnTo>
                    <a:lnTo>
                      <a:pt x="7" y="287"/>
                    </a:lnTo>
                    <a:lnTo>
                      <a:pt x="13" y="284"/>
                    </a:lnTo>
                    <a:lnTo>
                      <a:pt x="17" y="284"/>
                    </a:lnTo>
                    <a:lnTo>
                      <a:pt x="18" y="284"/>
                    </a:lnTo>
                    <a:lnTo>
                      <a:pt x="22" y="281"/>
                    </a:lnTo>
                    <a:lnTo>
                      <a:pt x="24" y="281"/>
                    </a:lnTo>
                    <a:lnTo>
                      <a:pt x="24" y="278"/>
                    </a:lnTo>
                    <a:lnTo>
                      <a:pt x="28" y="278"/>
                    </a:lnTo>
                    <a:lnTo>
                      <a:pt x="28" y="275"/>
                    </a:lnTo>
                    <a:lnTo>
                      <a:pt x="32" y="272"/>
                    </a:lnTo>
                    <a:lnTo>
                      <a:pt x="30" y="269"/>
                    </a:lnTo>
                    <a:lnTo>
                      <a:pt x="34" y="272"/>
                    </a:lnTo>
                    <a:lnTo>
                      <a:pt x="36" y="269"/>
                    </a:lnTo>
                    <a:lnTo>
                      <a:pt x="37" y="266"/>
                    </a:lnTo>
                    <a:lnTo>
                      <a:pt x="39" y="261"/>
                    </a:lnTo>
                    <a:lnTo>
                      <a:pt x="41" y="258"/>
                    </a:lnTo>
                    <a:lnTo>
                      <a:pt x="43" y="255"/>
                    </a:lnTo>
                    <a:lnTo>
                      <a:pt x="43" y="252"/>
                    </a:lnTo>
                    <a:lnTo>
                      <a:pt x="47" y="252"/>
                    </a:lnTo>
                    <a:lnTo>
                      <a:pt x="45" y="249"/>
                    </a:lnTo>
                    <a:lnTo>
                      <a:pt x="49" y="249"/>
                    </a:lnTo>
                    <a:lnTo>
                      <a:pt x="49" y="243"/>
                    </a:lnTo>
                    <a:lnTo>
                      <a:pt x="49" y="241"/>
                    </a:lnTo>
                    <a:lnTo>
                      <a:pt x="51" y="238"/>
                    </a:lnTo>
                    <a:lnTo>
                      <a:pt x="53" y="238"/>
                    </a:lnTo>
                    <a:lnTo>
                      <a:pt x="53" y="232"/>
                    </a:lnTo>
                    <a:lnTo>
                      <a:pt x="59" y="229"/>
                    </a:lnTo>
                    <a:lnTo>
                      <a:pt x="57" y="226"/>
                    </a:lnTo>
                    <a:lnTo>
                      <a:pt x="61" y="220"/>
                    </a:lnTo>
                    <a:lnTo>
                      <a:pt x="65" y="218"/>
                    </a:lnTo>
                    <a:lnTo>
                      <a:pt x="69" y="209"/>
                    </a:lnTo>
                    <a:lnTo>
                      <a:pt x="69" y="206"/>
                    </a:lnTo>
                    <a:lnTo>
                      <a:pt x="72" y="198"/>
                    </a:lnTo>
                    <a:lnTo>
                      <a:pt x="72" y="189"/>
                    </a:lnTo>
                    <a:lnTo>
                      <a:pt x="76" y="183"/>
                    </a:lnTo>
                    <a:lnTo>
                      <a:pt x="78" y="177"/>
                    </a:lnTo>
                    <a:lnTo>
                      <a:pt x="80" y="175"/>
                    </a:lnTo>
                    <a:lnTo>
                      <a:pt x="82" y="169"/>
                    </a:lnTo>
                    <a:lnTo>
                      <a:pt x="84" y="160"/>
                    </a:lnTo>
                    <a:lnTo>
                      <a:pt x="82" y="152"/>
                    </a:lnTo>
                    <a:lnTo>
                      <a:pt x="84" y="146"/>
                    </a:lnTo>
                    <a:lnTo>
                      <a:pt x="88" y="140"/>
                    </a:lnTo>
                    <a:lnTo>
                      <a:pt x="90" y="134"/>
                    </a:lnTo>
                    <a:lnTo>
                      <a:pt x="91" y="129"/>
                    </a:lnTo>
                    <a:lnTo>
                      <a:pt x="93" y="126"/>
                    </a:lnTo>
                    <a:lnTo>
                      <a:pt x="95" y="114"/>
                    </a:lnTo>
                    <a:lnTo>
                      <a:pt x="95" y="109"/>
                    </a:lnTo>
                    <a:lnTo>
                      <a:pt x="95" y="103"/>
                    </a:lnTo>
                    <a:lnTo>
                      <a:pt x="97" y="94"/>
                    </a:lnTo>
                    <a:lnTo>
                      <a:pt x="97" y="86"/>
                    </a:lnTo>
                    <a:lnTo>
                      <a:pt x="99" y="74"/>
                    </a:lnTo>
                    <a:lnTo>
                      <a:pt x="99" y="68"/>
                    </a:lnTo>
                    <a:lnTo>
                      <a:pt x="101" y="63"/>
                    </a:lnTo>
                    <a:lnTo>
                      <a:pt x="103" y="57"/>
                    </a:lnTo>
                    <a:lnTo>
                      <a:pt x="101" y="45"/>
                    </a:lnTo>
                    <a:lnTo>
                      <a:pt x="105" y="40"/>
                    </a:lnTo>
                    <a:lnTo>
                      <a:pt x="107" y="31"/>
                    </a:lnTo>
                    <a:lnTo>
                      <a:pt x="107" y="22"/>
                    </a:lnTo>
                    <a:lnTo>
                      <a:pt x="109"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676" name="Freeform 147"/>
              <p:cNvSpPr>
                <a:spLocks/>
              </p:cNvSpPr>
              <p:nvPr/>
            </p:nvSpPr>
            <p:spPr bwMode="auto">
              <a:xfrm>
                <a:off x="4544" y="1233"/>
                <a:ext cx="108" cy="288"/>
              </a:xfrm>
              <a:custGeom>
                <a:avLst/>
                <a:gdLst>
                  <a:gd name="T0" fmla="*/ 101 w 108"/>
                  <a:gd name="T1" fmla="*/ 287 h 288"/>
                  <a:gd name="T2" fmla="*/ 97 w 108"/>
                  <a:gd name="T3" fmla="*/ 287 h 288"/>
                  <a:gd name="T4" fmla="*/ 91 w 108"/>
                  <a:gd name="T5" fmla="*/ 281 h 288"/>
                  <a:gd name="T6" fmla="*/ 86 w 108"/>
                  <a:gd name="T7" fmla="*/ 278 h 288"/>
                  <a:gd name="T8" fmla="*/ 80 w 108"/>
                  <a:gd name="T9" fmla="*/ 278 h 288"/>
                  <a:gd name="T10" fmla="*/ 76 w 108"/>
                  <a:gd name="T11" fmla="*/ 272 h 288"/>
                  <a:gd name="T12" fmla="*/ 71 w 108"/>
                  <a:gd name="T13" fmla="*/ 272 h 288"/>
                  <a:gd name="T14" fmla="*/ 69 w 108"/>
                  <a:gd name="T15" fmla="*/ 269 h 288"/>
                  <a:gd name="T16" fmla="*/ 67 w 108"/>
                  <a:gd name="T17" fmla="*/ 261 h 288"/>
                  <a:gd name="T18" fmla="*/ 65 w 108"/>
                  <a:gd name="T19" fmla="*/ 255 h 288"/>
                  <a:gd name="T20" fmla="*/ 63 w 108"/>
                  <a:gd name="T21" fmla="*/ 255 h 288"/>
                  <a:gd name="T22" fmla="*/ 59 w 108"/>
                  <a:gd name="T23" fmla="*/ 249 h 288"/>
                  <a:gd name="T24" fmla="*/ 57 w 108"/>
                  <a:gd name="T25" fmla="*/ 241 h 288"/>
                  <a:gd name="T26" fmla="*/ 55 w 108"/>
                  <a:gd name="T27" fmla="*/ 238 h 288"/>
                  <a:gd name="T28" fmla="*/ 53 w 108"/>
                  <a:gd name="T29" fmla="*/ 235 h 288"/>
                  <a:gd name="T30" fmla="*/ 51 w 108"/>
                  <a:gd name="T31" fmla="*/ 229 h 288"/>
                  <a:gd name="T32" fmla="*/ 47 w 108"/>
                  <a:gd name="T33" fmla="*/ 220 h 288"/>
                  <a:gd name="T34" fmla="*/ 41 w 108"/>
                  <a:gd name="T35" fmla="*/ 209 h 288"/>
                  <a:gd name="T36" fmla="*/ 35 w 108"/>
                  <a:gd name="T37" fmla="*/ 198 h 288"/>
                  <a:gd name="T38" fmla="*/ 34 w 108"/>
                  <a:gd name="T39" fmla="*/ 183 h 288"/>
                  <a:gd name="T40" fmla="*/ 30 w 108"/>
                  <a:gd name="T41" fmla="*/ 175 h 288"/>
                  <a:gd name="T42" fmla="*/ 24 w 108"/>
                  <a:gd name="T43" fmla="*/ 160 h 288"/>
                  <a:gd name="T44" fmla="*/ 20 w 108"/>
                  <a:gd name="T45" fmla="*/ 149 h 288"/>
                  <a:gd name="T46" fmla="*/ 20 w 108"/>
                  <a:gd name="T47" fmla="*/ 132 h 288"/>
                  <a:gd name="T48" fmla="*/ 15 w 108"/>
                  <a:gd name="T49" fmla="*/ 117 h 288"/>
                  <a:gd name="T50" fmla="*/ 15 w 108"/>
                  <a:gd name="T51" fmla="*/ 106 h 288"/>
                  <a:gd name="T52" fmla="*/ 11 w 108"/>
                  <a:gd name="T53" fmla="*/ 91 h 288"/>
                  <a:gd name="T54" fmla="*/ 9 w 108"/>
                  <a:gd name="T55" fmla="*/ 74 h 288"/>
                  <a:gd name="T56" fmla="*/ 9 w 108"/>
                  <a:gd name="T57" fmla="*/ 57 h 288"/>
                  <a:gd name="T58" fmla="*/ 5 w 108"/>
                  <a:gd name="T59" fmla="*/ 45 h 288"/>
                  <a:gd name="T60" fmla="*/ 3 w 108"/>
                  <a:gd name="T61" fmla="*/ 28 h 288"/>
                  <a:gd name="T62" fmla="*/ 1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1" y="287"/>
                    </a:lnTo>
                    <a:lnTo>
                      <a:pt x="99" y="284"/>
                    </a:lnTo>
                    <a:lnTo>
                      <a:pt x="97" y="287"/>
                    </a:lnTo>
                    <a:lnTo>
                      <a:pt x="95" y="284"/>
                    </a:lnTo>
                    <a:lnTo>
                      <a:pt x="91" y="281"/>
                    </a:lnTo>
                    <a:lnTo>
                      <a:pt x="89" y="281"/>
                    </a:lnTo>
                    <a:lnTo>
                      <a:pt x="86" y="278"/>
                    </a:lnTo>
                    <a:lnTo>
                      <a:pt x="82" y="275"/>
                    </a:lnTo>
                    <a:lnTo>
                      <a:pt x="80" y="278"/>
                    </a:lnTo>
                    <a:lnTo>
                      <a:pt x="80" y="275"/>
                    </a:lnTo>
                    <a:lnTo>
                      <a:pt x="76" y="272"/>
                    </a:lnTo>
                    <a:lnTo>
                      <a:pt x="71" y="272"/>
                    </a:lnTo>
                    <a:lnTo>
                      <a:pt x="71" y="266"/>
                    </a:lnTo>
                    <a:lnTo>
                      <a:pt x="69" y="269"/>
                    </a:lnTo>
                    <a:lnTo>
                      <a:pt x="69" y="264"/>
                    </a:lnTo>
                    <a:lnTo>
                      <a:pt x="67" y="261"/>
                    </a:lnTo>
                    <a:lnTo>
                      <a:pt x="65" y="258"/>
                    </a:lnTo>
                    <a:lnTo>
                      <a:pt x="65" y="255"/>
                    </a:lnTo>
                    <a:lnTo>
                      <a:pt x="63" y="255"/>
                    </a:lnTo>
                    <a:lnTo>
                      <a:pt x="63" y="249"/>
                    </a:lnTo>
                    <a:lnTo>
                      <a:pt x="59" y="249"/>
                    </a:lnTo>
                    <a:lnTo>
                      <a:pt x="55" y="243"/>
                    </a:lnTo>
                    <a:lnTo>
                      <a:pt x="57" y="241"/>
                    </a:lnTo>
                    <a:lnTo>
                      <a:pt x="55" y="241"/>
                    </a:lnTo>
                    <a:lnTo>
                      <a:pt x="55" y="238"/>
                    </a:lnTo>
                    <a:lnTo>
                      <a:pt x="53" y="235"/>
                    </a:lnTo>
                    <a:lnTo>
                      <a:pt x="51" y="229"/>
                    </a:lnTo>
                    <a:lnTo>
                      <a:pt x="49" y="226"/>
                    </a:lnTo>
                    <a:lnTo>
                      <a:pt x="47" y="220"/>
                    </a:lnTo>
                    <a:lnTo>
                      <a:pt x="45" y="215"/>
                    </a:lnTo>
                    <a:lnTo>
                      <a:pt x="41" y="209"/>
                    </a:lnTo>
                    <a:lnTo>
                      <a:pt x="37" y="203"/>
                    </a:lnTo>
                    <a:lnTo>
                      <a:pt x="35" y="198"/>
                    </a:lnTo>
                    <a:lnTo>
                      <a:pt x="34" y="189"/>
                    </a:lnTo>
                    <a:lnTo>
                      <a:pt x="34" y="183"/>
                    </a:lnTo>
                    <a:lnTo>
                      <a:pt x="30" y="180"/>
                    </a:lnTo>
                    <a:lnTo>
                      <a:pt x="30" y="175"/>
                    </a:lnTo>
                    <a:lnTo>
                      <a:pt x="28" y="166"/>
                    </a:lnTo>
                    <a:lnTo>
                      <a:pt x="24" y="160"/>
                    </a:lnTo>
                    <a:lnTo>
                      <a:pt x="22" y="152"/>
                    </a:lnTo>
                    <a:lnTo>
                      <a:pt x="20" y="149"/>
                    </a:lnTo>
                    <a:lnTo>
                      <a:pt x="22" y="140"/>
                    </a:lnTo>
                    <a:lnTo>
                      <a:pt x="20" y="132"/>
                    </a:lnTo>
                    <a:lnTo>
                      <a:pt x="17" y="126"/>
                    </a:lnTo>
                    <a:lnTo>
                      <a:pt x="15" y="117"/>
                    </a:lnTo>
                    <a:lnTo>
                      <a:pt x="15" y="111"/>
                    </a:lnTo>
                    <a:lnTo>
                      <a:pt x="15" y="106"/>
                    </a:lnTo>
                    <a:lnTo>
                      <a:pt x="11" y="97"/>
                    </a:lnTo>
                    <a:lnTo>
                      <a:pt x="11" y="91"/>
                    </a:lnTo>
                    <a:lnTo>
                      <a:pt x="11" y="86"/>
                    </a:lnTo>
                    <a:lnTo>
                      <a:pt x="9" y="74"/>
                    </a:lnTo>
                    <a:lnTo>
                      <a:pt x="9" y="68"/>
                    </a:lnTo>
                    <a:lnTo>
                      <a:pt x="9" y="57"/>
                    </a:lnTo>
                    <a:lnTo>
                      <a:pt x="5" y="51"/>
                    </a:lnTo>
                    <a:lnTo>
                      <a:pt x="5" y="45"/>
                    </a:lnTo>
                    <a:lnTo>
                      <a:pt x="3" y="40"/>
                    </a:lnTo>
                    <a:lnTo>
                      <a:pt x="3" y="28"/>
                    </a:lnTo>
                    <a:lnTo>
                      <a:pt x="0" y="17"/>
                    </a:lnTo>
                    <a:lnTo>
                      <a:pt x="1"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77" name="Freeform 148"/>
              <p:cNvSpPr>
                <a:spLocks/>
              </p:cNvSpPr>
              <p:nvPr/>
            </p:nvSpPr>
            <p:spPr bwMode="auto">
              <a:xfrm>
                <a:off x="4434" y="950"/>
                <a:ext cx="111" cy="284"/>
              </a:xfrm>
              <a:custGeom>
                <a:avLst/>
                <a:gdLst>
                  <a:gd name="T0" fmla="*/ 5 w 111"/>
                  <a:gd name="T1" fmla="*/ 0 h 284"/>
                  <a:gd name="T2" fmla="*/ 9 w 111"/>
                  <a:gd name="T3" fmla="*/ 0 h 284"/>
                  <a:gd name="T4" fmla="*/ 15 w 111"/>
                  <a:gd name="T5" fmla="*/ 8 h 284"/>
                  <a:gd name="T6" fmla="*/ 19 w 111"/>
                  <a:gd name="T7" fmla="*/ 11 h 284"/>
                  <a:gd name="T8" fmla="*/ 26 w 111"/>
                  <a:gd name="T9" fmla="*/ 11 h 284"/>
                  <a:gd name="T10" fmla="*/ 32 w 111"/>
                  <a:gd name="T11" fmla="*/ 11 h 284"/>
                  <a:gd name="T12" fmla="*/ 32 w 111"/>
                  <a:gd name="T13" fmla="*/ 17 h 284"/>
                  <a:gd name="T14" fmla="*/ 38 w 111"/>
                  <a:gd name="T15" fmla="*/ 22 h 284"/>
                  <a:gd name="T16" fmla="*/ 38 w 111"/>
                  <a:gd name="T17" fmla="*/ 31 h 284"/>
                  <a:gd name="T18" fmla="*/ 40 w 111"/>
                  <a:gd name="T19" fmla="*/ 31 h 284"/>
                  <a:gd name="T20" fmla="*/ 44 w 111"/>
                  <a:gd name="T21" fmla="*/ 37 h 284"/>
                  <a:gd name="T22" fmla="*/ 45 w 111"/>
                  <a:gd name="T23" fmla="*/ 40 h 284"/>
                  <a:gd name="T24" fmla="*/ 51 w 111"/>
                  <a:gd name="T25" fmla="*/ 45 h 284"/>
                  <a:gd name="T26" fmla="*/ 53 w 111"/>
                  <a:gd name="T27" fmla="*/ 48 h 284"/>
                  <a:gd name="T28" fmla="*/ 53 w 111"/>
                  <a:gd name="T29" fmla="*/ 54 h 284"/>
                  <a:gd name="T30" fmla="*/ 55 w 111"/>
                  <a:gd name="T31" fmla="*/ 57 h 284"/>
                  <a:gd name="T32" fmla="*/ 60 w 111"/>
                  <a:gd name="T33" fmla="*/ 65 h 284"/>
                  <a:gd name="T34" fmla="*/ 66 w 111"/>
                  <a:gd name="T35" fmla="*/ 77 h 284"/>
                  <a:gd name="T36" fmla="*/ 71 w 111"/>
                  <a:gd name="T37" fmla="*/ 88 h 284"/>
                  <a:gd name="T38" fmla="*/ 73 w 111"/>
                  <a:gd name="T39" fmla="*/ 102 h 284"/>
                  <a:gd name="T40" fmla="*/ 79 w 111"/>
                  <a:gd name="T41" fmla="*/ 114 h 284"/>
                  <a:gd name="T42" fmla="*/ 83 w 111"/>
                  <a:gd name="T43" fmla="*/ 125 h 284"/>
                  <a:gd name="T44" fmla="*/ 87 w 111"/>
                  <a:gd name="T45" fmla="*/ 142 h 284"/>
                  <a:gd name="T46" fmla="*/ 90 w 111"/>
                  <a:gd name="T47" fmla="*/ 148 h 284"/>
                  <a:gd name="T48" fmla="*/ 90 w 111"/>
                  <a:gd name="T49" fmla="*/ 165 h 284"/>
                  <a:gd name="T50" fmla="*/ 94 w 111"/>
                  <a:gd name="T51" fmla="*/ 180 h 284"/>
                  <a:gd name="T52" fmla="*/ 96 w 111"/>
                  <a:gd name="T53" fmla="*/ 191 h 284"/>
                  <a:gd name="T54" fmla="*/ 100 w 111"/>
                  <a:gd name="T55" fmla="*/ 208 h 284"/>
                  <a:gd name="T56" fmla="*/ 100 w 111"/>
                  <a:gd name="T57" fmla="*/ 225 h 284"/>
                  <a:gd name="T58" fmla="*/ 104 w 111"/>
                  <a:gd name="T59" fmla="*/ 240 h 284"/>
                  <a:gd name="T60" fmla="*/ 106 w 111"/>
                  <a:gd name="T61" fmla="*/ 257 h 284"/>
                  <a:gd name="T62" fmla="*/ 108 w 111"/>
                  <a:gd name="T63" fmla="*/ 271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4"/>
                  <a:gd name="T98" fmla="*/ 111 w 111"/>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4">
                    <a:moveTo>
                      <a:pt x="0" y="0"/>
                    </a:moveTo>
                    <a:lnTo>
                      <a:pt x="5" y="0"/>
                    </a:lnTo>
                    <a:lnTo>
                      <a:pt x="7" y="2"/>
                    </a:lnTo>
                    <a:lnTo>
                      <a:pt x="9" y="0"/>
                    </a:lnTo>
                    <a:lnTo>
                      <a:pt x="11" y="5"/>
                    </a:lnTo>
                    <a:lnTo>
                      <a:pt x="15" y="8"/>
                    </a:lnTo>
                    <a:lnTo>
                      <a:pt x="19" y="8"/>
                    </a:lnTo>
                    <a:lnTo>
                      <a:pt x="19" y="11"/>
                    </a:lnTo>
                    <a:lnTo>
                      <a:pt x="24" y="11"/>
                    </a:lnTo>
                    <a:lnTo>
                      <a:pt x="26" y="11"/>
                    </a:lnTo>
                    <a:lnTo>
                      <a:pt x="28" y="11"/>
                    </a:lnTo>
                    <a:lnTo>
                      <a:pt x="32" y="11"/>
                    </a:lnTo>
                    <a:lnTo>
                      <a:pt x="30" y="14"/>
                    </a:lnTo>
                    <a:lnTo>
                      <a:pt x="32" y="17"/>
                    </a:lnTo>
                    <a:lnTo>
                      <a:pt x="34" y="17"/>
                    </a:lnTo>
                    <a:lnTo>
                      <a:pt x="38" y="22"/>
                    </a:lnTo>
                    <a:lnTo>
                      <a:pt x="40" y="25"/>
                    </a:lnTo>
                    <a:lnTo>
                      <a:pt x="38" y="31"/>
                    </a:lnTo>
                    <a:lnTo>
                      <a:pt x="42" y="28"/>
                    </a:lnTo>
                    <a:lnTo>
                      <a:pt x="40" y="31"/>
                    </a:lnTo>
                    <a:lnTo>
                      <a:pt x="42" y="34"/>
                    </a:lnTo>
                    <a:lnTo>
                      <a:pt x="44" y="37"/>
                    </a:lnTo>
                    <a:lnTo>
                      <a:pt x="45" y="40"/>
                    </a:lnTo>
                    <a:lnTo>
                      <a:pt x="49" y="42"/>
                    </a:lnTo>
                    <a:lnTo>
                      <a:pt x="51" y="45"/>
                    </a:lnTo>
                    <a:lnTo>
                      <a:pt x="53" y="48"/>
                    </a:lnTo>
                    <a:lnTo>
                      <a:pt x="53" y="54"/>
                    </a:lnTo>
                    <a:lnTo>
                      <a:pt x="55" y="51"/>
                    </a:lnTo>
                    <a:lnTo>
                      <a:pt x="55" y="57"/>
                    </a:lnTo>
                    <a:lnTo>
                      <a:pt x="56" y="57"/>
                    </a:lnTo>
                    <a:lnTo>
                      <a:pt x="60" y="65"/>
                    </a:lnTo>
                    <a:lnTo>
                      <a:pt x="62" y="71"/>
                    </a:lnTo>
                    <a:lnTo>
                      <a:pt x="66" y="77"/>
                    </a:lnTo>
                    <a:lnTo>
                      <a:pt x="67" y="82"/>
                    </a:lnTo>
                    <a:lnTo>
                      <a:pt x="71" y="88"/>
                    </a:lnTo>
                    <a:lnTo>
                      <a:pt x="73" y="94"/>
                    </a:lnTo>
                    <a:lnTo>
                      <a:pt x="73" y="102"/>
                    </a:lnTo>
                    <a:lnTo>
                      <a:pt x="75" y="108"/>
                    </a:lnTo>
                    <a:lnTo>
                      <a:pt x="79" y="114"/>
                    </a:lnTo>
                    <a:lnTo>
                      <a:pt x="79" y="120"/>
                    </a:lnTo>
                    <a:lnTo>
                      <a:pt x="83" y="125"/>
                    </a:lnTo>
                    <a:lnTo>
                      <a:pt x="85" y="134"/>
                    </a:lnTo>
                    <a:lnTo>
                      <a:pt x="87" y="142"/>
                    </a:lnTo>
                    <a:lnTo>
                      <a:pt x="87" y="145"/>
                    </a:lnTo>
                    <a:lnTo>
                      <a:pt x="90" y="148"/>
                    </a:lnTo>
                    <a:lnTo>
                      <a:pt x="88" y="160"/>
                    </a:lnTo>
                    <a:lnTo>
                      <a:pt x="90" y="165"/>
                    </a:lnTo>
                    <a:lnTo>
                      <a:pt x="92" y="168"/>
                    </a:lnTo>
                    <a:lnTo>
                      <a:pt x="94" y="180"/>
                    </a:lnTo>
                    <a:lnTo>
                      <a:pt x="94" y="185"/>
                    </a:lnTo>
                    <a:lnTo>
                      <a:pt x="96" y="191"/>
                    </a:lnTo>
                    <a:lnTo>
                      <a:pt x="96" y="200"/>
                    </a:lnTo>
                    <a:lnTo>
                      <a:pt x="100" y="208"/>
                    </a:lnTo>
                    <a:lnTo>
                      <a:pt x="100" y="217"/>
                    </a:lnTo>
                    <a:lnTo>
                      <a:pt x="100" y="225"/>
                    </a:lnTo>
                    <a:lnTo>
                      <a:pt x="102" y="231"/>
                    </a:lnTo>
                    <a:lnTo>
                      <a:pt x="104" y="240"/>
                    </a:lnTo>
                    <a:lnTo>
                      <a:pt x="104" y="245"/>
                    </a:lnTo>
                    <a:lnTo>
                      <a:pt x="106" y="257"/>
                    </a:lnTo>
                    <a:lnTo>
                      <a:pt x="106" y="260"/>
                    </a:lnTo>
                    <a:lnTo>
                      <a:pt x="108" y="271"/>
                    </a:lnTo>
                    <a:lnTo>
                      <a:pt x="110" y="283"/>
                    </a:lnTo>
                  </a:path>
                </a:pathLst>
              </a:custGeom>
              <a:noFill/>
              <a:ln w="9525" cap="rnd">
                <a:solidFill>
                  <a:srgbClr val="FF0000"/>
                </a:solidFill>
                <a:round/>
                <a:headEnd type="none" w="sm" len="sm"/>
                <a:tailEnd type="none" w="sm" len="sm"/>
              </a:ln>
            </p:spPr>
            <p:txBody>
              <a:bodyPr/>
              <a:lstStyle/>
              <a:p>
                <a:endParaRPr lang="en-US"/>
              </a:p>
            </p:txBody>
          </p:sp>
          <p:sp>
            <p:nvSpPr>
              <p:cNvPr id="22678" name="Freeform 149"/>
              <p:cNvSpPr>
                <a:spLocks/>
              </p:cNvSpPr>
              <p:nvPr/>
            </p:nvSpPr>
            <p:spPr bwMode="auto">
              <a:xfrm>
                <a:off x="4321" y="950"/>
                <a:ext cx="114" cy="298"/>
              </a:xfrm>
              <a:custGeom>
                <a:avLst/>
                <a:gdLst>
                  <a:gd name="T0" fmla="*/ 107 w 114"/>
                  <a:gd name="T1" fmla="*/ 2 h 298"/>
                  <a:gd name="T2" fmla="*/ 105 w 114"/>
                  <a:gd name="T3" fmla="*/ 2 h 298"/>
                  <a:gd name="T4" fmla="*/ 95 w 114"/>
                  <a:gd name="T5" fmla="*/ 0 h 298"/>
                  <a:gd name="T6" fmla="*/ 91 w 114"/>
                  <a:gd name="T7" fmla="*/ 8 h 298"/>
                  <a:gd name="T8" fmla="*/ 85 w 114"/>
                  <a:gd name="T9" fmla="*/ 8 h 298"/>
                  <a:gd name="T10" fmla="*/ 83 w 114"/>
                  <a:gd name="T11" fmla="*/ 14 h 298"/>
                  <a:gd name="T12" fmla="*/ 77 w 114"/>
                  <a:gd name="T13" fmla="*/ 17 h 298"/>
                  <a:gd name="T14" fmla="*/ 77 w 114"/>
                  <a:gd name="T15" fmla="*/ 19 h 298"/>
                  <a:gd name="T16" fmla="*/ 72 w 114"/>
                  <a:gd name="T17" fmla="*/ 22 h 298"/>
                  <a:gd name="T18" fmla="*/ 68 w 114"/>
                  <a:gd name="T19" fmla="*/ 31 h 298"/>
                  <a:gd name="T20" fmla="*/ 68 w 114"/>
                  <a:gd name="T21" fmla="*/ 34 h 298"/>
                  <a:gd name="T22" fmla="*/ 66 w 114"/>
                  <a:gd name="T23" fmla="*/ 39 h 298"/>
                  <a:gd name="T24" fmla="*/ 62 w 114"/>
                  <a:gd name="T25" fmla="*/ 45 h 298"/>
                  <a:gd name="T26" fmla="*/ 60 w 114"/>
                  <a:gd name="T27" fmla="*/ 48 h 298"/>
                  <a:gd name="T28" fmla="*/ 58 w 114"/>
                  <a:gd name="T29" fmla="*/ 54 h 298"/>
                  <a:gd name="T30" fmla="*/ 54 w 114"/>
                  <a:gd name="T31" fmla="*/ 59 h 298"/>
                  <a:gd name="T32" fmla="*/ 50 w 114"/>
                  <a:gd name="T33" fmla="*/ 68 h 298"/>
                  <a:gd name="T34" fmla="*/ 46 w 114"/>
                  <a:gd name="T35" fmla="*/ 77 h 298"/>
                  <a:gd name="T36" fmla="*/ 40 w 114"/>
                  <a:gd name="T37" fmla="*/ 97 h 298"/>
                  <a:gd name="T38" fmla="*/ 37 w 114"/>
                  <a:gd name="T39" fmla="*/ 108 h 298"/>
                  <a:gd name="T40" fmla="*/ 31 w 114"/>
                  <a:gd name="T41" fmla="*/ 122 h 298"/>
                  <a:gd name="T42" fmla="*/ 29 w 114"/>
                  <a:gd name="T43" fmla="*/ 131 h 298"/>
                  <a:gd name="T44" fmla="*/ 27 w 114"/>
                  <a:gd name="T45" fmla="*/ 145 h 298"/>
                  <a:gd name="T46" fmla="*/ 23 w 114"/>
                  <a:gd name="T47" fmla="*/ 157 h 298"/>
                  <a:gd name="T48" fmla="*/ 21 w 114"/>
                  <a:gd name="T49" fmla="*/ 171 h 298"/>
                  <a:gd name="T50" fmla="*/ 15 w 114"/>
                  <a:gd name="T51" fmla="*/ 182 h 298"/>
                  <a:gd name="T52" fmla="*/ 15 w 114"/>
                  <a:gd name="T53" fmla="*/ 197 h 298"/>
                  <a:gd name="T54" fmla="*/ 11 w 114"/>
                  <a:gd name="T55" fmla="*/ 219 h 298"/>
                  <a:gd name="T56" fmla="*/ 9 w 114"/>
                  <a:gd name="T57" fmla="*/ 231 h 298"/>
                  <a:gd name="T58" fmla="*/ 7 w 114"/>
                  <a:gd name="T59" fmla="*/ 251 h 298"/>
                  <a:gd name="T60" fmla="*/ 3 w 114"/>
                  <a:gd name="T61" fmla="*/ 265 h 298"/>
                  <a:gd name="T62" fmla="*/ 1 w 114"/>
                  <a:gd name="T63" fmla="*/ 285 h 2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4"/>
                  <a:gd name="T97" fmla="*/ 0 h 298"/>
                  <a:gd name="T98" fmla="*/ 114 w 114"/>
                  <a:gd name="T99" fmla="*/ 298 h 29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4" h="298">
                    <a:moveTo>
                      <a:pt x="113" y="0"/>
                    </a:moveTo>
                    <a:lnTo>
                      <a:pt x="107" y="2"/>
                    </a:lnTo>
                    <a:lnTo>
                      <a:pt x="105" y="2"/>
                    </a:lnTo>
                    <a:lnTo>
                      <a:pt x="101" y="0"/>
                    </a:lnTo>
                    <a:lnTo>
                      <a:pt x="95" y="0"/>
                    </a:lnTo>
                    <a:lnTo>
                      <a:pt x="95" y="2"/>
                    </a:lnTo>
                    <a:lnTo>
                      <a:pt x="91" y="8"/>
                    </a:lnTo>
                    <a:lnTo>
                      <a:pt x="89" y="5"/>
                    </a:lnTo>
                    <a:lnTo>
                      <a:pt x="85" y="8"/>
                    </a:lnTo>
                    <a:lnTo>
                      <a:pt x="85" y="11"/>
                    </a:lnTo>
                    <a:lnTo>
                      <a:pt x="83" y="14"/>
                    </a:lnTo>
                    <a:lnTo>
                      <a:pt x="81" y="14"/>
                    </a:lnTo>
                    <a:lnTo>
                      <a:pt x="77" y="17"/>
                    </a:lnTo>
                    <a:lnTo>
                      <a:pt x="79" y="17"/>
                    </a:lnTo>
                    <a:lnTo>
                      <a:pt x="77" y="19"/>
                    </a:lnTo>
                    <a:lnTo>
                      <a:pt x="74" y="22"/>
                    </a:lnTo>
                    <a:lnTo>
                      <a:pt x="72" y="22"/>
                    </a:lnTo>
                    <a:lnTo>
                      <a:pt x="70" y="25"/>
                    </a:lnTo>
                    <a:lnTo>
                      <a:pt x="68" y="31"/>
                    </a:lnTo>
                    <a:lnTo>
                      <a:pt x="68" y="34"/>
                    </a:lnTo>
                    <a:lnTo>
                      <a:pt x="66" y="37"/>
                    </a:lnTo>
                    <a:lnTo>
                      <a:pt x="66" y="39"/>
                    </a:lnTo>
                    <a:lnTo>
                      <a:pt x="62" y="45"/>
                    </a:lnTo>
                    <a:lnTo>
                      <a:pt x="60" y="48"/>
                    </a:lnTo>
                    <a:lnTo>
                      <a:pt x="58" y="54"/>
                    </a:lnTo>
                    <a:lnTo>
                      <a:pt x="56" y="59"/>
                    </a:lnTo>
                    <a:lnTo>
                      <a:pt x="54" y="59"/>
                    </a:lnTo>
                    <a:lnTo>
                      <a:pt x="50" y="68"/>
                    </a:lnTo>
                    <a:lnTo>
                      <a:pt x="48" y="71"/>
                    </a:lnTo>
                    <a:lnTo>
                      <a:pt x="46" y="77"/>
                    </a:lnTo>
                    <a:lnTo>
                      <a:pt x="42" y="82"/>
                    </a:lnTo>
                    <a:lnTo>
                      <a:pt x="40" y="97"/>
                    </a:lnTo>
                    <a:lnTo>
                      <a:pt x="38" y="99"/>
                    </a:lnTo>
                    <a:lnTo>
                      <a:pt x="37" y="108"/>
                    </a:lnTo>
                    <a:lnTo>
                      <a:pt x="33" y="114"/>
                    </a:lnTo>
                    <a:lnTo>
                      <a:pt x="31" y="122"/>
                    </a:lnTo>
                    <a:lnTo>
                      <a:pt x="29" y="125"/>
                    </a:lnTo>
                    <a:lnTo>
                      <a:pt x="29" y="131"/>
                    </a:lnTo>
                    <a:lnTo>
                      <a:pt x="27" y="137"/>
                    </a:lnTo>
                    <a:lnTo>
                      <a:pt x="27" y="145"/>
                    </a:lnTo>
                    <a:lnTo>
                      <a:pt x="23" y="154"/>
                    </a:lnTo>
                    <a:lnTo>
                      <a:pt x="23" y="157"/>
                    </a:lnTo>
                    <a:lnTo>
                      <a:pt x="21" y="165"/>
                    </a:lnTo>
                    <a:lnTo>
                      <a:pt x="21" y="171"/>
                    </a:lnTo>
                    <a:lnTo>
                      <a:pt x="17" y="177"/>
                    </a:lnTo>
                    <a:lnTo>
                      <a:pt x="15" y="182"/>
                    </a:lnTo>
                    <a:lnTo>
                      <a:pt x="15" y="191"/>
                    </a:lnTo>
                    <a:lnTo>
                      <a:pt x="15" y="197"/>
                    </a:lnTo>
                    <a:lnTo>
                      <a:pt x="15" y="211"/>
                    </a:lnTo>
                    <a:lnTo>
                      <a:pt x="11" y="219"/>
                    </a:lnTo>
                    <a:lnTo>
                      <a:pt x="7" y="225"/>
                    </a:lnTo>
                    <a:lnTo>
                      <a:pt x="9" y="231"/>
                    </a:lnTo>
                    <a:lnTo>
                      <a:pt x="7" y="239"/>
                    </a:lnTo>
                    <a:lnTo>
                      <a:pt x="7" y="251"/>
                    </a:lnTo>
                    <a:lnTo>
                      <a:pt x="5" y="257"/>
                    </a:lnTo>
                    <a:lnTo>
                      <a:pt x="3" y="265"/>
                    </a:lnTo>
                    <a:lnTo>
                      <a:pt x="1" y="274"/>
                    </a:lnTo>
                    <a:lnTo>
                      <a:pt x="1" y="285"/>
                    </a:lnTo>
                    <a:lnTo>
                      <a:pt x="0" y="297"/>
                    </a:lnTo>
                  </a:path>
                </a:pathLst>
              </a:custGeom>
              <a:noFill/>
              <a:ln w="9525" cap="rnd">
                <a:solidFill>
                  <a:srgbClr val="FF0000"/>
                </a:solidFill>
                <a:round/>
                <a:headEnd type="none" w="sm" len="sm"/>
                <a:tailEnd type="none" w="sm" len="sm"/>
              </a:ln>
            </p:spPr>
            <p:txBody>
              <a:bodyPr/>
              <a:lstStyle/>
              <a:p>
                <a:endParaRPr lang="en-US"/>
              </a:p>
            </p:txBody>
          </p:sp>
          <p:sp>
            <p:nvSpPr>
              <p:cNvPr id="22679" name="Freeform 150"/>
              <p:cNvSpPr>
                <a:spLocks/>
              </p:cNvSpPr>
              <p:nvPr/>
            </p:nvSpPr>
            <p:spPr bwMode="auto">
              <a:xfrm>
                <a:off x="2348" y="1233"/>
                <a:ext cx="110" cy="288"/>
              </a:xfrm>
              <a:custGeom>
                <a:avLst/>
                <a:gdLst>
                  <a:gd name="T0" fmla="*/ 107 w 110"/>
                  <a:gd name="T1" fmla="*/ 287 h 288"/>
                  <a:gd name="T2" fmla="*/ 97 w 110"/>
                  <a:gd name="T3" fmla="*/ 281 h 288"/>
                  <a:gd name="T4" fmla="*/ 95 w 110"/>
                  <a:gd name="T5" fmla="*/ 284 h 288"/>
                  <a:gd name="T6" fmla="*/ 88 w 110"/>
                  <a:gd name="T7" fmla="*/ 281 h 288"/>
                  <a:gd name="T8" fmla="*/ 82 w 110"/>
                  <a:gd name="T9" fmla="*/ 278 h 288"/>
                  <a:gd name="T10" fmla="*/ 80 w 110"/>
                  <a:gd name="T11" fmla="*/ 275 h 288"/>
                  <a:gd name="T12" fmla="*/ 77 w 110"/>
                  <a:gd name="T13" fmla="*/ 269 h 288"/>
                  <a:gd name="T14" fmla="*/ 75 w 110"/>
                  <a:gd name="T15" fmla="*/ 266 h 288"/>
                  <a:gd name="T16" fmla="*/ 69 w 110"/>
                  <a:gd name="T17" fmla="*/ 261 h 288"/>
                  <a:gd name="T18" fmla="*/ 69 w 110"/>
                  <a:gd name="T19" fmla="*/ 252 h 288"/>
                  <a:gd name="T20" fmla="*/ 63 w 110"/>
                  <a:gd name="T21" fmla="*/ 252 h 288"/>
                  <a:gd name="T22" fmla="*/ 63 w 110"/>
                  <a:gd name="T23" fmla="*/ 246 h 288"/>
                  <a:gd name="T24" fmla="*/ 62 w 110"/>
                  <a:gd name="T25" fmla="*/ 238 h 288"/>
                  <a:gd name="T26" fmla="*/ 56 w 110"/>
                  <a:gd name="T27" fmla="*/ 238 h 288"/>
                  <a:gd name="T28" fmla="*/ 56 w 110"/>
                  <a:gd name="T29" fmla="*/ 235 h 288"/>
                  <a:gd name="T30" fmla="*/ 54 w 110"/>
                  <a:gd name="T31" fmla="*/ 232 h 288"/>
                  <a:gd name="T32" fmla="*/ 46 w 110"/>
                  <a:gd name="T33" fmla="*/ 220 h 288"/>
                  <a:gd name="T34" fmla="*/ 45 w 110"/>
                  <a:gd name="T35" fmla="*/ 206 h 288"/>
                  <a:gd name="T36" fmla="*/ 39 w 110"/>
                  <a:gd name="T37" fmla="*/ 195 h 288"/>
                  <a:gd name="T38" fmla="*/ 33 w 110"/>
                  <a:gd name="T39" fmla="*/ 183 h 288"/>
                  <a:gd name="T40" fmla="*/ 28 w 110"/>
                  <a:gd name="T41" fmla="*/ 172 h 288"/>
                  <a:gd name="T42" fmla="*/ 28 w 110"/>
                  <a:gd name="T43" fmla="*/ 160 h 288"/>
                  <a:gd name="T44" fmla="*/ 24 w 110"/>
                  <a:gd name="T45" fmla="*/ 146 h 288"/>
                  <a:gd name="T46" fmla="*/ 20 w 110"/>
                  <a:gd name="T47" fmla="*/ 132 h 288"/>
                  <a:gd name="T48" fmla="*/ 20 w 110"/>
                  <a:gd name="T49" fmla="*/ 120 h 288"/>
                  <a:gd name="T50" fmla="*/ 16 w 110"/>
                  <a:gd name="T51" fmla="*/ 103 h 288"/>
                  <a:gd name="T52" fmla="*/ 13 w 110"/>
                  <a:gd name="T53" fmla="*/ 91 h 288"/>
                  <a:gd name="T54" fmla="*/ 13 w 110"/>
                  <a:gd name="T55" fmla="*/ 74 h 288"/>
                  <a:gd name="T56" fmla="*/ 9 w 110"/>
                  <a:gd name="T57" fmla="*/ 60 h 288"/>
                  <a:gd name="T58" fmla="*/ 7 w 110"/>
                  <a:gd name="T59" fmla="*/ 43 h 288"/>
                  <a:gd name="T60" fmla="*/ 5 w 110"/>
                  <a:gd name="T61" fmla="*/ 22 h 288"/>
                  <a:gd name="T62" fmla="*/ 3 w 110"/>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109" y="287"/>
                    </a:moveTo>
                    <a:lnTo>
                      <a:pt x="107" y="287"/>
                    </a:lnTo>
                    <a:lnTo>
                      <a:pt x="103" y="284"/>
                    </a:lnTo>
                    <a:lnTo>
                      <a:pt x="97" y="281"/>
                    </a:lnTo>
                    <a:lnTo>
                      <a:pt x="95" y="284"/>
                    </a:lnTo>
                    <a:lnTo>
                      <a:pt x="90" y="278"/>
                    </a:lnTo>
                    <a:lnTo>
                      <a:pt x="88" y="281"/>
                    </a:lnTo>
                    <a:lnTo>
                      <a:pt x="86" y="278"/>
                    </a:lnTo>
                    <a:lnTo>
                      <a:pt x="82" y="278"/>
                    </a:lnTo>
                    <a:lnTo>
                      <a:pt x="82" y="272"/>
                    </a:lnTo>
                    <a:lnTo>
                      <a:pt x="80" y="275"/>
                    </a:lnTo>
                    <a:lnTo>
                      <a:pt x="78" y="269"/>
                    </a:lnTo>
                    <a:lnTo>
                      <a:pt x="77" y="269"/>
                    </a:lnTo>
                    <a:lnTo>
                      <a:pt x="77" y="266"/>
                    </a:lnTo>
                    <a:lnTo>
                      <a:pt x="75" y="266"/>
                    </a:lnTo>
                    <a:lnTo>
                      <a:pt x="71" y="264"/>
                    </a:lnTo>
                    <a:lnTo>
                      <a:pt x="69" y="261"/>
                    </a:lnTo>
                    <a:lnTo>
                      <a:pt x="67" y="255"/>
                    </a:lnTo>
                    <a:lnTo>
                      <a:pt x="69" y="252"/>
                    </a:lnTo>
                    <a:lnTo>
                      <a:pt x="67" y="249"/>
                    </a:lnTo>
                    <a:lnTo>
                      <a:pt x="63" y="252"/>
                    </a:lnTo>
                    <a:lnTo>
                      <a:pt x="65" y="249"/>
                    </a:lnTo>
                    <a:lnTo>
                      <a:pt x="63" y="246"/>
                    </a:lnTo>
                    <a:lnTo>
                      <a:pt x="62" y="246"/>
                    </a:lnTo>
                    <a:lnTo>
                      <a:pt x="62" y="238"/>
                    </a:lnTo>
                    <a:lnTo>
                      <a:pt x="60" y="238"/>
                    </a:lnTo>
                    <a:lnTo>
                      <a:pt x="56" y="238"/>
                    </a:lnTo>
                    <a:lnTo>
                      <a:pt x="56" y="235"/>
                    </a:lnTo>
                    <a:lnTo>
                      <a:pt x="54" y="232"/>
                    </a:lnTo>
                    <a:lnTo>
                      <a:pt x="50" y="229"/>
                    </a:lnTo>
                    <a:lnTo>
                      <a:pt x="46" y="220"/>
                    </a:lnTo>
                    <a:lnTo>
                      <a:pt x="45" y="215"/>
                    </a:lnTo>
                    <a:lnTo>
                      <a:pt x="45" y="206"/>
                    </a:lnTo>
                    <a:lnTo>
                      <a:pt x="41" y="203"/>
                    </a:lnTo>
                    <a:lnTo>
                      <a:pt x="39" y="195"/>
                    </a:lnTo>
                    <a:lnTo>
                      <a:pt x="35" y="189"/>
                    </a:lnTo>
                    <a:lnTo>
                      <a:pt x="33" y="183"/>
                    </a:lnTo>
                    <a:lnTo>
                      <a:pt x="33" y="177"/>
                    </a:lnTo>
                    <a:lnTo>
                      <a:pt x="28" y="172"/>
                    </a:lnTo>
                    <a:lnTo>
                      <a:pt x="30" y="166"/>
                    </a:lnTo>
                    <a:lnTo>
                      <a:pt x="28" y="160"/>
                    </a:lnTo>
                    <a:lnTo>
                      <a:pt x="28" y="154"/>
                    </a:lnTo>
                    <a:lnTo>
                      <a:pt x="24" y="146"/>
                    </a:lnTo>
                    <a:lnTo>
                      <a:pt x="20" y="137"/>
                    </a:lnTo>
                    <a:lnTo>
                      <a:pt x="20" y="132"/>
                    </a:lnTo>
                    <a:lnTo>
                      <a:pt x="20" y="123"/>
                    </a:lnTo>
                    <a:lnTo>
                      <a:pt x="20" y="120"/>
                    </a:lnTo>
                    <a:lnTo>
                      <a:pt x="18" y="109"/>
                    </a:lnTo>
                    <a:lnTo>
                      <a:pt x="16" y="103"/>
                    </a:lnTo>
                    <a:lnTo>
                      <a:pt x="13" y="97"/>
                    </a:lnTo>
                    <a:lnTo>
                      <a:pt x="13" y="91"/>
                    </a:lnTo>
                    <a:lnTo>
                      <a:pt x="15" y="86"/>
                    </a:lnTo>
                    <a:lnTo>
                      <a:pt x="13" y="74"/>
                    </a:lnTo>
                    <a:lnTo>
                      <a:pt x="9" y="66"/>
                    </a:lnTo>
                    <a:lnTo>
                      <a:pt x="9" y="60"/>
                    </a:lnTo>
                    <a:lnTo>
                      <a:pt x="9" y="51"/>
                    </a:lnTo>
                    <a:lnTo>
                      <a:pt x="7" y="43"/>
                    </a:lnTo>
                    <a:lnTo>
                      <a:pt x="5" y="34"/>
                    </a:lnTo>
                    <a:lnTo>
                      <a:pt x="5" y="22"/>
                    </a:lnTo>
                    <a:lnTo>
                      <a:pt x="3" y="17"/>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80" name="Freeform 151"/>
              <p:cNvSpPr>
                <a:spLocks/>
              </p:cNvSpPr>
              <p:nvPr/>
            </p:nvSpPr>
            <p:spPr bwMode="auto">
              <a:xfrm>
                <a:off x="2457" y="1233"/>
                <a:ext cx="106" cy="288"/>
              </a:xfrm>
              <a:custGeom>
                <a:avLst/>
                <a:gdLst>
                  <a:gd name="T0" fmla="*/ 1 w 106"/>
                  <a:gd name="T1" fmla="*/ 287 h 288"/>
                  <a:gd name="T2" fmla="*/ 11 w 106"/>
                  <a:gd name="T3" fmla="*/ 284 h 288"/>
                  <a:gd name="T4" fmla="*/ 14 w 106"/>
                  <a:gd name="T5" fmla="*/ 287 h 288"/>
                  <a:gd name="T6" fmla="*/ 18 w 106"/>
                  <a:gd name="T7" fmla="*/ 281 h 288"/>
                  <a:gd name="T8" fmla="*/ 26 w 106"/>
                  <a:gd name="T9" fmla="*/ 278 h 288"/>
                  <a:gd name="T10" fmla="*/ 27 w 106"/>
                  <a:gd name="T11" fmla="*/ 272 h 288"/>
                  <a:gd name="T12" fmla="*/ 31 w 106"/>
                  <a:gd name="T13" fmla="*/ 269 h 288"/>
                  <a:gd name="T14" fmla="*/ 33 w 106"/>
                  <a:gd name="T15" fmla="*/ 266 h 288"/>
                  <a:gd name="T16" fmla="*/ 39 w 106"/>
                  <a:gd name="T17" fmla="*/ 264 h 288"/>
                  <a:gd name="T18" fmla="*/ 40 w 106"/>
                  <a:gd name="T19" fmla="*/ 258 h 288"/>
                  <a:gd name="T20" fmla="*/ 40 w 106"/>
                  <a:gd name="T21" fmla="*/ 258 h 288"/>
                  <a:gd name="T22" fmla="*/ 44 w 106"/>
                  <a:gd name="T23" fmla="*/ 249 h 288"/>
                  <a:gd name="T24" fmla="*/ 48 w 106"/>
                  <a:gd name="T25" fmla="*/ 243 h 288"/>
                  <a:gd name="T26" fmla="*/ 52 w 106"/>
                  <a:gd name="T27" fmla="*/ 238 h 288"/>
                  <a:gd name="T28" fmla="*/ 52 w 106"/>
                  <a:gd name="T29" fmla="*/ 235 h 288"/>
                  <a:gd name="T30" fmla="*/ 52 w 106"/>
                  <a:gd name="T31" fmla="*/ 229 h 288"/>
                  <a:gd name="T32" fmla="*/ 56 w 106"/>
                  <a:gd name="T33" fmla="*/ 218 h 288"/>
                  <a:gd name="T34" fmla="*/ 62 w 106"/>
                  <a:gd name="T35" fmla="*/ 209 h 288"/>
                  <a:gd name="T36" fmla="*/ 69 w 106"/>
                  <a:gd name="T37" fmla="*/ 195 h 288"/>
                  <a:gd name="T38" fmla="*/ 67 w 106"/>
                  <a:gd name="T39" fmla="*/ 186 h 288"/>
                  <a:gd name="T40" fmla="*/ 73 w 106"/>
                  <a:gd name="T41" fmla="*/ 172 h 288"/>
                  <a:gd name="T42" fmla="*/ 78 w 106"/>
                  <a:gd name="T43" fmla="*/ 157 h 288"/>
                  <a:gd name="T44" fmla="*/ 80 w 106"/>
                  <a:gd name="T45" fmla="*/ 149 h 288"/>
                  <a:gd name="T46" fmla="*/ 88 w 106"/>
                  <a:gd name="T47" fmla="*/ 132 h 288"/>
                  <a:gd name="T48" fmla="*/ 90 w 106"/>
                  <a:gd name="T49" fmla="*/ 120 h 288"/>
                  <a:gd name="T50" fmla="*/ 90 w 106"/>
                  <a:gd name="T51" fmla="*/ 106 h 288"/>
                  <a:gd name="T52" fmla="*/ 93 w 106"/>
                  <a:gd name="T53" fmla="*/ 91 h 288"/>
                  <a:gd name="T54" fmla="*/ 93 w 106"/>
                  <a:gd name="T55" fmla="*/ 80 h 288"/>
                  <a:gd name="T56" fmla="*/ 99 w 106"/>
                  <a:gd name="T57" fmla="*/ 60 h 288"/>
                  <a:gd name="T58" fmla="*/ 99 w 106"/>
                  <a:gd name="T59" fmla="*/ 43 h 288"/>
                  <a:gd name="T60" fmla="*/ 101 w 106"/>
                  <a:gd name="T61" fmla="*/ 28 h 288"/>
                  <a:gd name="T62" fmla="*/ 103 w 106"/>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8"/>
                  <a:gd name="T98" fmla="*/ 106 w 106"/>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8">
                    <a:moveTo>
                      <a:pt x="0" y="287"/>
                    </a:moveTo>
                    <a:lnTo>
                      <a:pt x="1" y="287"/>
                    </a:lnTo>
                    <a:lnTo>
                      <a:pt x="7" y="284"/>
                    </a:lnTo>
                    <a:lnTo>
                      <a:pt x="11" y="284"/>
                    </a:lnTo>
                    <a:lnTo>
                      <a:pt x="13" y="284"/>
                    </a:lnTo>
                    <a:lnTo>
                      <a:pt x="14" y="287"/>
                    </a:lnTo>
                    <a:lnTo>
                      <a:pt x="14" y="284"/>
                    </a:lnTo>
                    <a:lnTo>
                      <a:pt x="18" y="281"/>
                    </a:lnTo>
                    <a:lnTo>
                      <a:pt x="22" y="278"/>
                    </a:lnTo>
                    <a:lnTo>
                      <a:pt x="26" y="278"/>
                    </a:lnTo>
                    <a:lnTo>
                      <a:pt x="27" y="275"/>
                    </a:lnTo>
                    <a:lnTo>
                      <a:pt x="27" y="272"/>
                    </a:lnTo>
                    <a:lnTo>
                      <a:pt x="31" y="269"/>
                    </a:lnTo>
                    <a:lnTo>
                      <a:pt x="31" y="266"/>
                    </a:lnTo>
                    <a:lnTo>
                      <a:pt x="33" y="266"/>
                    </a:lnTo>
                    <a:lnTo>
                      <a:pt x="37" y="266"/>
                    </a:lnTo>
                    <a:lnTo>
                      <a:pt x="39" y="264"/>
                    </a:lnTo>
                    <a:lnTo>
                      <a:pt x="39" y="261"/>
                    </a:lnTo>
                    <a:lnTo>
                      <a:pt x="40" y="258"/>
                    </a:lnTo>
                    <a:lnTo>
                      <a:pt x="44" y="252"/>
                    </a:lnTo>
                    <a:lnTo>
                      <a:pt x="44" y="249"/>
                    </a:lnTo>
                    <a:lnTo>
                      <a:pt x="44" y="246"/>
                    </a:lnTo>
                    <a:lnTo>
                      <a:pt x="48" y="243"/>
                    </a:lnTo>
                    <a:lnTo>
                      <a:pt x="48" y="241"/>
                    </a:lnTo>
                    <a:lnTo>
                      <a:pt x="52" y="238"/>
                    </a:lnTo>
                    <a:lnTo>
                      <a:pt x="50" y="235"/>
                    </a:lnTo>
                    <a:lnTo>
                      <a:pt x="52" y="235"/>
                    </a:lnTo>
                    <a:lnTo>
                      <a:pt x="52" y="232"/>
                    </a:lnTo>
                    <a:lnTo>
                      <a:pt x="52" y="229"/>
                    </a:lnTo>
                    <a:lnTo>
                      <a:pt x="56" y="218"/>
                    </a:lnTo>
                    <a:lnTo>
                      <a:pt x="60" y="215"/>
                    </a:lnTo>
                    <a:lnTo>
                      <a:pt x="62" y="209"/>
                    </a:lnTo>
                    <a:lnTo>
                      <a:pt x="64" y="203"/>
                    </a:lnTo>
                    <a:lnTo>
                      <a:pt x="69" y="195"/>
                    </a:lnTo>
                    <a:lnTo>
                      <a:pt x="69" y="192"/>
                    </a:lnTo>
                    <a:lnTo>
                      <a:pt x="67" y="186"/>
                    </a:lnTo>
                    <a:lnTo>
                      <a:pt x="71" y="177"/>
                    </a:lnTo>
                    <a:lnTo>
                      <a:pt x="73" y="172"/>
                    </a:lnTo>
                    <a:lnTo>
                      <a:pt x="77" y="166"/>
                    </a:lnTo>
                    <a:lnTo>
                      <a:pt x="78" y="157"/>
                    </a:lnTo>
                    <a:lnTo>
                      <a:pt x="80" y="154"/>
                    </a:lnTo>
                    <a:lnTo>
                      <a:pt x="80" y="149"/>
                    </a:lnTo>
                    <a:lnTo>
                      <a:pt x="84" y="137"/>
                    </a:lnTo>
                    <a:lnTo>
                      <a:pt x="88" y="132"/>
                    </a:lnTo>
                    <a:lnTo>
                      <a:pt x="86" y="126"/>
                    </a:lnTo>
                    <a:lnTo>
                      <a:pt x="90" y="120"/>
                    </a:lnTo>
                    <a:lnTo>
                      <a:pt x="86" y="114"/>
                    </a:lnTo>
                    <a:lnTo>
                      <a:pt x="90" y="106"/>
                    </a:lnTo>
                    <a:lnTo>
                      <a:pt x="91" y="97"/>
                    </a:lnTo>
                    <a:lnTo>
                      <a:pt x="93" y="91"/>
                    </a:lnTo>
                    <a:lnTo>
                      <a:pt x="93" y="88"/>
                    </a:lnTo>
                    <a:lnTo>
                      <a:pt x="93" y="80"/>
                    </a:lnTo>
                    <a:lnTo>
                      <a:pt x="93" y="68"/>
                    </a:lnTo>
                    <a:lnTo>
                      <a:pt x="99" y="60"/>
                    </a:lnTo>
                    <a:lnTo>
                      <a:pt x="99" y="54"/>
                    </a:lnTo>
                    <a:lnTo>
                      <a:pt x="99" y="43"/>
                    </a:lnTo>
                    <a:lnTo>
                      <a:pt x="99" y="37"/>
                    </a:lnTo>
                    <a:lnTo>
                      <a:pt x="101" y="28"/>
                    </a:lnTo>
                    <a:lnTo>
                      <a:pt x="105" y="17"/>
                    </a:lnTo>
                    <a:lnTo>
                      <a:pt x="103" y="14"/>
                    </a:lnTo>
                    <a:lnTo>
                      <a:pt x="105" y="0"/>
                    </a:lnTo>
                  </a:path>
                </a:pathLst>
              </a:custGeom>
              <a:noFill/>
              <a:ln w="9525" cap="rnd">
                <a:solidFill>
                  <a:srgbClr val="FF0000"/>
                </a:solidFill>
                <a:round/>
                <a:headEnd type="none" w="sm" len="sm"/>
                <a:tailEnd type="none" w="sm" len="sm"/>
              </a:ln>
            </p:spPr>
            <p:txBody>
              <a:bodyPr/>
              <a:lstStyle/>
              <a:p>
                <a:endParaRPr lang="en-US"/>
              </a:p>
            </p:txBody>
          </p:sp>
          <p:sp>
            <p:nvSpPr>
              <p:cNvPr id="22681" name="Freeform 152"/>
              <p:cNvSpPr>
                <a:spLocks/>
              </p:cNvSpPr>
              <p:nvPr/>
            </p:nvSpPr>
            <p:spPr bwMode="auto">
              <a:xfrm>
                <a:off x="2457" y="1233"/>
                <a:ext cx="106" cy="288"/>
              </a:xfrm>
              <a:custGeom>
                <a:avLst/>
                <a:gdLst>
                  <a:gd name="T0" fmla="*/ 1 w 106"/>
                  <a:gd name="T1" fmla="*/ 287 h 288"/>
                  <a:gd name="T2" fmla="*/ 12 w 106"/>
                  <a:gd name="T3" fmla="*/ 284 h 288"/>
                  <a:gd name="T4" fmla="*/ 16 w 106"/>
                  <a:gd name="T5" fmla="*/ 287 h 288"/>
                  <a:gd name="T6" fmla="*/ 20 w 106"/>
                  <a:gd name="T7" fmla="*/ 281 h 288"/>
                  <a:gd name="T8" fmla="*/ 25 w 106"/>
                  <a:gd name="T9" fmla="*/ 275 h 288"/>
                  <a:gd name="T10" fmla="*/ 28 w 106"/>
                  <a:gd name="T11" fmla="*/ 272 h 288"/>
                  <a:gd name="T12" fmla="*/ 32 w 106"/>
                  <a:gd name="T13" fmla="*/ 269 h 288"/>
                  <a:gd name="T14" fmla="*/ 34 w 106"/>
                  <a:gd name="T15" fmla="*/ 266 h 288"/>
                  <a:gd name="T16" fmla="*/ 39 w 106"/>
                  <a:gd name="T17" fmla="*/ 264 h 288"/>
                  <a:gd name="T18" fmla="*/ 41 w 106"/>
                  <a:gd name="T19" fmla="*/ 258 h 288"/>
                  <a:gd name="T20" fmla="*/ 41 w 106"/>
                  <a:gd name="T21" fmla="*/ 258 h 288"/>
                  <a:gd name="T22" fmla="*/ 45 w 106"/>
                  <a:gd name="T23" fmla="*/ 249 h 288"/>
                  <a:gd name="T24" fmla="*/ 48 w 106"/>
                  <a:gd name="T25" fmla="*/ 243 h 288"/>
                  <a:gd name="T26" fmla="*/ 52 w 106"/>
                  <a:gd name="T27" fmla="*/ 238 h 288"/>
                  <a:gd name="T28" fmla="*/ 52 w 106"/>
                  <a:gd name="T29" fmla="*/ 235 h 288"/>
                  <a:gd name="T30" fmla="*/ 54 w 106"/>
                  <a:gd name="T31" fmla="*/ 229 h 288"/>
                  <a:gd name="T32" fmla="*/ 58 w 106"/>
                  <a:gd name="T33" fmla="*/ 218 h 288"/>
                  <a:gd name="T34" fmla="*/ 63 w 106"/>
                  <a:gd name="T35" fmla="*/ 209 h 288"/>
                  <a:gd name="T36" fmla="*/ 70 w 106"/>
                  <a:gd name="T37" fmla="*/ 195 h 288"/>
                  <a:gd name="T38" fmla="*/ 69 w 106"/>
                  <a:gd name="T39" fmla="*/ 186 h 288"/>
                  <a:gd name="T40" fmla="*/ 74 w 106"/>
                  <a:gd name="T41" fmla="*/ 172 h 288"/>
                  <a:gd name="T42" fmla="*/ 79 w 106"/>
                  <a:gd name="T43" fmla="*/ 157 h 288"/>
                  <a:gd name="T44" fmla="*/ 82 w 106"/>
                  <a:gd name="T45" fmla="*/ 146 h 288"/>
                  <a:gd name="T46" fmla="*/ 86 w 106"/>
                  <a:gd name="T47" fmla="*/ 132 h 288"/>
                  <a:gd name="T48" fmla="*/ 90 w 106"/>
                  <a:gd name="T49" fmla="*/ 123 h 288"/>
                  <a:gd name="T50" fmla="*/ 90 w 106"/>
                  <a:gd name="T51" fmla="*/ 109 h 288"/>
                  <a:gd name="T52" fmla="*/ 93 w 106"/>
                  <a:gd name="T53" fmla="*/ 94 h 288"/>
                  <a:gd name="T54" fmla="*/ 92 w 106"/>
                  <a:gd name="T55" fmla="*/ 80 h 288"/>
                  <a:gd name="T56" fmla="*/ 97 w 106"/>
                  <a:gd name="T57" fmla="*/ 63 h 288"/>
                  <a:gd name="T58" fmla="*/ 99 w 106"/>
                  <a:gd name="T59" fmla="*/ 45 h 288"/>
                  <a:gd name="T60" fmla="*/ 101 w 106"/>
                  <a:gd name="T61" fmla="*/ 31 h 288"/>
                  <a:gd name="T62" fmla="*/ 103 w 106"/>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8"/>
                  <a:gd name="T98" fmla="*/ 106 w 106"/>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8">
                    <a:moveTo>
                      <a:pt x="0" y="287"/>
                    </a:moveTo>
                    <a:lnTo>
                      <a:pt x="1" y="287"/>
                    </a:lnTo>
                    <a:lnTo>
                      <a:pt x="9" y="284"/>
                    </a:lnTo>
                    <a:lnTo>
                      <a:pt x="12" y="284"/>
                    </a:lnTo>
                    <a:lnTo>
                      <a:pt x="14" y="284"/>
                    </a:lnTo>
                    <a:lnTo>
                      <a:pt x="16" y="287"/>
                    </a:lnTo>
                    <a:lnTo>
                      <a:pt x="16" y="284"/>
                    </a:lnTo>
                    <a:lnTo>
                      <a:pt x="20" y="281"/>
                    </a:lnTo>
                    <a:lnTo>
                      <a:pt x="23" y="278"/>
                    </a:lnTo>
                    <a:lnTo>
                      <a:pt x="25" y="275"/>
                    </a:lnTo>
                    <a:lnTo>
                      <a:pt x="26" y="272"/>
                    </a:lnTo>
                    <a:lnTo>
                      <a:pt x="28" y="272"/>
                    </a:lnTo>
                    <a:lnTo>
                      <a:pt x="32" y="269"/>
                    </a:lnTo>
                    <a:lnTo>
                      <a:pt x="32" y="266"/>
                    </a:lnTo>
                    <a:lnTo>
                      <a:pt x="34" y="266"/>
                    </a:lnTo>
                    <a:lnTo>
                      <a:pt x="37" y="266"/>
                    </a:lnTo>
                    <a:lnTo>
                      <a:pt x="39" y="264"/>
                    </a:lnTo>
                    <a:lnTo>
                      <a:pt x="39" y="261"/>
                    </a:lnTo>
                    <a:lnTo>
                      <a:pt x="41" y="258"/>
                    </a:lnTo>
                    <a:lnTo>
                      <a:pt x="43" y="258"/>
                    </a:lnTo>
                    <a:lnTo>
                      <a:pt x="41" y="258"/>
                    </a:lnTo>
                    <a:lnTo>
                      <a:pt x="45" y="252"/>
                    </a:lnTo>
                    <a:lnTo>
                      <a:pt x="45" y="249"/>
                    </a:lnTo>
                    <a:lnTo>
                      <a:pt x="45" y="246"/>
                    </a:lnTo>
                    <a:lnTo>
                      <a:pt x="48" y="243"/>
                    </a:lnTo>
                    <a:lnTo>
                      <a:pt x="48" y="241"/>
                    </a:lnTo>
                    <a:lnTo>
                      <a:pt x="52" y="238"/>
                    </a:lnTo>
                    <a:lnTo>
                      <a:pt x="50" y="235"/>
                    </a:lnTo>
                    <a:lnTo>
                      <a:pt x="52" y="235"/>
                    </a:lnTo>
                    <a:lnTo>
                      <a:pt x="52" y="232"/>
                    </a:lnTo>
                    <a:lnTo>
                      <a:pt x="54" y="229"/>
                    </a:lnTo>
                    <a:lnTo>
                      <a:pt x="58" y="218"/>
                    </a:lnTo>
                    <a:lnTo>
                      <a:pt x="63" y="218"/>
                    </a:lnTo>
                    <a:lnTo>
                      <a:pt x="63" y="209"/>
                    </a:lnTo>
                    <a:lnTo>
                      <a:pt x="65" y="203"/>
                    </a:lnTo>
                    <a:lnTo>
                      <a:pt x="70" y="195"/>
                    </a:lnTo>
                    <a:lnTo>
                      <a:pt x="70" y="192"/>
                    </a:lnTo>
                    <a:lnTo>
                      <a:pt x="69" y="186"/>
                    </a:lnTo>
                    <a:lnTo>
                      <a:pt x="72" y="177"/>
                    </a:lnTo>
                    <a:lnTo>
                      <a:pt x="74" y="172"/>
                    </a:lnTo>
                    <a:lnTo>
                      <a:pt x="78" y="166"/>
                    </a:lnTo>
                    <a:lnTo>
                      <a:pt x="79" y="157"/>
                    </a:lnTo>
                    <a:lnTo>
                      <a:pt x="81" y="154"/>
                    </a:lnTo>
                    <a:lnTo>
                      <a:pt x="82" y="146"/>
                    </a:lnTo>
                    <a:lnTo>
                      <a:pt x="82" y="137"/>
                    </a:lnTo>
                    <a:lnTo>
                      <a:pt x="86" y="132"/>
                    </a:lnTo>
                    <a:lnTo>
                      <a:pt x="86" y="129"/>
                    </a:lnTo>
                    <a:lnTo>
                      <a:pt x="90" y="123"/>
                    </a:lnTo>
                    <a:lnTo>
                      <a:pt x="90" y="117"/>
                    </a:lnTo>
                    <a:lnTo>
                      <a:pt x="90" y="109"/>
                    </a:lnTo>
                    <a:lnTo>
                      <a:pt x="92" y="100"/>
                    </a:lnTo>
                    <a:lnTo>
                      <a:pt x="93" y="94"/>
                    </a:lnTo>
                    <a:lnTo>
                      <a:pt x="95" y="88"/>
                    </a:lnTo>
                    <a:lnTo>
                      <a:pt x="92" y="80"/>
                    </a:lnTo>
                    <a:lnTo>
                      <a:pt x="93" y="68"/>
                    </a:lnTo>
                    <a:lnTo>
                      <a:pt x="97" y="63"/>
                    </a:lnTo>
                    <a:lnTo>
                      <a:pt x="99" y="54"/>
                    </a:lnTo>
                    <a:lnTo>
                      <a:pt x="99" y="45"/>
                    </a:lnTo>
                    <a:lnTo>
                      <a:pt x="99" y="40"/>
                    </a:lnTo>
                    <a:lnTo>
                      <a:pt x="101" y="31"/>
                    </a:lnTo>
                    <a:lnTo>
                      <a:pt x="103" y="17"/>
                    </a:lnTo>
                    <a:lnTo>
                      <a:pt x="103" y="11"/>
                    </a:lnTo>
                    <a:lnTo>
                      <a:pt x="105" y="0"/>
                    </a:lnTo>
                  </a:path>
                </a:pathLst>
              </a:custGeom>
              <a:noFill/>
              <a:ln w="9525" cap="rnd">
                <a:solidFill>
                  <a:srgbClr val="FF0000"/>
                </a:solidFill>
                <a:round/>
                <a:headEnd type="none" w="sm" len="sm"/>
                <a:tailEnd type="none" w="sm" len="sm"/>
              </a:ln>
            </p:spPr>
            <p:txBody>
              <a:bodyPr/>
              <a:lstStyle/>
              <a:p>
                <a:endParaRPr lang="en-US"/>
              </a:p>
            </p:txBody>
          </p:sp>
          <p:sp>
            <p:nvSpPr>
              <p:cNvPr id="22682" name="Freeform 153"/>
              <p:cNvSpPr>
                <a:spLocks/>
              </p:cNvSpPr>
              <p:nvPr/>
            </p:nvSpPr>
            <p:spPr bwMode="auto">
              <a:xfrm>
                <a:off x="2348" y="1233"/>
                <a:ext cx="110" cy="288"/>
              </a:xfrm>
              <a:custGeom>
                <a:avLst/>
                <a:gdLst>
                  <a:gd name="T0" fmla="*/ 107 w 110"/>
                  <a:gd name="T1" fmla="*/ 287 h 288"/>
                  <a:gd name="T2" fmla="*/ 97 w 110"/>
                  <a:gd name="T3" fmla="*/ 281 h 288"/>
                  <a:gd name="T4" fmla="*/ 95 w 110"/>
                  <a:gd name="T5" fmla="*/ 284 h 288"/>
                  <a:gd name="T6" fmla="*/ 88 w 110"/>
                  <a:gd name="T7" fmla="*/ 281 h 288"/>
                  <a:gd name="T8" fmla="*/ 82 w 110"/>
                  <a:gd name="T9" fmla="*/ 278 h 288"/>
                  <a:gd name="T10" fmla="*/ 80 w 110"/>
                  <a:gd name="T11" fmla="*/ 275 h 288"/>
                  <a:gd name="T12" fmla="*/ 77 w 110"/>
                  <a:gd name="T13" fmla="*/ 269 h 288"/>
                  <a:gd name="T14" fmla="*/ 75 w 110"/>
                  <a:gd name="T15" fmla="*/ 266 h 288"/>
                  <a:gd name="T16" fmla="*/ 69 w 110"/>
                  <a:gd name="T17" fmla="*/ 261 h 288"/>
                  <a:gd name="T18" fmla="*/ 67 w 110"/>
                  <a:gd name="T19" fmla="*/ 255 h 288"/>
                  <a:gd name="T20" fmla="*/ 63 w 110"/>
                  <a:gd name="T21" fmla="*/ 252 h 288"/>
                  <a:gd name="T22" fmla="*/ 63 w 110"/>
                  <a:gd name="T23" fmla="*/ 246 h 288"/>
                  <a:gd name="T24" fmla="*/ 60 w 110"/>
                  <a:gd name="T25" fmla="*/ 241 h 288"/>
                  <a:gd name="T26" fmla="*/ 56 w 110"/>
                  <a:gd name="T27" fmla="*/ 238 h 288"/>
                  <a:gd name="T28" fmla="*/ 56 w 110"/>
                  <a:gd name="T29" fmla="*/ 235 h 288"/>
                  <a:gd name="T30" fmla="*/ 54 w 110"/>
                  <a:gd name="T31" fmla="*/ 232 h 288"/>
                  <a:gd name="T32" fmla="*/ 46 w 110"/>
                  <a:gd name="T33" fmla="*/ 220 h 288"/>
                  <a:gd name="T34" fmla="*/ 45 w 110"/>
                  <a:gd name="T35" fmla="*/ 206 h 288"/>
                  <a:gd name="T36" fmla="*/ 39 w 110"/>
                  <a:gd name="T37" fmla="*/ 195 h 288"/>
                  <a:gd name="T38" fmla="*/ 33 w 110"/>
                  <a:gd name="T39" fmla="*/ 183 h 288"/>
                  <a:gd name="T40" fmla="*/ 28 w 110"/>
                  <a:gd name="T41" fmla="*/ 172 h 288"/>
                  <a:gd name="T42" fmla="*/ 28 w 110"/>
                  <a:gd name="T43" fmla="*/ 160 h 288"/>
                  <a:gd name="T44" fmla="*/ 24 w 110"/>
                  <a:gd name="T45" fmla="*/ 146 h 288"/>
                  <a:gd name="T46" fmla="*/ 20 w 110"/>
                  <a:gd name="T47" fmla="*/ 132 h 288"/>
                  <a:gd name="T48" fmla="*/ 20 w 110"/>
                  <a:gd name="T49" fmla="*/ 120 h 288"/>
                  <a:gd name="T50" fmla="*/ 16 w 110"/>
                  <a:gd name="T51" fmla="*/ 103 h 288"/>
                  <a:gd name="T52" fmla="*/ 13 w 110"/>
                  <a:gd name="T53" fmla="*/ 91 h 288"/>
                  <a:gd name="T54" fmla="*/ 13 w 110"/>
                  <a:gd name="T55" fmla="*/ 74 h 288"/>
                  <a:gd name="T56" fmla="*/ 7 w 110"/>
                  <a:gd name="T57" fmla="*/ 60 h 288"/>
                  <a:gd name="T58" fmla="*/ 5 w 110"/>
                  <a:gd name="T59" fmla="*/ 43 h 288"/>
                  <a:gd name="T60" fmla="*/ 1 w 110"/>
                  <a:gd name="T61" fmla="*/ 22 h 288"/>
                  <a:gd name="T62" fmla="*/ 3 w 110"/>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109" y="287"/>
                    </a:moveTo>
                    <a:lnTo>
                      <a:pt x="107" y="287"/>
                    </a:lnTo>
                    <a:lnTo>
                      <a:pt x="103" y="284"/>
                    </a:lnTo>
                    <a:lnTo>
                      <a:pt x="97" y="281"/>
                    </a:lnTo>
                    <a:lnTo>
                      <a:pt x="95" y="284"/>
                    </a:lnTo>
                    <a:lnTo>
                      <a:pt x="90" y="278"/>
                    </a:lnTo>
                    <a:lnTo>
                      <a:pt x="88" y="281"/>
                    </a:lnTo>
                    <a:lnTo>
                      <a:pt x="86" y="278"/>
                    </a:lnTo>
                    <a:lnTo>
                      <a:pt x="82" y="278"/>
                    </a:lnTo>
                    <a:lnTo>
                      <a:pt x="80" y="275"/>
                    </a:lnTo>
                    <a:lnTo>
                      <a:pt x="78" y="269"/>
                    </a:lnTo>
                    <a:lnTo>
                      <a:pt x="77" y="269"/>
                    </a:lnTo>
                    <a:lnTo>
                      <a:pt x="77" y="266"/>
                    </a:lnTo>
                    <a:lnTo>
                      <a:pt x="75" y="266"/>
                    </a:lnTo>
                    <a:lnTo>
                      <a:pt x="71" y="264"/>
                    </a:lnTo>
                    <a:lnTo>
                      <a:pt x="69" y="261"/>
                    </a:lnTo>
                    <a:lnTo>
                      <a:pt x="67" y="255"/>
                    </a:lnTo>
                    <a:lnTo>
                      <a:pt x="65" y="252"/>
                    </a:lnTo>
                    <a:lnTo>
                      <a:pt x="63" y="252"/>
                    </a:lnTo>
                    <a:lnTo>
                      <a:pt x="65" y="249"/>
                    </a:lnTo>
                    <a:lnTo>
                      <a:pt x="63" y="246"/>
                    </a:lnTo>
                    <a:lnTo>
                      <a:pt x="62" y="246"/>
                    </a:lnTo>
                    <a:lnTo>
                      <a:pt x="60" y="241"/>
                    </a:lnTo>
                    <a:lnTo>
                      <a:pt x="58" y="241"/>
                    </a:lnTo>
                    <a:lnTo>
                      <a:pt x="56" y="238"/>
                    </a:lnTo>
                    <a:lnTo>
                      <a:pt x="56" y="235"/>
                    </a:lnTo>
                    <a:lnTo>
                      <a:pt x="54" y="232"/>
                    </a:lnTo>
                    <a:lnTo>
                      <a:pt x="50" y="229"/>
                    </a:lnTo>
                    <a:lnTo>
                      <a:pt x="46" y="220"/>
                    </a:lnTo>
                    <a:lnTo>
                      <a:pt x="45" y="215"/>
                    </a:lnTo>
                    <a:lnTo>
                      <a:pt x="45" y="206"/>
                    </a:lnTo>
                    <a:lnTo>
                      <a:pt x="41" y="203"/>
                    </a:lnTo>
                    <a:lnTo>
                      <a:pt x="39" y="195"/>
                    </a:lnTo>
                    <a:lnTo>
                      <a:pt x="35" y="189"/>
                    </a:lnTo>
                    <a:lnTo>
                      <a:pt x="33" y="183"/>
                    </a:lnTo>
                    <a:lnTo>
                      <a:pt x="33" y="177"/>
                    </a:lnTo>
                    <a:lnTo>
                      <a:pt x="28" y="172"/>
                    </a:lnTo>
                    <a:lnTo>
                      <a:pt x="30" y="166"/>
                    </a:lnTo>
                    <a:lnTo>
                      <a:pt x="28" y="160"/>
                    </a:lnTo>
                    <a:lnTo>
                      <a:pt x="28" y="154"/>
                    </a:lnTo>
                    <a:lnTo>
                      <a:pt x="24" y="146"/>
                    </a:lnTo>
                    <a:lnTo>
                      <a:pt x="20" y="137"/>
                    </a:lnTo>
                    <a:lnTo>
                      <a:pt x="20" y="132"/>
                    </a:lnTo>
                    <a:lnTo>
                      <a:pt x="20" y="123"/>
                    </a:lnTo>
                    <a:lnTo>
                      <a:pt x="20" y="120"/>
                    </a:lnTo>
                    <a:lnTo>
                      <a:pt x="18" y="109"/>
                    </a:lnTo>
                    <a:lnTo>
                      <a:pt x="16" y="103"/>
                    </a:lnTo>
                    <a:lnTo>
                      <a:pt x="13" y="97"/>
                    </a:lnTo>
                    <a:lnTo>
                      <a:pt x="13" y="91"/>
                    </a:lnTo>
                    <a:lnTo>
                      <a:pt x="15" y="86"/>
                    </a:lnTo>
                    <a:lnTo>
                      <a:pt x="13" y="74"/>
                    </a:lnTo>
                    <a:lnTo>
                      <a:pt x="7" y="66"/>
                    </a:lnTo>
                    <a:lnTo>
                      <a:pt x="7" y="60"/>
                    </a:lnTo>
                    <a:lnTo>
                      <a:pt x="9" y="51"/>
                    </a:lnTo>
                    <a:lnTo>
                      <a:pt x="5" y="43"/>
                    </a:lnTo>
                    <a:lnTo>
                      <a:pt x="5" y="34"/>
                    </a:lnTo>
                    <a:lnTo>
                      <a:pt x="1" y="22"/>
                    </a:lnTo>
                    <a:lnTo>
                      <a:pt x="3" y="17"/>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83" name="Freeform 154"/>
              <p:cNvSpPr>
                <a:spLocks/>
              </p:cNvSpPr>
              <p:nvPr/>
            </p:nvSpPr>
            <p:spPr bwMode="auto">
              <a:xfrm>
                <a:off x="2238" y="950"/>
                <a:ext cx="111" cy="284"/>
              </a:xfrm>
              <a:custGeom>
                <a:avLst/>
                <a:gdLst>
                  <a:gd name="T0" fmla="*/ 1 w 111"/>
                  <a:gd name="T1" fmla="*/ 0 h 284"/>
                  <a:gd name="T2" fmla="*/ 7 w 111"/>
                  <a:gd name="T3" fmla="*/ 2 h 284"/>
                  <a:gd name="T4" fmla="*/ 13 w 111"/>
                  <a:gd name="T5" fmla="*/ 2 h 284"/>
                  <a:gd name="T6" fmla="*/ 19 w 111"/>
                  <a:gd name="T7" fmla="*/ 5 h 284"/>
                  <a:gd name="T8" fmla="*/ 22 w 111"/>
                  <a:gd name="T9" fmla="*/ 8 h 284"/>
                  <a:gd name="T10" fmla="*/ 26 w 111"/>
                  <a:gd name="T11" fmla="*/ 11 h 284"/>
                  <a:gd name="T12" fmla="*/ 32 w 111"/>
                  <a:gd name="T13" fmla="*/ 17 h 284"/>
                  <a:gd name="T14" fmla="*/ 34 w 111"/>
                  <a:gd name="T15" fmla="*/ 20 h 284"/>
                  <a:gd name="T16" fmla="*/ 40 w 111"/>
                  <a:gd name="T17" fmla="*/ 25 h 284"/>
                  <a:gd name="T18" fmla="*/ 40 w 111"/>
                  <a:gd name="T19" fmla="*/ 25 h 284"/>
                  <a:gd name="T20" fmla="*/ 42 w 111"/>
                  <a:gd name="T21" fmla="*/ 31 h 284"/>
                  <a:gd name="T22" fmla="*/ 47 w 111"/>
                  <a:gd name="T23" fmla="*/ 37 h 284"/>
                  <a:gd name="T24" fmla="*/ 49 w 111"/>
                  <a:gd name="T25" fmla="*/ 45 h 284"/>
                  <a:gd name="T26" fmla="*/ 51 w 111"/>
                  <a:gd name="T27" fmla="*/ 48 h 284"/>
                  <a:gd name="T28" fmla="*/ 53 w 111"/>
                  <a:gd name="T29" fmla="*/ 48 h 284"/>
                  <a:gd name="T30" fmla="*/ 56 w 111"/>
                  <a:gd name="T31" fmla="*/ 54 h 284"/>
                  <a:gd name="T32" fmla="*/ 62 w 111"/>
                  <a:gd name="T33" fmla="*/ 71 h 284"/>
                  <a:gd name="T34" fmla="*/ 67 w 111"/>
                  <a:gd name="T35" fmla="*/ 82 h 284"/>
                  <a:gd name="T36" fmla="*/ 71 w 111"/>
                  <a:gd name="T37" fmla="*/ 97 h 284"/>
                  <a:gd name="T38" fmla="*/ 75 w 111"/>
                  <a:gd name="T39" fmla="*/ 105 h 284"/>
                  <a:gd name="T40" fmla="*/ 81 w 111"/>
                  <a:gd name="T41" fmla="*/ 117 h 284"/>
                  <a:gd name="T42" fmla="*/ 85 w 111"/>
                  <a:gd name="T43" fmla="*/ 128 h 284"/>
                  <a:gd name="T44" fmla="*/ 87 w 111"/>
                  <a:gd name="T45" fmla="*/ 145 h 284"/>
                  <a:gd name="T46" fmla="*/ 90 w 111"/>
                  <a:gd name="T47" fmla="*/ 160 h 284"/>
                  <a:gd name="T48" fmla="*/ 92 w 111"/>
                  <a:gd name="T49" fmla="*/ 168 h 284"/>
                  <a:gd name="T50" fmla="*/ 94 w 111"/>
                  <a:gd name="T51" fmla="*/ 185 h 284"/>
                  <a:gd name="T52" fmla="*/ 94 w 111"/>
                  <a:gd name="T53" fmla="*/ 200 h 284"/>
                  <a:gd name="T54" fmla="*/ 98 w 111"/>
                  <a:gd name="T55" fmla="*/ 214 h 284"/>
                  <a:gd name="T56" fmla="*/ 100 w 111"/>
                  <a:gd name="T57" fmla="*/ 231 h 284"/>
                  <a:gd name="T58" fmla="*/ 104 w 111"/>
                  <a:gd name="T59" fmla="*/ 248 h 284"/>
                  <a:gd name="T60" fmla="*/ 106 w 111"/>
                  <a:gd name="T61" fmla="*/ 265 h 284"/>
                  <a:gd name="T62" fmla="*/ 110 w 111"/>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4"/>
                  <a:gd name="T98" fmla="*/ 111 w 111"/>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4">
                    <a:moveTo>
                      <a:pt x="0" y="2"/>
                    </a:moveTo>
                    <a:lnTo>
                      <a:pt x="1" y="0"/>
                    </a:lnTo>
                    <a:lnTo>
                      <a:pt x="3" y="0"/>
                    </a:lnTo>
                    <a:lnTo>
                      <a:pt x="7" y="2"/>
                    </a:lnTo>
                    <a:lnTo>
                      <a:pt x="11" y="0"/>
                    </a:lnTo>
                    <a:lnTo>
                      <a:pt x="13" y="2"/>
                    </a:lnTo>
                    <a:lnTo>
                      <a:pt x="17" y="5"/>
                    </a:lnTo>
                    <a:lnTo>
                      <a:pt x="19" y="5"/>
                    </a:lnTo>
                    <a:lnTo>
                      <a:pt x="22" y="8"/>
                    </a:lnTo>
                    <a:lnTo>
                      <a:pt x="24" y="11"/>
                    </a:lnTo>
                    <a:lnTo>
                      <a:pt x="26" y="11"/>
                    </a:lnTo>
                    <a:lnTo>
                      <a:pt x="32" y="14"/>
                    </a:lnTo>
                    <a:lnTo>
                      <a:pt x="32" y="17"/>
                    </a:lnTo>
                    <a:lnTo>
                      <a:pt x="36" y="17"/>
                    </a:lnTo>
                    <a:lnTo>
                      <a:pt x="34" y="20"/>
                    </a:lnTo>
                    <a:lnTo>
                      <a:pt x="40" y="20"/>
                    </a:lnTo>
                    <a:lnTo>
                      <a:pt x="40" y="25"/>
                    </a:lnTo>
                    <a:lnTo>
                      <a:pt x="42" y="25"/>
                    </a:lnTo>
                    <a:lnTo>
                      <a:pt x="40" y="25"/>
                    </a:lnTo>
                    <a:lnTo>
                      <a:pt x="40" y="28"/>
                    </a:lnTo>
                    <a:lnTo>
                      <a:pt x="42" y="31"/>
                    </a:lnTo>
                    <a:lnTo>
                      <a:pt x="44" y="31"/>
                    </a:lnTo>
                    <a:lnTo>
                      <a:pt x="47" y="37"/>
                    </a:lnTo>
                    <a:lnTo>
                      <a:pt x="47" y="42"/>
                    </a:lnTo>
                    <a:lnTo>
                      <a:pt x="49" y="45"/>
                    </a:lnTo>
                    <a:lnTo>
                      <a:pt x="51" y="48"/>
                    </a:lnTo>
                    <a:lnTo>
                      <a:pt x="53" y="48"/>
                    </a:lnTo>
                    <a:lnTo>
                      <a:pt x="55" y="54"/>
                    </a:lnTo>
                    <a:lnTo>
                      <a:pt x="56" y="54"/>
                    </a:lnTo>
                    <a:lnTo>
                      <a:pt x="60" y="62"/>
                    </a:lnTo>
                    <a:lnTo>
                      <a:pt x="62" y="71"/>
                    </a:lnTo>
                    <a:lnTo>
                      <a:pt x="64" y="77"/>
                    </a:lnTo>
                    <a:lnTo>
                      <a:pt x="67" y="82"/>
                    </a:lnTo>
                    <a:lnTo>
                      <a:pt x="67" y="88"/>
                    </a:lnTo>
                    <a:lnTo>
                      <a:pt x="71" y="97"/>
                    </a:lnTo>
                    <a:lnTo>
                      <a:pt x="73" y="102"/>
                    </a:lnTo>
                    <a:lnTo>
                      <a:pt x="75" y="105"/>
                    </a:lnTo>
                    <a:lnTo>
                      <a:pt x="77" y="111"/>
                    </a:lnTo>
                    <a:lnTo>
                      <a:pt x="81" y="117"/>
                    </a:lnTo>
                    <a:lnTo>
                      <a:pt x="81" y="122"/>
                    </a:lnTo>
                    <a:lnTo>
                      <a:pt x="85" y="128"/>
                    </a:lnTo>
                    <a:lnTo>
                      <a:pt x="83" y="134"/>
                    </a:lnTo>
                    <a:lnTo>
                      <a:pt x="87" y="145"/>
                    </a:lnTo>
                    <a:lnTo>
                      <a:pt x="88" y="154"/>
                    </a:lnTo>
                    <a:lnTo>
                      <a:pt x="90" y="160"/>
                    </a:lnTo>
                    <a:lnTo>
                      <a:pt x="88" y="162"/>
                    </a:lnTo>
                    <a:lnTo>
                      <a:pt x="92" y="168"/>
                    </a:lnTo>
                    <a:lnTo>
                      <a:pt x="96" y="177"/>
                    </a:lnTo>
                    <a:lnTo>
                      <a:pt x="94" y="185"/>
                    </a:lnTo>
                    <a:lnTo>
                      <a:pt x="96" y="194"/>
                    </a:lnTo>
                    <a:lnTo>
                      <a:pt x="94" y="200"/>
                    </a:lnTo>
                    <a:lnTo>
                      <a:pt x="96" y="208"/>
                    </a:lnTo>
                    <a:lnTo>
                      <a:pt x="98" y="214"/>
                    </a:lnTo>
                    <a:lnTo>
                      <a:pt x="100" y="222"/>
                    </a:lnTo>
                    <a:lnTo>
                      <a:pt x="100" y="231"/>
                    </a:lnTo>
                    <a:lnTo>
                      <a:pt x="102" y="234"/>
                    </a:lnTo>
                    <a:lnTo>
                      <a:pt x="104" y="248"/>
                    </a:lnTo>
                    <a:lnTo>
                      <a:pt x="106" y="257"/>
                    </a:lnTo>
                    <a:lnTo>
                      <a:pt x="106" y="265"/>
                    </a:lnTo>
                    <a:lnTo>
                      <a:pt x="108" y="271"/>
                    </a:lnTo>
                    <a:lnTo>
                      <a:pt x="110" y="283"/>
                    </a:lnTo>
                  </a:path>
                </a:pathLst>
              </a:custGeom>
              <a:noFill/>
              <a:ln w="9525" cap="rnd">
                <a:solidFill>
                  <a:srgbClr val="FF0000"/>
                </a:solidFill>
                <a:round/>
                <a:headEnd type="none" w="sm" len="sm"/>
                <a:tailEnd type="none" w="sm" len="sm"/>
              </a:ln>
            </p:spPr>
            <p:txBody>
              <a:bodyPr/>
              <a:lstStyle/>
              <a:p>
                <a:endParaRPr lang="en-US"/>
              </a:p>
            </p:txBody>
          </p:sp>
          <p:sp>
            <p:nvSpPr>
              <p:cNvPr id="22684" name="Freeform 155"/>
              <p:cNvSpPr>
                <a:spLocks/>
              </p:cNvSpPr>
              <p:nvPr/>
            </p:nvSpPr>
            <p:spPr bwMode="auto">
              <a:xfrm>
                <a:off x="2129" y="950"/>
                <a:ext cx="110" cy="284"/>
              </a:xfrm>
              <a:custGeom>
                <a:avLst/>
                <a:gdLst>
                  <a:gd name="T0" fmla="*/ 107 w 110"/>
                  <a:gd name="T1" fmla="*/ 2 h 284"/>
                  <a:gd name="T2" fmla="*/ 99 w 110"/>
                  <a:gd name="T3" fmla="*/ 0 h 284"/>
                  <a:gd name="T4" fmla="*/ 93 w 110"/>
                  <a:gd name="T5" fmla="*/ 2 h 284"/>
                  <a:gd name="T6" fmla="*/ 88 w 110"/>
                  <a:gd name="T7" fmla="*/ 5 h 284"/>
                  <a:gd name="T8" fmla="*/ 82 w 110"/>
                  <a:gd name="T9" fmla="*/ 5 h 284"/>
                  <a:gd name="T10" fmla="*/ 78 w 110"/>
                  <a:gd name="T11" fmla="*/ 11 h 284"/>
                  <a:gd name="T12" fmla="*/ 77 w 110"/>
                  <a:gd name="T13" fmla="*/ 14 h 284"/>
                  <a:gd name="T14" fmla="*/ 75 w 110"/>
                  <a:gd name="T15" fmla="*/ 17 h 284"/>
                  <a:gd name="T16" fmla="*/ 71 w 110"/>
                  <a:gd name="T17" fmla="*/ 20 h 284"/>
                  <a:gd name="T18" fmla="*/ 67 w 110"/>
                  <a:gd name="T19" fmla="*/ 25 h 284"/>
                  <a:gd name="T20" fmla="*/ 65 w 110"/>
                  <a:gd name="T21" fmla="*/ 31 h 284"/>
                  <a:gd name="T22" fmla="*/ 63 w 110"/>
                  <a:gd name="T23" fmla="*/ 37 h 284"/>
                  <a:gd name="T24" fmla="*/ 62 w 110"/>
                  <a:gd name="T25" fmla="*/ 40 h 284"/>
                  <a:gd name="T26" fmla="*/ 58 w 110"/>
                  <a:gd name="T27" fmla="*/ 45 h 284"/>
                  <a:gd name="T28" fmla="*/ 54 w 110"/>
                  <a:gd name="T29" fmla="*/ 51 h 284"/>
                  <a:gd name="T30" fmla="*/ 50 w 110"/>
                  <a:gd name="T31" fmla="*/ 51 h 284"/>
                  <a:gd name="T32" fmla="*/ 48 w 110"/>
                  <a:gd name="T33" fmla="*/ 65 h 284"/>
                  <a:gd name="T34" fmla="*/ 43 w 110"/>
                  <a:gd name="T35" fmla="*/ 77 h 284"/>
                  <a:gd name="T36" fmla="*/ 39 w 110"/>
                  <a:gd name="T37" fmla="*/ 88 h 284"/>
                  <a:gd name="T38" fmla="*/ 35 w 110"/>
                  <a:gd name="T39" fmla="*/ 97 h 284"/>
                  <a:gd name="T40" fmla="*/ 31 w 110"/>
                  <a:gd name="T41" fmla="*/ 111 h 284"/>
                  <a:gd name="T42" fmla="*/ 28 w 110"/>
                  <a:gd name="T43" fmla="*/ 122 h 284"/>
                  <a:gd name="T44" fmla="*/ 22 w 110"/>
                  <a:gd name="T45" fmla="*/ 134 h 284"/>
                  <a:gd name="T46" fmla="*/ 20 w 110"/>
                  <a:gd name="T47" fmla="*/ 151 h 284"/>
                  <a:gd name="T48" fmla="*/ 18 w 110"/>
                  <a:gd name="T49" fmla="*/ 162 h 284"/>
                  <a:gd name="T50" fmla="*/ 16 w 110"/>
                  <a:gd name="T51" fmla="*/ 177 h 284"/>
                  <a:gd name="T52" fmla="*/ 13 w 110"/>
                  <a:gd name="T53" fmla="*/ 194 h 284"/>
                  <a:gd name="T54" fmla="*/ 13 w 110"/>
                  <a:gd name="T55" fmla="*/ 211 h 284"/>
                  <a:gd name="T56" fmla="*/ 9 w 110"/>
                  <a:gd name="T57" fmla="*/ 222 h 284"/>
                  <a:gd name="T58" fmla="*/ 7 w 110"/>
                  <a:gd name="T59" fmla="*/ 242 h 284"/>
                  <a:gd name="T60" fmla="*/ 5 w 110"/>
                  <a:gd name="T61" fmla="*/ 251 h 284"/>
                  <a:gd name="T62" fmla="*/ 3 w 110"/>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109" y="2"/>
                    </a:moveTo>
                    <a:lnTo>
                      <a:pt x="107" y="2"/>
                    </a:lnTo>
                    <a:lnTo>
                      <a:pt x="103" y="0"/>
                    </a:lnTo>
                    <a:lnTo>
                      <a:pt x="99" y="0"/>
                    </a:lnTo>
                    <a:lnTo>
                      <a:pt x="95" y="2"/>
                    </a:lnTo>
                    <a:lnTo>
                      <a:pt x="93" y="2"/>
                    </a:lnTo>
                    <a:lnTo>
                      <a:pt x="90" y="2"/>
                    </a:lnTo>
                    <a:lnTo>
                      <a:pt x="88" y="5"/>
                    </a:lnTo>
                    <a:lnTo>
                      <a:pt x="86" y="5"/>
                    </a:lnTo>
                    <a:lnTo>
                      <a:pt x="82" y="5"/>
                    </a:lnTo>
                    <a:lnTo>
                      <a:pt x="82" y="8"/>
                    </a:lnTo>
                    <a:lnTo>
                      <a:pt x="78" y="11"/>
                    </a:lnTo>
                    <a:lnTo>
                      <a:pt x="77" y="14"/>
                    </a:lnTo>
                    <a:lnTo>
                      <a:pt x="75" y="14"/>
                    </a:lnTo>
                    <a:lnTo>
                      <a:pt x="75" y="17"/>
                    </a:lnTo>
                    <a:lnTo>
                      <a:pt x="71" y="17"/>
                    </a:lnTo>
                    <a:lnTo>
                      <a:pt x="71" y="20"/>
                    </a:lnTo>
                    <a:lnTo>
                      <a:pt x="71" y="25"/>
                    </a:lnTo>
                    <a:lnTo>
                      <a:pt x="67" y="25"/>
                    </a:lnTo>
                    <a:lnTo>
                      <a:pt x="67" y="28"/>
                    </a:lnTo>
                    <a:lnTo>
                      <a:pt x="65" y="31"/>
                    </a:lnTo>
                    <a:lnTo>
                      <a:pt x="62" y="34"/>
                    </a:lnTo>
                    <a:lnTo>
                      <a:pt x="63" y="37"/>
                    </a:lnTo>
                    <a:lnTo>
                      <a:pt x="62" y="37"/>
                    </a:lnTo>
                    <a:lnTo>
                      <a:pt x="62" y="40"/>
                    </a:lnTo>
                    <a:lnTo>
                      <a:pt x="60" y="42"/>
                    </a:lnTo>
                    <a:lnTo>
                      <a:pt x="58" y="45"/>
                    </a:lnTo>
                    <a:lnTo>
                      <a:pt x="56" y="51"/>
                    </a:lnTo>
                    <a:lnTo>
                      <a:pt x="54" y="51"/>
                    </a:lnTo>
                    <a:lnTo>
                      <a:pt x="50" y="51"/>
                    </a:lnTo>
                    <a:lnTo>
                      <a:pt x="50" y="54"/>
                    </a:lnTo>
                    <a:lnTo>
                      <a:pt x="48" y="65"/>
                    </a:lnTo>
                    <a:lnTo>
                      <a:pt x="46" y="68"/>
                    </a:lnTo>
                    <a:lnTo>
                      <a:pt x="43" y="77"/>
                    </a:lnTo>
                    <a:lnTo>
                      <a:pt x="43" y="82"/>
                    </a:lnTo>
                    <a:lnTo>
                      <a:pt x="39" y="88"/>
                    </a:lnTo>
                    <a:lnTo>
                      <a:pt x="35" y="94"/>
                    </a:lnTo>
                    <a:lnTo>
                      <a:pt x="35" y="97"/>
                    </a:lnTo>
                    <a:lnTo>
                      <a:pt x="33" y="105"/>
                    </a:lnTo>
                    <a:lnTo>
                      <a:pt x="31" y="111"/>
                    </a:lnTo>
                    <a:lnTo>
                      <a:pt x="30" y="117"/>
                    </a:lnTo>
                    <a:lnTo>
                      <a:pt x="28" y="122"/>
                    </a:lnTo>
                    <a:lnTo>
                      <a:pt x="24" y="131"/>
                    </a:lnTo>
                    <a:lnTo>
                      <a:pt x="22" y="134"/>
                    </a:lnTo>
                    <a:lnTo>
                      <a:pt x="22" y="142"/>
                    </a:lnTo>
                    <a:lnTo>
                      <a:pt x="20" y="151"/>
                    </a:lnTo>
                    <a:lnTo>
                      <a:pt x="20" y="160"/>
                    </a:lnTo>
                    <a:lnTo>
                      <a:pt x="18" y="162"/>
                    </a:lnTo>
                    <a:lnTo>
                      <a:pt x="16" y="171"/>
                    </a:lnTo>
                    <a:lnTo>
                      <a:pt x="16" y="177"/>
                    </a:lnTo>
                    <a:lnTo>
                      <a:pt x="16" y="182"/>
                    </a:lnTo>
                    <a:lnTo>
                      <a:pt x="13" y="194"/>
                    </a:lnTo>
                    <a:lnTo>
                      <a:pt x="13" y="197"/>
                    </a:lnTo>
                    <a:lnTo>
                      <a:pt x="13" y="211"/>
                    </a:lnTo>
                    <a:lnTo>
                      <a:pt x="13" y="214"/>
                    </a:lnTo>
                    <a:lnTo>
                      <a:pt x="9" y="222"/>
                    </a:lnTo>
                    <a:lnTo>
                      <a:pt x="9" y="231"/>
                    </a:lnTo>
                    <a:lnTo>
                      <a:pt x="7" y="242"/>
                    </a:lnTo>
                    <a:lnTo>
                      <a:pt x="5" y="245"/>
                    </a:lnTo>
                    <a:lnTo>
                      <a:pt x="5" y="251"/>
                    </a:lnTo>
                    <a:lnTo>
                      <a:pt x="3" y="262"/>
                    </a:lnTo>
                    <a:lnTo>
                      <a:pt x="3" y="274"/>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685" name="Freeform 156"/>
              <p:cNvSpPr>
                <a:spLocks/>
              </p:cNvSpPr>
              <p:nvPr/>
            </p:nvSpPr>
            <p:spPr bwMode="auto">
              <a:xfrm>
                <a:off x="4099" y="1233"/>
                <a:ext cx="112" cy="288"/>
              </a:xfrm>
              <a:custGeom>
                <a:avLst/>
                <a:gdLst>
                  <a:gd name="T0" fmla="*/ 107 w 112"/>
                  <a:gd name="T1" fmla="*/ 284 h 288"/>
                  <a:gd name="T2" fmla="*/ 101 w 112"/>
                  <a:gd name="T3" fmla="*/ 287 h 288"/>
                  <a:gd name="T4" fmla="*/ 97 w 112"/>
                  <a:gd name="T5" fmla="*/ 284 h 288"/>
                  <a:gd name="T6" fmla="*/ 87 w 112"/>
                  <a:gd name="T7" fmla="*/ 281 h 288"/>
                  <a:gd name="T8" fmla="*/ 85 w 112"/>
                  <a:gd name="T9" fmla="*/ 275 h 288"/>
                  <a:gd name="T10" fmla="*/ 79 w 112"/>
                  <a:gd name="T11" fmla="*/ 275 h 288"/>
                  <a:gd name="T12" fmla="*/ 77 w 112"/>
                  <a:gd name="T13" fmla="*/ 272 h 288"/>
                  <a:gd name="T14" fmla="*/ 72 w 112"/>
                  <a:gd name="T15" fmla="*/ 266 h 288"/>
                  <a:gd name="T16" fmla="*/ 72 w 112"/>
                  <a:gd name="T17" fmla="*/ 261 h 288"/>
                  <a:gd name="T18" fmla="*/ 68 w 112"/>
                  <a:gd name="T19" fmla="*/ 258 h 288"/>
                  <a:gd name="T20" fmla="*/ 64 w 112"/>
                  <a:gd name="T21" fmla="*/ 255 h 288"/>
                  <a:gd name="T22" fmla="*/ 62 w 112"/>
                  <a:gd name="T23" fmla="*/ 249 h 288"/>
                  <a:gd name="T24" fmla="*/ 60 w 112"/>
                  <a:gd name="T25" fmla="*/ 246 h 288"/>
                  <a:gd name="T26" fmla="*/ 56 w 112"/>
                  <a:gd name="T27" fmla="*/ 241 h 288"/>
                  <a:gd name="T28" fmla="*/ 56 w 112"/>
                  <a:gd name="T29" fmla="*/ 238 h 288"/>
                  <a:gd name="T30" fmla="*/ 54 w 112"/>
                  <a:gd name="T31" fmla="*/ 232 h 288"/>
                  <a:gd name="T32" fmla="*/ 48 w 112"/>
                  <a:gd name="T33" fmla="*/ 223 h 288"/>
                  <a:gd name="T34" fmla="*/ 42 w 112"/>
                  <a:gd name="T35" fmla="*/ 212 h 288"/>
                  <a:gd name="T36" fmla="*/ 37 w 112"/>
                  <a:gd name="T37" fmla="*/ 203 h 288"/>
                  <a:gd name="T38" fmla="*/ 37 w 112"/>
                  <a:gd name="T39" fmla="*/ 186 h 288"/>
                  <a:gd name="T40" fmla="*/ 29 w 112"/>
                  <a:gd name="T41" fmla="*/ 175 h 288"/>
                  <a:gd name="T42" fmla="*/ 25 w 112"/>
                  <a:gd name="T43" fmla="*/ 160 h 288"/>
                  <a:gd name="T44" fmla="*/ 21 w 112"/>
                  <a:gd name="T45" fmla="*/ 146 h 288"/>
                  <a:gd name="T46" fmla="*/ 21 w 112"/>
                  <a:gd name="T47" fmla="*/ 132 h 288"/>
                  <a:gd name="T48" fmla="*/ 19 w 112"/>
                  <a:gd name="T49" fmla="*/ 120 h 288"/>
                  <a:gd name="T50" fmla="*/ 15 w 112"/>
                  <a:gd name="T51" fmla="*/ 103 h 288"/>
                  <a:gd name="T52" fmla="*/ 13 w 112"/>
                  <a:gd name="T53" fmla="*/ 91 h 288"/>
                  <a:gd name="T54" fmla="*/ 7 w 112"/>
                  <a:gd name="T55" fmla="*/ 80 h 288"/>
                  <a:gd name="T56" fmla="*/ 5 w 112"/>
                  <a:gd name="T57" fmla="*/ 60 h 288"/>
                  <a:gd name="T58" fmla="*/ 5 w 112"/>
                  <a:gd name="T59" fmla="*/ 45 h 288"/>
                  <a:gd name="T60" fmla="*/ 1 w 112"/>
                  <a:gd name="T61" fmla="*/ 28 h 288"/>
                  <a:gd name="T62" fmla="*/ 0 w 112"/>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8"/>
                  <a:gd name="T98" fmla="*/ 112 w 112"/>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8">
                    <a:moveTo>
                      <a:pt x="111" y="287"/>
                    </a:moveTo>
                    <a:lnTo>
                      <a:pt x="107" y="284"/>
                    </a:lnTo>
                    <a:lnTo>
                      <a:pt x="103" y="287"/>
                    </a:lnTo>
                    <a:lnTo>
                      <a:pt x="101" y="287"/>
                    </a:lnTo>
                    <a:lnTo>
                      <a:pt x="99" y="287"/>
                    </a:lnTo>
                    <a:lnTo>
                      <a:pt x="97" y="284"/>
                    </a:lnTo>
                    <a:lnTo>
                      <a:pt x="91" y="278"/>
                    </a:lnTo>
                    <a:lnTo>
                      <a:pt x="87" y="281"/>
                    </a:lnTo>
                    <a:lnTo>
                      <a:pt x="85" y="281"/>
                    </a:lnTo>
                    <a:lnTo>
                      <a:pt x="85" y="275"/>
                    </a:lnTo>
                    <a:lnTo>
                      <a:pt x="81" y="278"/>
                    </a:lnTo>
                    <a:lnTo>
                      <a:pt x="79" y="275"/>
                    </a:lnTo>
                    <a:lnTo>
                      <a:pt x="81" y="272"/>
                    </a:lnTo>
                    <a:lnTo>
                      <a:pt x="77" y="272"/>
                    </a:lnTo>
                    <a:lnTo>
                      <a:pt x="75" y="269"/>
                    </a:lnTo>
                    <a:lnTo>
                      <a:pt x="72" y="266"/>
                    </a:lnTo>
                    <a:lnTo>
                      <a:pt x="72" y="261"/>
                    </a:lnTo>
                    <a:lnTo>
                      <a:pt x="68" y="264"/>
                    </a:lnTo>
                    <a:lnTo>
                      <a:pt x="68" y="258"/>
                    </a:lnTo>
                    <a:lnTo>
                      <a:pt x="66" y="255"/>
                    </a:lnTo>
                    <a:lnTo>
                      <a:pt x="64" y="255"/>
                    </a:lnTo>
                    <a:lnTo>
                      <a:pt x="64" y="252"/>
                    </a:lnTo>
                    <a:lnTo>
                      <a:pt x="62" y="249"/>
                    </a:lnTo>
                    <a:lnTo>
                      <a:pt x="60" y="246"/>
                    </a:lnTo>
                    <a:lnTo>
                      <a:pt x="56" y="241"/>
                    </a:lnTo>
                    <a:lnTo>
                      <a:pt x="56" y="238"/>
                    </a:lnTo>
                    <a:lnTo>
                      <a:pt x="54" y="235"/>
                    </a:lnTo>
                    <a:lnTo>
                      <a:pt x="54" y="232"/>
                    </a:lnTo>
                    <a:lnTo>
                      <a:pt x="50" y="229"/>
                    </a:lnTo>
                    <a:lnTo>
                      <a:pt x="48" y="223"/>
                    </a:lnTo>
                    <a:lnTo>
                      <a:pt x="42" y="218"/>
                    </a:lnTo>
                    <a:lnTo>
                      <a:pt x="42" y="212"/>
                    </a:lnTo>
                    <a:lnTo>
                      <a:pt x="40" y="206"/>
                    </a:lnTo>
                    <a:lnTo>
                      <a:pt x="37" y="203"/>
                    </a:lnTo>
                    <a:lnTo>
                      <a:pt x="35" y="195"/>
                    </a:lnTo>
                    <a:lnTo>
                      <a:pt x="37" y="186"/>
                    </a:lnTo>
                    <a:lnTo>
                      <a:pt x="33" y="177"/>
                    </a:lnTo>
                    <a:lnTo>
                      <a:pt x="29" y="175"/>
                    </a:lnTo>
                    <a:lnTo>
                      <a:pt x="27" y="172"/>
                    </a:lnTo>
                    <a:lnTo>
                      <a:pt x="25" y="160"/>
                    </a:lnTo>
                    <a:lnTo>
                      <a:pt x="25" y="157"/>
                    </a:lnTo>
                    <a:lnTo>
                      <a:pt x="21" y="146"/>
                    </a:lnTo>
                    <a:lnTo>
                      <a:pt x="21" y="140"/>
                    </a:lnTo>
                    <a:lnTo>
                      <a:pt x="21" y="132"/>
                    </a:lnTo>
                    <a:lnTo>
                      <a:pt x="17" y="126"/>
                    </a:lnTo>
                    <a:lnTo>
                      <a:pt x="19" y="120"/>
                    </a:lnTo>
                    <a:lnTo>
                      <a:pt x="15" y="117"/>
                    </a:lnTo>
                    <a:lnTo>
                      <a:pt x="15" y="103"/>
                    </a:lnTo>
                    <a:lnTo>
                      <a:pt x="13" y="97"/>
                    </a:lnTo>
                    <a:lnTo>
                      <a:pt x="13" y="91"/>
                    </a:lnTo>
                    <a:lnTo>
                      <a:pt x="11" y="86"/>
                    </a:lnTo>
                    <a:lnTo>
                      <a:pt x="7" y="80"/>
                    </a:lnTo>
                    <a:lnTo>
                      <a:pt x="7" y="66"/>
                    </a:lnTo>
                    <a:lnTo>
                      <a:pt x="5" y="60"/>
                    </a:lnTo>
                    <a:lnTo>
                      <a:pt x="5" y="57"/>
                    </a:lnTo>
                    <a:lnTo>
                      <a:pt x="5" y="45"/>
                    </a:lnTo>
                    <a:lnTo>
                      <a:pt x="5" y="37"/>
                    </a:lnTo>
                    <a:lnTo>
                      <a:pt x="1" y="28"/>
                    </a:lnTo>
                    <a:lnTo>
                      <a:pt x="1" y="22"/>
                    </a:lnTo>
                    <a:lnTo>
                      <a:pt x="0" y="14"/>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86" name="Freeform 157"/>
              <p:cNvSpPr>
                <a:spLocks/>
              </p:cNvSpPr>
              <p:nvPr/>
            </p:nvSpPr>
            <p:spPr bwMode="auto">
              <a:xfrm>
                <a:off x="4210" y="1247"/>
                <a:ext cx="112" cy="274"/>
              </a:xfrm>
              <a:custGeom>
                <a:avLst/>
                <a:gdLst>
                  <a:gd name="T0" fmla="*/ 5 w 112"/>
                  <a:gd name="T1" fmla="*/ 273 h 274"/>
                  <a:gd name="T2" fmla="*/ 9 w 112"/>
                  <a:gd name="T3" fmla="*/ 273 h 274"/>
                  <a:gd name="T4" fmla="*/ 15 w 112"/>
                  <a:gd name="T5" fmla="*/ 270 h 274"/>
                  <a:gd name="T6" fmla="*/ 21 w 112"/>
                  <a:gd name="T7" fmla="*/ 267 h 274"/>
                  <a:gd name="T8" fmla="*/ 25 w 112"/>
                  <a:gd name="T9" fmla="*/ 267 h 274"/>
                  <a:gd name="T10" fmla="*/ 30 w 112"/>
                  <a:gd name="T11" fmla="*/ 261 h 274"/>
                  <a:gd name="T12" fmla="*/ 34 w 112"/>
                  <a:gd name="T13" fmla="*/ 258 h 274"/>
                  <a:gd name="T14" fmla="*/ 34 w 112"/>
                  <a:gd name="T15" fmla="*/ 252 h 274"/>
                  <a:gd name="T16" fmla="*/ 38 w 112"/>
                  <a:gd name="T17" fmla="*/ 247 h 274"/>
                  <a:gd name="T18" fmla="*/ 44 w 112"/>
                  <a:gd name="T19" fmla="*/ 244 h 274"/>
                  <a:gd name="T20" fmla="*/ 46 w 112"/>
                  <a:gd name="T21" fmla="*/ 238 h 274"/>
                  <a:gd name="T22" fmla="*/ 46 w 112"/>
                  <a:gd name="T23" fmla="*/ 232 h 274"/>
                  <a:gd name="T24" fmla="*/ 48 w 112"/>
                  <a:gd name="T25" fmla="*/ 227 h 274"/>
                  <a:gd name="T26" fmla="*/ 52 w 112"/>
                  <a:gd name="T27" fmla="*/ 227 h 274"/>
                  <a:gd name="T28" fmla="*/ 54 w 112"/>
                  <a:gd name="T29" fmla="*/ 224 h 274"/>
                  <a:gd name="T30" fmla="*/ 55 w 112"/>
                  <a:gd name="T31" fmla="*/ 218 h 274"/>
                  <a:gd name="T32" fmla="*/ 62 w 112"/>
                  <a:gd name="T33" fmla="*/ 209 h 274"/>
                  <a:gd name="T34" fmla="*/ 66 w 112"/>
                  <a:gd name="T35" fmla="*/ 198 h 274"/>
                  <a:gd name="T36" fmla="*/ 70 w 112"/>
                  <a:gd name="T37" fmla="*/ 186 h 274"/>
                  <a:gd name="T38" fmla="*/ 74 w 112"/>
                  <a:gd name="T39" fmla="*/ 172 h 274"/>
                  <a:gd name="T40" fmla="*/ 80 w 112"/>
                  <a:gd name="T41" fmla="*/ 160 h 274"/>
                  <a:gd name="T42" fmla="*/ 82 w 112"/>
                  <a:gd name="T43" fmla="*/ 149 h 274"/>
                  <a:gd name="T44" fmla="*/ 87 w 112"/>
                  <a:gd name="T45" fmla="*/ 137 h 274"/>
                  <a:gd name="T46" fmla="*/ 87 w 112"/>
                  <a:gd name="T47" fmla="*/ 129 h 274"/>
                  <a:gd name="T48" fmla="*/ 93 w 112"/>
                  <a:gd name="T49" fmla="*/ 114 h 274"/>
                  <a:gd name="T50" fmla="*/ 93 w 112"/>
                  <a:gd name="T51" fmla="*/ 100 h 274"/>
                  <a:gd name="T52" fmla="*/ 97 w 112"/>
                  <a:gd name="T53" fmla="*/ 86 h 274"/>
                  <a:gd name="T54" fmla="*/ 99 w 112"/>
                  <a:gd name="T55" fmla="*/ 71 h 274"/>
                  <a:gd name="T56" fmla="*/ 101 w 112"/>
                  <a:gd name="T57" fmla="*/ 57 h 274"/>
                  <a:gd name="T58" fmla="*/ 103 w 112"/>
                  <a:gd name="T59" fmla="*/ 40 h 274"/>
                  <a:gd name="T60" fmla="*/ 107 w 112"/>
                  <a:gd name="T61" fmla="*/ 25 h 274"/>
                  <a:gd name="T62" fmla="*/ 109 w 112"/>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74"/>
                  <a:gd name="T98" fmla="*/ 112 w 112"/>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74">
                    <a:moveTo>
                      <a:pt x="0" y="273"/>
                    </a:moveTo>
                    <a:lnTo>
                      <a:pt x="5" y="273"/>
                    </a:lnTo>
                    <a:lnTo>
                      <a:pt x="7" y="270"/>
                    </a:lnTo>
                    <a:lnTo>
                      <a:pt x="9" y="273"/>
                    </a:lnTo>
                    <a:lnTo>
                      <a:pt x="13" y="270"/>
                    </a:lnTo>
                    <a:lnTo>
                      <a:pt x="15" y="270"/>
                    </a:lnTo>
                    <a:lnTo>
                      <a:pt x="19" y="267"/>
                    </a:lnTo>
                    <a:lnTo>
                      <a:pt x="21" y="267"/>
                    </a:lnTo>
                    <a:lnTo>
                      <a:pt x="25" y="267"/>
                    </a:lnTo>
                    <a:lnTo>
                      <a:pt x="30" y="264"/>
                    </a:lnTo>
                    <a:lnTo>
                      <a:pt x="30" y="261"/>
                    </a:lnTo>
                    <a:lnTo>
                      <a:pt x="34" y="258"/>
                    </a:lnTo>
                    <a:lnTo>
                      <a:pt x="34" y="255"/>
                    </a:lnTo>
                    <a:lnTo>
                      <a:pt x="34" y="252"/>
                    </a:lnTo>
                    <a:lnTo>
                      <a:pt x="38" y="250"/>
                    </a:lnTo>
                    <a:lnTo>
                      <a:pt x="38" y="247"/>
                    </a:lnTo>
                    <a:lnTo>
                      <a:pt x="42" y="241"/>
                    </a:lnTo>
                    <a:lnTo>
                      <a:pt x="44" y="244"/>
                    </a:lnTo>
                    <a:lnTo>
                      <a:pt x="46" y="238"/>
                    </a:lnTo>
                    <a:lnTo>
                      <a:pt x="46" y="232"/>
                    </a:lnTo>
                    <a:lnTo>
                      <a:pt x="48" y="232"/>
                    </a:lnTo>
                    <a:lnTo>
                      <a:pt x="48" y="227"/>
                    </a:lnTo>
                    <a:lnTo>
                      <a:pt x="52" y="229"/>
                    </a:lnTo>
                    <a:lnTo>
                      <a:pt x="52" y="227"/>
                    </a:lnTo>
                    <a:lnTo>
                      <a:pt x="54" y="224"/>
                    </a:lnTo>
                    <a:lnTo>
                      <a:pt x="54" y="218"/>
                    </a:lnTo>
                    <a:lnTo>
                      <a:pt x="55" y="218"/>
                    </a:lnTo>
                    <a:lnTo>
                      <a:pt x="55" y="215"/>
                    </a:lnTo>
                    <a:lnTo>
                      <a:pt x="62" y="209"/>
                    </a:lnTo>
                    <a:lnTo>
                      <a:pt x="64" y="204"/>
                    </a:lnTo>
                    <a:lnTo>
                      <a:pt x="66" y="198"/>
                    </a:lnTo>
                    <a:lnTo>
                      <a:pt x="68" y="192"/>
                    </a:lnTo>
                    <a:lnTo>
                      <a:pt x="70" y="186"/>
                    </a:lnTo>
                    <a:lnTo>
                      <a:pt x="70" y="178"/>
                    </a:lnTo>
                    <a:lnTo>
                      <a:pt x="74" y="172"/>
                    </a:lnTo>
                    <a:lnTo>
                      <a:pt x="76" y="166"/>
                    </a:lnTo>
                    <a:lnTo>
                      <a:pt x="80" y="160"/>
                    </a:lnTo>
                    <a:lnTo>
                      <a:pt x="80" y="158"/>
                    </a:lnTo>
                    <a:lnTo>
                      <a:pt x="82" y="149"/>
                    </a:lnTo>
                    <a:lnTo>
                      <a:pt x="85" y="143"/>
                    </a:lnTo>
                    <a:lnTo>
                      <a:pt x="87" y="137"/>
                    </a:lnTo>
                    <a:lnTo>
                      <a:pt x="85" y="132"/>
                    </a:lnTo>
                    <a:lnTo>
                      <a:pt x="87" y="129"/>
                    </a:lnTo>
                    <a:lnTo>
                      <a:pt x="91" y="120"/>
                    </a:lnTo>
                    <a:lnTo>
                      <a:pt x="93" y="114"/>
                    </a:lnTo>
                    <a:lnTo>
                      <a:pt x="93" y="106"/>
                    </a:lnTo>
                    <a:lnTo>
                      <a:pt x="93" y="100"/>
                    </a:lnTo>
                    <a:lnTo>
                      <a:pt x="97" y="94"/>
                    </a:lnTo>
                    <a:lnTo>
                      <a:pt x="97" y="86"/>
                    </a:lnTo>
                    <a:lnTo>
                      <a:pt x="99" y="80"/>
                    </a:lnTo>
                    <a:lnTo>
                      <a:pt x="99" y="71"/>
                    </a:lnTo>
                    <a:lnTo>
                      <a:pt x="101" y="66"/>
                    </a:lnTo>
                    <a:lnTo>
                      <a:pt x="101" y="57"/>
                    </a:lnTo>
                    <a:lnTo>
                      <a:pt x="103" y="45"/>
                    </a:lnTo>
                    <a:lnTo>
                      <a:pt x="103" y="40"/>
                    </a:lnTo>
                    <a:lnTo>
                      <a:pt x="101" y="37"/>
                    </a:lnTo>
                    <a:lnTo>
                      <a:pt x="107" y="25"/>
                    </a:lnTo>
                    <a:lnTo>
                      <a:pt x="109" y="17"/>
                    </a:lnTo>
                    <a:lnTo>
                      <a:pt x="109" y="8"/>
                    </a:lnTo>
                    <a:lnTo>
                      <a:pt x="111" y="0"/>
                    </a:lnTo>
                  </a:path>
                </a:pathLst>
              </a:custGeom>
              <a:noFill/>
              <a:ln w="9525" cap="rnd">
                <a:solidFill>
                  <a:srgbClr val="FF0000"/>
                </a:solidFill>
                <a:round/>
                <a:headEnd type="none" w="sm" len="sm"/>
                <a:tailEnd type="none" w="sm" len="sm"/>
              </a:ln>
            </p:spPr>
            <p:txBody>
              <a:bodyPr/>
              <a:lstStyle/>
              <a:p>
                <a:endParaRPr lang="en-US"/>
              </a:p>
            </p:txBody>
          </p:sp>
          <p:sp>
            <p:nvSpPr>
              <p:cNvPr id="22687" name="Freeform 158"/>
              <p:cNvSpPr>
                <a:spLocks/>
              </p:cNvSpPr>
              <p:nvPr/>
            </p:nvSpPr>
            <p:spPr bwMode="auto">
              <a:xfrm>
                <a:off x="4210" y="1247"/>
                <a:ext cx="112" cy="274"/>
              </a:xfrm>
              <a:custGeom>
                <a:avLst/>
                <a:gdLst>
                  <a:gd name="T0" fmla="*/ 5 w 112"/>
                  <a:gd name="T1" fmla="*/ 273 h 274"/>
                  <a:gd name="T2" fmla="*/ 9 w 112"/>
                  <a:gd name="T3" fmla="*/ 273 h 274"/>
                  <a:gd name="T4" fmla="*/ 15 w 112"/>
                  <a:gd name="T5" fmla="*/ 270 h 274"/>
                  <a:gd name="T6" fmla="*/ 21 w 112"/>
                  <a:gd name="T7" fmla="*/ 267 h 274"/>
                  <a:gd name="T8" fmla="*/ 25 w 112"/>
                  <a:gd name="T9" fmla="*/ 267 h 274"/>
                  <a:gd name="T10" fmla="*/ 30 w 112"/>
                  <a:gd name="T11" fmla="*/ 261 h 274"/>
                  <a:gd name="T12" fmla="*/ 34 w 112"/>
                  <a:gd name="T13" fmla="*/ 258 h 274"/>
                  <a:gd name="T14" fmla="*/ 34 w 112"/>
                  <a:gd name="T15" fmla="*/ 252 h 274"/>
                  <a:gd name="T16" fmla="*/ 38 w 112"/>
                  <a:gd name="T17" fmla="*/ 247 h 274"/>
                  <a:gd name="T18" fmla="*/ 44 w 112"/>
                  <a:gd name="T19" fmla="*/ 244 h 274"/>
                  <a:gd name="T20" fmla="*/ 46 w 112"/>
                  <a:gd name="T21" fmla="*/ 238 h 274"/>
                  <a:gd name="T22" fmla="*/ 46 w 112"/>
                  <a:gd name="T23" fmla="*/ 232 h 274"/>
                  <a:gd name="T24" fmla="*/ 48 w 112"/>
                  <a:gd name="T25" fmla="*/ 227 h 274"/>
                  <a:gd name="T26" fmla="*/ 52 w 112"/>
                  <a:gd name="T27" fmla="*/ 227 h 274"/>
                  <a:gd name="T28" fmla="*/ 54 w 112"/>
                  <a:gd name="T29" fmla="*/ 224 h 274"/>
                  <a:gd name="T30" fmla="*/ 55 w 112"/>
                  <a:gd name="T31" fmla="*/ 218 h 274"/>
                  <a:gd name="T32" fmla="*/ 62 w 112"/>
                  <a:gd name="T33" fmla="*/ 209 h 274"/>
                  <a:gd name="T34" fmla="*/ 66 w 112"/>
                  <a:gd name="T35" fmla="*/ 198 h 274"/>
                  <a:gd name="T36" fmla="*/ 70 w 112"/>
                  <a:gd name="T37" fmla="*/ 186 h 274"/>
                  <a:gd name="T38" fmla="*/ 74 w 112"/>
                  <a:gd name="T39" fmla="*/ 172 h 274"/>
                  <a:gd name="T40" fmla="*/ 80 w 112"/>
                  <a:gd name="T41" fmla="*/ 160 h 274"/>
                  <a:gd name="T42" fmla="*/ 82 w 112"/>
                  <a:gd name="T43" fmla="*/ 149 h 274"/>
                  <a:gd name="T44" fmla="*/ 87 w 112"/>
                  <a:gd name="T45" fmla="*/ 137 h 274"/>
                  <a:gd name="T46" fmla="*/ 87 w 112"/>
                  <a:gd name="T47" fmla="*/ 129 h 274"/>
                  <a:gd name="T48" fmla="*/ 93 w 112"/>
                  <a:gd name="T49" fmla="*/ 114 h 274"/>
                  <a:gd name="T50" fmla="*/ 93 w 112"/>
                  <a:gd name="T51" fmla="*/ 100 h 274"/>
                  <a:gd name="T52" fmla="*/ 97 w 112"/>
                  <a:gd name="T53" fmla="*/ 86 h 274"/>
                  <a:gd name="T54" fmla="*/ 99 w 112"/>
                  <a:gd name="T55" fmla="*/ 71 h 274"/>
                  <a:gd name="T56" fmla="*/ 101 w 112"/>
                  <a:gd name="T57" fmla="*/ 57 h 274"/>
                  <a:gd name="T58" fmla="*/ 103 w 112"/>
                  <a:gd name="T59" fmla="*/ 40 h 274"/>
                  <a:gd name="T60" fmla="*/ 107 w 112"/>
                  <a:gd name="T61" fmla="*/ 25 h 274"/>
                  <a:gd name="T62" fmla="*/ 109 w 112"/>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74"/>
                  <a:gd name="T98" fmla="*/ 112 w 112"/>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74">
                    <a:moveTo>
                      <a:pt x="0" y="273"/>
                    </a:moveTo>
                    <a:lnTo>
                      <a:pt x="5" y="273"/>
                    </a:lnTo>
                    <a:lnTo>
                      <a:pt x="7" y="270"/>
                    </a:lnTo>
                    <a:lnTo>
                      <a:pt x="9" y="273"/>
                    </a:lnTo>
                    <a:lnTo>
                      <a:pt x="13" y="270"/>
                    </a:lnTo>
                    <a:lnTo>
                      <a:pt x="15" y="270"/>
                    </a:lnTo>
                    <a:lnTo>
                      <a:pt x="19" y="267"/>
                    </a:lnTo>
                    <a:lnTo>
                      <a:pt x="21" y="267"/>
                    </a:lnTo>
                    <a:lnTo>
                      <a:pt x="25" y="267"/>
                    </a:lnTo>
                    <a:lnTo>
                      <a:pt x="30" y="264"/>
                    </a:lnTo>
                    <a:lnTo>
                      <a:pt x="30" y="261"/>
                    </a:lnTo>
                    <a:lnTo>
                      <a:pt x="34" y="258"/>
                    </a:lnTo>
                    <a:lnTo>
                      <a:pt x="34" y="255"/>
                    </a:lnTo>
                    <a:lnTo>
                      <a:pt x="34" y="252"/>
                    </a:lnTo>
                    <a:lnTo>
                      <a:pt x="38" y="250"/>
                    </a:lnTo>
                    <a:lnTo>
                      <a:pt x="38" y="247"/>
                    </a:lnTo>
                    <a:lnTo>
                      <a:pt x="42" y="241"/>
                    </a:lnTo>
                    <a:lnTo>
                      <a:pt x="44" y="244"/>
                    </a:lnTo>
                    <a:lnTo>
                      <a:pt x="46" y="238"/>
                    </a:lnTo>
                    <a:lnTo>
                      <a:pt x="46" y="232"/>
                    </a:lnTo>
                    <a:lnTo>
                      <a:pt x="48" y="232"/>
                    </a:lnTo>
                    <a:lnTo>
                      <a:pt x="48" y="227"/>
                    </a:lnTo>
                    <a:lnTo>
                      <a:pt x="52" y="229"/>
                    </a:lnTo>
                    <a:lnTo>
                      <a:pt x="52" y="227"/>
                    </a:lnTo>
                    <a:lnTo>
                      <a:pt x="54" y="224"/>
                    </a:lnTo>
                    <a:lnTo>
                      <a:pt x="54" y="218"/>
                    </a:lnTo>
                    <a:lnTo>
                      <a:pt x="55" y="218"/>
                    </a:lnTo>
                    <a:lnTo>
                      <a:pt x="55" y="215"/>
                    </a:lnTo>
                    <a:lnTo>
                      <a:pt x="62" y="209"/>
                    </a:lnTo>
                    <a:lnTo>
                      <a:pt x="64" y="204"/>
                    </a:lnTo>
                    <a:lnTo>
                      <a:pt x="66" y="198"/>
                    </a:lnTo>
                    <a:lnTo>
                      <a:pt x="68" y="192"/>
                    </a:lnTo>
                    <a:lnTo>
                      <a:pt x="70" y="186"/>
                    </a:lnTo>
                    <a:lnTo>
                      <a:pt x="70" y="178"/>
                    </a:lnTo>
                    <a:lnTo>
                      <a:pt x="74" y="172"/>
                    </a:lnTo>
                    <a:lnTo>
                      <a:pt x="76" y="166"/>
                    </a:lnTo>
                    <a:lnTo>
                      <a:pt x="80" y="160"/>
                    </a:lnTo>
                    <a:lnTo>
                      <a:pt x="80" y="158"/>
                    </a:lnTo>
                    <a:lnTo>
                      <a:pt x="82" y="149"/>
                    </a:lnTo>
                    <a:lnTo>
                      <a:pt x="85" y="143"/>
                    </a:lnTo>
                    <a:lnTo>
                      <a:pt x="87" y="137"/>
                    </a:lnTo>
                    <a:lnTo>
                      <a:pt x="85" y="132"/>
                    </a:lnTo>
                    <a:lnTo>
                      <a:pt x="87" y="129"/>
                    </a:lnTo>
                    <a:lnTo>
                      <a:pt x="91" y="120"/>
                    </a:lnTo>
                    <a:lnTo>
                      <a:pt x="93" y="114"/>
                    </a:lnTo>
                    <a:lnTo>
                      <a:pt x="93" y="106"/>
                    </a:lnTo>
                    <a:lnTo>
                      <a:pt x="93" y="100"/>
                    </a:lnTo>
                    <a:lnTo>
                      <a:pt x="97" y="94"/>
                    </a:lnTo>
                    <a:lnTo>
                      <a:pt x="97" y="86"/>
                    </a:lnTo>
                    <a:lnTo>
                      <a:pt x="99" y="80"/>
                    </a:lnTo>
                    <a:lnTo>
                      <a:pt x="99" y="71"/>
                    </a:lnTo>
                    <a:lnTo>
                      <a:pt x="101" y="66"/>
                    </a:lnTo>
                    <a:lnTo>
                      <a:pt x="101" y="57"/>
                    </a:lnTo>
                    <a:lnTo>
                      <a:pt x="103" y="45"/>
                    </a:lnTo>
                    <a:lnTo>
                      <a:pt x="103" y="40"/>
                    </a:lnTo>
                    <a:lnTo>
                      <a:pt x="101" y="37"/>
                    </a:lnTo>
                    <a:lnTo>
                      <a:pt x="107" y="25"/>
                    </a:lnTo>
                    <a:lnTo>
                      <a:pt x="109" y="17"/>
                    </a:lnTo>
                    <a:lnTo>
                      <a:pt x="109" y="8"/>
                    </a:lnTo>
                    <a:lnTo>
                      <a:pt x="111" y="0"/>
                    </a:lnTo>
                  </a:path>
                </a:pathLst>
              </a:custGeom>
              <a:noFill/>
              <a:ln w="9525" cap="rnd">
                <a:solidFill>
                  <a:srgbClr val="FF0000"/>
                </a:solidFill>
                <a:round/>
                <a:headEnd type="none" w="sm" len="sm"/>
                <a:tailEnd type="none" w="sm" len="sm"/>
              </a:ln>
            </p:spPr>
            <p:txBody>
              <a:bodyPr/>
              <a:lstStyle/>
              <a:p>
                <a:endParaRPr lang="en-US"/>
              </a:p>
            </p:txBody>
          </p:sp>
          <p:sp>
            <p:nvSpPr>
              <p:cNvPr id="22688" name="Freeform 159"/>
              <p:cNvSpPr>
                <a:spLocks/>
              </p:cNvSpPr>
              <p:nvPr/>
            </p:nvSpPr>
            <p:spPr bwMode="auto">
              <a:xfrm>
                <a:off x="4099" y="1233"/>
                <a:ext cx="112" cy="288"/>
              </a:xfrm>
              <a:custGeom>
                <a:avLst/>
                <a:gdLst>
                  <a:gd name="T0" fmla="*/ 107 w 112"/>
                  <a:gd name="T1" fmla="*/ 284 h 288"/>
                  <a:gd name="T2" fmla="*/ 101 w 112"/>
                  <a:gd name="T3" fmla="*/ 284 h 288"/>
                  <a:gd name="T4" fmla="*/ 99 w 112"/>
                  <a:gd name="T5" fmla="*/ 284 h 288"/>
                  <a:gd name="T6" fmla="*/ 89 w 112"/>
                  <a:gd name="T7" fmla="*/ 278 h 288"/>
                  <a:gd name="T8" fmla="*/ 85 w 112"/>
                  <a:gd name="T9" fmla="*/ 272 h 288"/>
                  <a:gd name="T10" fmla="*/ 81 w 112"/>
                  <a:gd name="T11" fmla="*/ 272 h 288"/>
                  <a:gd name="T12" fmla="*/ 79 w 112"/>
                  <a:gd name="T13" fmla="*/ 269 h 288"/>
                  <a:gd name="T14" fmla="*/ 74 w 112"/>
                  <a:gd name="T15" fmla="*/ 264 h 288"/>
                  <a:gd name="T16" fmla="*/ 72 w 112"/>
                  <a:gd name="T17" fmla="*/ 261 h 288"/>
                  <a:gd name="T18" fmla="*/ 68 w 112"/>
                  <a:gd name="T19" fmla="*/ 255 h 288"/>
                  <a:gd name="T20" fmla="*/ 64 w 112"/>
                  <a:gd name="T21" fmla="*/ 252 h 288"/>
                  <a:gd name="T22" fmla="*/ 64 w 112"/>
                  <a:gd name="T23" fmla="*/ 249 h 288"/>
                  <a:gd name="T24" fmla="*/ 58 w 112"/>
                  <a:gd name="T25" fmla="*/ 241 h 288"/>
                  <a:gd name="T26" fmla="*/ 56 w 112"/>
                  <a:gd name="T27" fmla="*/ 238 h 288"/>
                  <a:gd name="T28" fmla="*/ 56 w 112"/>
                  <a:gd name="T29" fmla="*/ 238 h 288"/>
                  <a:gd name="T30" fmla="*/ 54 w 112"/>
                  <a:gd name="T31" fmla="*/ 232 h 288"/>
                  <a:gd name="T32" fmla="*/ 50 w 112"/>
                  <a:gd name="T33" fmla="*/ 220 h 288"/>
                  <a:gd name="T34" fmla="*/ 44 w 112"/>
                  <a:gd name="T35" fmla="*/ 209 h 288"/>
                  <a:gd name="T36" fmla="*/ 38 w 112"/>
                  <a:gd name="T37" fmla="*/ 200 h 288"/>
                  <a:gd name="T38" fmla="*/ 37 w 112"/>
                  <a:gd name="T39" fmla="*/ 186 h 288"/>
                  <a:gd name="T40" fmla="*/ 29 w 112"/>
                  <a:gd name="T41" fmla="*/ 175 h 288"/>
                  <a:gd name="T42" fmla="*/ 25 w 112"/>
                  <a:gd name="T43" fmla="*/ 160 h 288"/>
                  <a:gd name="T44" fmla="*/ 21 w 112"/>
                  <a:gd name="T45" fmla="*/ 146 h 288"/>
                  <a:gd name="T46" fmla="*/ 21 w 112"/>
                  <a:gd name="T47" fmla="*/ 132 h 288"/>
                  <a:gd name="T48" fmla="*/ 17 w 112"/>
                  <a:gd name="T49" fmla="*/ 117 h 288"/>
                  <a:gd name="T50" fmla="*/ 15 w 112"/>
                  <a:gd name="T51" fmla="*/ 103 h 288"/>
                  <a:gd name="T52" fmla="*/ 13 w 112"/>
                  <a:gd name="T53" fmla="*/ 91 h 288"/>
                  <a:gd name="T54" fmla="*/ 7 w 112"/>
                  <a:gd name="T55" fmla="*/ 80 h 288"/>
                  <a:gd name="T56" fmla="*/ 5 w 112"/>
                  <a:gd name="T57" fmla="*/ 60 h 288"/>
                  <a:gd name="T58" fmla="*/ 3 w 112"/>
                  <a:gd name="T59" fmla="*/ 48 h 288"/>
                  <a:gd name="T60" fmla="*/ 1 w 112"/>
                  <a:gd name="T61" fmla="*/ 28 h 288"/>
                  <a:gd name="T62" fmla="*/ 0 w 112"/>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8"/>
                  <a:gd name="T98" fmla="*/ 112 w 112"/>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8">
                    <a:moveTo>
                      <a:pt x="111" y="287"/>
                    </a:moveTo>
                    <a:lnTo>
                      <a:pt x="107" y="284"/>
                    </a:lnTo>
                    <a:lnTo>
                      <a:pt x="103" y="287"/>
                    </a:lnTo>
                    <a:lnTo>
                      <a:pt x="101" y="284"/>
                    </a:lnTo>
                    <a:lnTo>
                      <a:pt x="101" y="287"/>
                    </a:lnTo>
                    <a:lnTo>
                      <a:pt x="99" y="284"/>
                    </a:lnTo>
                    <a:lnTo>
                      <a:pt x="91" y="278"/>
                    </a:lnTo>
                    <a:lnTo>
                      <a:pt x="89" y="278"/>
                    </a:lnTo>
                    <a:lnTo>
                      <a:pt x="87" y="278"/>
                    </a:lnTo>
                    <a:lnTo>
                      <a:pt x="85" y="272"/>
                    </a:lnTo>
                    <a:lnTo>
                      <a:pt x="83" y="275"/>
                    </a:lnTo>
                    <a:lnTo>
                      <a:pt x="81" y="272"/>
                    </a:lnTo>
                    <a:lnTo>
                      <a:pt x="81" y="269"/>
                    </a:lnTo>
                    <a:lnTo>
                      <a:pt x="79" y="269"/>
                    </a:lnTo>
                    <a:lnTo>
                      <a:pt x="74" y="269"/>
                    </a:lnTo>
                    <a:lnTo>
                      <a:pt x="74" y="264"/>
                    </a:lnTo>
                    <a:lnTo>
                      <a:pt x="72" y="261"/>
                    </a:lnTo>
                    <a:lnTo>
                      <a:pt x="70" y="258"/>
                    </a:lnTo>
                    <a:lnTo>
                      <a:pt x="68" y="255"/>
                    </a:lnTo>
                    <a:lnTo>
                      <a:pt x="64" y="252"/>
                    </a:lnTo>
                    <a:lnTo>
                      <a:pt x="64" y="249"/>
                    </a:lnTo>
                    <a:lnTo>
                      <a:pt x="62" y="246"/>
                    </a:lnTo>
                    <a:lnTo>
                      <a:pt x="58" y="241"/>
                    </a:lnTo>
                    <a:lnTo>
                      <a:pt x="56" y="241"/>
                    </a:lnTo>
                    <a:lnTo>
                      <a:pt x="56" y="238"/>
                    </a:lnTo>
                    <a:lnTo>
                      <a:pt x="54" y="235"/>
                    </a:lnTo>
                    <a:lnTo>
                      <a:pt x="54" y="232"/>
                    </a:lnTo>
                    <a:lnTo>
                      <a:pt x="50" y="226"/>
                    </a:lnTo>
                    <a:lnTo>
                      <a:pt x="50" y="220"/>
                    </a:lnTo>
                    <a:lnTo>
                      <a:pt x="44" y="215"/>
                    </a:lnTo>
                    <a:lnTo>
                      <a:pt x="44" y="209"/>
                    </a:lnTo>
                    <a:lnTo>
                      <a:pt x="42" y="203"/>
                    </a:lnTo>
                    <a:lnTo>
                      <a:pt x="38" y="200"/>
                    </a:lnTo>
                    <a:lnTo>
                      <a:pt x="37" y="192"/>
                    </a:lnTo>
                    <a:lnTo>
                      <a:pt x="37" y="186"/>
                    </a:lnTo>
                    <a:lnTo>
                      <a:pt x="33" y="177"/>
                    </a:lnTo>
                    <a:lnTo>
                      <a:pt x="29" y="175"/>
                    </a:lnTo>
                    <a:lnTo>
                      <a:pt x="29" y="169"/>
                    </a:lnTo>
                    <a:lnTo>
                      <a:pt x="25" y="160"/>
                    </a:lnTo>
                    <a:lnTo>
                      <a:pt x="27" y="154"/>
                    </a:lnTo>
                    <a:lnTo>
                      <a:pt x="21" y="146"/>
                    </a:lnTo>
                    <a:lnTo>
                      <a:pt x="21" y="140"/>
                    </a:lnTo>
                    <a:lnTo>
                      <a:pt x="21" y="132"/>
                    </a:lnTo>
                    <a:lnTo>
                      <a:pt x="19" y="123"/>
                    </a:lnTo>
                    <a:lnTo>
                      <a:pt x="17" y="117"/>
                    </a:lnTo>
                    <a:lnTo>
                      <a:pt x="17" y="114"/>
                    </a:lnTo>
                    <a:lnTo>
                      <a:pt x="15" y="103"/>
                    </a:lnTo>
                    <a:lnTo>
                      <a:pt x="13" y="97"/>
                    </a:lnTo>
                    <a:lnTo>
                      <a:pt x="13" y="91"/>
                    </a:lnTo>
                    <a:lnTo>
                      <a:pt x="13" y="83"/>
                    </a:lnTo>
                    <a:lnTo>
                      <a:pt x="7" y="80"/>
                    </a:lnTo>
                    <a:lnTo>
                      <a:pt x="7" y="66"/>
                    </a:lnTo>
                    <a:lnTo>
                      <a:pt x="5" y="60"/>
                    </a:lnTo>
                    <a:lnTo>
                      <a:pt x="7" y="54"/>
                    </a:lnTo>
                    <a:lnTo>
                      <a:pt x="3" y="48"/>
                    </a:lnTo>
                    <a:lnTo>
                      <a:pt x="5" y="37"/>
                    </a:lnTo>
                    <a:lnTo>
                      <a:pt x="1" y="28"/>
                    </a:lnTo>
                    <a:lnTo>
                      <a:pt x="3" y="20"/>
                    </a:lnTo>
                    <a:lnTo>
                      <a:pt x="0" y="14"/>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89" name="Freeform 160"/>
              <p:cNvSpPr>
                <a:spLocks/>
              </p:cNvSpPr>
              <p:nvPr/>
            </p:nvSpPr>
            <p:spPr bwMode="auto">
              <a:xfrm>
                <a:off x="3994" y="950"/>
                <a:ext cx="106" cy="284"/>
              </a:xfrm>
              <a:custGeom>
                <a:avLst/>
                <a:gdLst>
                  <a:gd name="T0" fmla="*/ 3 w 106"/>
                  <a:gd name="T1" fmla="*/ 5 h 284"/>
                  <a:gd name="T2" fmla="*/ 9 w 106"/>
                  <a:gd name="T3" fmla="*/ 2 h 284"/>
                  <a:gd name="T4" fmla="*/ 12 w 106"/>
                  <a:gd name="T5" fmla="*/ 2 h 284"/>
                  <a:gd name="T6" fmla="*/ 18 w 106"/>
                  <a:gd name="T7" fmla="*/ 5 h 284"/>
                  <a:gd name="T8" fmla="*/ 23 w 106"/>
                  <a:gd name="T9" fmla="*/ 11 h 284"/>
                  <a:gd name="T10" fmla="*/ 27 w 106"/>
                  <a:gd name="T11" fmla="*/ 11 h 284"/>
                  <a:gd name="T12" fmla="*/ 33 w 106"/>
                  <a:gd name="T13" fmla="*/ 17 h 284"/>
                  <a:gd name="T14" fmla="*/ 35 w 106"/>
                  <a:gd name="T15" fmla="*/ 25 h 284"/>
                  <a:gd name="T16" fmla="*/ 36 w 106"/>
                  <a:gd name="T17" fmla="*/ 25 h 284"/>
                  <a:gd name="T18" fmla="*/ 40 w 106"/>
                  <a:gd name="T19" fmla="*/ 28 h 284"/>
                  <a:gd name="T20" fmla="*/ 40 w 106"/>
                  <a:gd name="T21" fmla="*/ 31 h 284"/>
                  <a:gd name="T22" fmla="*/ 46 w 106"/>
                  <a:gd name="T23" fmla="*/ 37 h 284"/>
                  <a:gd name="T24" fmla="*/ 47 w 106"/>
                  <a:gd name="T25" fmla="*/ 42 h 284"/>
                  <a:gd name="T26" fmla="*/ 49 w 106"/>
                  <a:gd name="T27" fmla="*/ 51 h 284"/>
                  <a:gd name="T28" fmla="*/ 53 w 106"/>
                  <a:gd name="T29" fmla="*/ 54 h 284"/>
                  <a:gd name="T30" fmla="*/ 57 w 106"/>
                  <a:gd name="T31" fmla="*/ 60 h 284"/>
                  <a:gd name="T32" fmla="*/ 62 w 106"/>
                  <a:gd name="T33" fmla="*/ 68 h 284"/>
                  <a:gd name="T34" fmla="*/ 68 w 106"/>
                  <a:gd name="T35" fmla="*/ 82 h 284"/>
                  <a:gd name="T36" fmla="*/ 70 w 106"/>
                  <a:gd name="T37" fmla="*/ 94 h 284"/>
                  <a:gd name="T38" fmla="*/ 75 w 106"/>
                  <a:gd name="T39" fmla="*/ 108 h 284"/>
                  <a:gd name="T40" fmla="*/ 77 w 106"/>
                  <a:gd name="T41" fmla="*/ 117 h 284"/>
                  <a:gd name="T42" fmla="*/ 81 w 106"/>
                  <a:gd name="T43" fmla="*/ 134 h 284"/>
                  <a:gd name="T44" fmla="*/ 81 w 106"/>
                  <a:gd name="T45" fmla="*/ 145 h 284"/>
                  <a:gd name="T46" fmla="*/ 86 w 106"/>
                  <a:gd name="T47" fmla="*/ 160 h 284"/>
                  <a:gd name="T48" fmla="*/ 88 w 106"/>
                  <a:gd name="T49" fmla="*/ 174 h 284"/>
                  <a:gd name="T50" fmla="*/ 92 w 106"/>
                  <a:gd name="T51" fmla="*/ 185 h 284"/>
                  <a:gd name="T52" fmla="*/ 92 w 106"/>
                  <a:gd name="T53" fmla="*/ 202 h 284"/>
                  <a:gd name="T54" fmla="*/ 93 w 106"/>
                  <a:gd name="T55" fmla="*/ 214 h 284"/>
                  <a:gd name="T56" fmla="*/ 97 w 106"/>
                  <a:gd name="T57" fmla="*/ 234 h 284"/>
                  <a:gd name="T58" fmla="*/ 99 w 106"/>
                  <a:gd name="T59" fmla="*/ 251 h 284"/>
                  <a:gd name="T60" fmla="*/ 103 w 106"/>
                  <a:gd name="T61" fmla="*/ 265 h 284"/>
                  <a:gd name="T62" fmla="*/ 105 w 106"/>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4"/>
                  <a:gd name="T98" fmla="*/ 106 w 106"/>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4">
                    <a:moveTo>
                      <a:pt x="0" y="0"/>
                    </a:moveTo>
                    <a:lnTo>
                      <a:pt x="3" y="5"/>
                    </a:lnTo>
                    <a:lnTo>
                      <a:pt x="5" y="5"/>
                    </a:lnTo>
                    <a:lnTo>
                      <a:pt x="9" y="2"/>
                    </a:lnTo>
                    <a:lnTo>
                      <a:pt x="11" y="2"/>
                    </a:lnTo>
                    <a:lnTo>
                      <a:pt x="12" y="2"/>
                    </a:lnTo>
                    <a:lnTo>
                      <a:pt x="14" y="5"/>
                    </a:lnTo>
                    <a:lnTo>
                      <a:pt x="18" y="5"/>
                    </a:lnTo>
                    <a:lnTo>
                      <a:pt x="23" y="11"/>
                    </a:lnTo>
                    <a:lnTo>
                      <a:pt x="25" y="14"/>
                    </a:lnTo>
                    <a:lnTo>
                      <a:pt x="27" y="11"/>
                    </a:lnTo>
                    <a:lnTo>
                      <a:pt x="27" y="17"/>
                    </a:lnTo>
                    <a:lnTo>
                      <a:pt x="33" y="17"/>
                    </a:lnTo>
                    <a:lnTo>
                      <a:pt x="33" y="20"/>
                    </a:lnTo>
                    <a:lnTo>
                      <a:pt x="35" y="25"/>
                    </a:lnTo>
                    <a:lnTo>
                      <a:pt x="36" y="25"/>
                    </a:lnTo>
                    <a:lnTo>
                      <a:pt x="38" y="28"/>
                    </a:lnTo>
                    <a:lnTo>
                      <a:pt x="40" y="28"/>
                    </a:lnTo>
                    <a:lnTo>
                      <a:pt x="38" y="28"/>
                    </a:lnTo>
                    <a:lnTo>
                      <a:pt x="40" y="31"/>
                    </a:lnTo>
                    <a:lnTo>
                      <a:pt x="42" y="37"/>
                    </a:lnTo>
                    <a:lnTo>
                      <a:pt x="46" y="37"/>
                    </a:lnTo>
                    <a:lnTo>
                      <a:pt x="47" y="42"/>
                    </a:lnTo>
                    <a:lnTo>
                      <a:pt x="47" y="45"/>
                    </a:lnTo>
                    <a:lnTo>
                      <a:pt x="49" y="51"/>
                    </a:lnTo>
                    <a:lnTo>
                      <a:pt x="51" y="54"/>
                    </a:lnTo>
                    <a:lnTo>
                      <a:pt x="53" y="54"/>
                    </a:lnTo>
                    <a:lnTo>
                      <a:pt x="55" y="57"/>
                    </a:lnTo>
                    <a:lnTo>
                      <a:pt x="57" y="60"/>
                    </a:lnTo>
                    <a:lnTo>
                      <a:pt x="57" y="65"/>
                    </a:lnTo>
                    <a:lnTo>
                      <a:pt x="62" y="68"/>
                    </a:lnTo>
                    <a:lnTo>
                      <a:pt x="64" y="74"/>
                    </a:lnTo>
                    <a:lnTo>
                      <a:pt x="68" y="82"/>
                    </a:lnTo>
                    <a:lnTo>
                      <a:pt x="70" y="88"/>
                    </a:lnTo>
                    <a:lnTo>
                      <a:pt x="70" y="94"/>
                    </a:lnTo>
                    <a:lnTo>
                      <a:pt x="73" y="100"/>
                    </a:lnTo>
                    <a:lnTo>
                      <a:pt x="75" y="108"/>
                    </a:lnTo>
                    <a:lnTo>
                      <a:pt x="77" y="117"/>
                    </a:lnTo>
                    <a:lnTo>
                      <a:pt x="81" y="125"/>
                    </a:lnTo>
                    <a:lnTo>
                      <a:pt x="81" y="134"/>
                    </a:lnTo>
                    <a:lnTo>
                      <a:pt x="81" y="137"/>
                    </a:lnTo>
                    <a:lnTo>
                      <a:pt x="81" y="145"/>
                    </a:lnTo>
                    <a:lnTo>
                      <a:pt x="84" y="154"/>
                    </a:lnTo>
                    <a:lnTo>
                      <a:pt x="86" y="160"/>
                    </a:lnTo>
                    <a:lnTo>
                      <a:pt x="88" y="165"/>
                    </a:lnTo>
                    <a:lnTo>
                      <a:pt x="88" y="174"/>
                    </a:lnTo>
                    <a:lnTo>
                      <a:pt x="88" y="182"/>
                    </a:lnTo>
                    <a:lnTo>
                      <a:pt x="92" y="185"/>
                    </a:lnTo>
                    <a:lnTo>
                      <a:pt x="93" y="194"/>
                    </a:lnTo>
                    <a:lnTo>
                      <a:pt x="92" y="202"/>
                    </a:lnTo>
                    <a:lnTo>
                      <a:pt x="95" y="211"/>
                    </a:lnTo>
                    <a:lnTo>
                      <a:pt x="93" y="214"/>
                    </a:lnTo>
                    <a:lnTo>
                      <a:pt x="95" y="225"/>
                    </a:lnTo>
                    <a:lnTo>
                      <a:pt x="97" y="234"/>
                    </a:lnTo>
                    <a:lnTo>
                      <a:pt x="99" y="240"/>
                    </a:lnTo>
                    <a:lnTo>
                      <a:pt x="99" y="251"/>
                    </a:lnTo>
                    <a:lnTo>
                      <a:pt x="101" y="260"/>
                    </a:lnTo>
                    <a:lnTo>
                      <a:pt x="103" y="265"/>
                    </a:lnTo>
                    <a:lnTo>
                      <a:pt x="103" y="277"/>
                    </a:lnTo>
                    <a:lnTo>
                      <a:pt x="105" y="283"/>
                    </a:lnTo>
                  </a:path>
                </a:pathLst>
              </a:custGeom>
              <a:noFill/>
              <a:ln w="9525" cap="rnd">
                <a:solidFill>
                  <a:srgbClr val="FF0000"/>
                </a:solidFill>
                <a:round/>
                <a:headEnd type="none" w="sm" len="sm"/>
                <a:tailEnd type="none" w="sm" len="sm"/>
              </a:ln>
            </p:spPr>
            <p:txBody>
              <a:bodyPr/>
              <a:lstStyle/>
              <a:p>
                <a:endParaRPr lang="en-US"/>
              </a:p>
            </p:txBody>
          </p:sp>
          <p:sp>
            <p:nvSpPr>
              <p:cNvPr id="22690" name="Freeform 161"/>
              <p:cNvSpPr>
                <a:spLocks/>
              </p:cNvSpPr>
              <p:nvPr/>
            </p:nvSpPr>
            <p:spPr bwMode="auto">
              <a:xfrm>
                <a:off x="3883" y="950"/>
                <a:ext cx="112" cy="284"/>
              </a:xfrm>
              <a:custGeom>
                <a:avLst/>
                <a:gdLst>
                  <a:gd name="T0" fmla="*/ 107 w 112"/>
                  <a:gd name="T1" fmla="*/ 0 h 284"/>
                  <a:gd name="T2" fmla="*/ 101 w 112"/>
                  <a:gd name="T3" fmla="*/ 2 h 284"/>
                  <a:gd name="T4" fmla="*/ 92 w 112"/>
                  <a:gd name="T5" fmla="*/ 2 h 284"/>
                  <a:gd name="T6" fmla="*/ 88 w 112"/>
                  <a:gd name="T7" fmla="*/ 5 h 284"/>
                  <a:gd name="T8" fmla="*/ 86 w 112"/>
                  <a:gd name="T9" fmla="*/ 8 h 284"/>
                  <a:gd name="T10" fmla="*/ 82 w 112"/>
                  <a:gd name="T11" fmla="*/ 14 h 284"/>
                  <a:gd name="T12" fmla="*/ 78 w 112"/>
                  <a:gd name="T13" fmla="*/ 17 h 284"/>
                  <a:gd name="T14" fmla="*/ 74 w 112"/>
                  <a:gd name="T15" fmla="*/ 17 h 284"/>
                  <a:gd name="T16" fmla="*/ 69 w 112"/>
                  <a:gd name="T17" fmla="*/ 25 h 284"/>
                  <a:gd name="T18" fmla="*/ 67 w 112"/>
                  <a:gd name="T19" fmla="*/ 28 h 284"/>
                  <a:gd name="T20" fmla="*/ 65 w 112"/>
                  <a:gd name="T21" fmla="*/ 34 h 284"/>
                  <a:gd name="T22" fmla="*/ 63 w 112"/>
                  <a:gd name="T23" fmla="*/ 37 h 284"/>
                  <a:gd name="T24" fmla="*/ 61 w 112"/>
                  <a:gd name="T25" fmla="*/ 42 h 284"/>
                  <a:gd name="T26" fmla="*/ 59 w 112"/>
                  <a:gd name="T27" fmla="*/ 48 h 284"/>
                  <a:gd name="T28" fmla="*/ 55 w 112"/>
                  <a:gd name="T29" fmla="*/ 54 h 284"/>
                  <a:gd name="T30" fmla="*/ 51 w 112"/>
                  <a:gd name="T31" fmla="*/ 54 h 284"/>
                  <a:gd name="T32" fmla="*/ 49 w 112"/>
                  <a:gd name="T33" fmla="*/ 62 h 284"/>
                  <a:gd name="T34" fmla="*/ 41 w 112"/>
                  <a:gd name="T35" fmla="*/ 80 h 284"/>
                  <a:gd name="T36" fmla="*/ 39 w 112"/>
                  <a:gd name="T37" fmla="*/ 91 h 284"/>
                  <a:gd name="T38" fmla="*/ 34 w 112"/>
                  <a:gd name="T39" fmla="*/ 102 h 284"/>
                  <a:gd name="T40" fmla="*/ 28 w 112"/>
                  <a:gd name="T41" fmla="*/ 111 h 284"/>
                  <a:gd name="T42" fmla="*/ 24 w 112"/>
                  <a:gd name="T43" fmla="*/ 125 h 284"/>
                  <a:gd name="T44" fmla="*/ 24 w 112"/>
                  <a:gd name="T45" fmla="*/ 137 h 284"/>
                  <a:gd name="T46" fmla="*/ 20 w 112"/>
                  <a:gd name="T47" fmla="*/ 157 h 284"/>
                  <a:gd name="T48" fmla="*/ 17 w 112"/>
                  <a:gd name="T49" fmla="*/ 165 h 284"/>
                  <a:gd name="T50" fmla="*/ 13 w 112"/>
                  <a:gd name="T51" fmla="*/ 180 h 284"/>
                  <a:gd name="T52" fmla="*/ 13 w 112"/>
                  <a:gd name="T53" fmla="*/ 197 h 284"/>
                  <a:gd name="T54" fmla="*/ 9 w 112"/>
                  <a:gd name="T55" fmla="*/ 214 h 284"/>
                  <a:gd name="T56" fmla="*/ 7 w 112"/>
                  <a:gd name="T57" fmla="*/ 222 h 284"/>
                  <a:gd name="T58" fmla="*/ 7 w 112"/>
                  <a:gd name="T59" fmla="*/ 242 h 284"/>
                  <a:gd name="T60" fmla="*/ 1 w 112"/>
                  <a:gd name="T61" fmla="*/ 260 h 284"/>
                  <a:gd name="T62" fmla="*/ 1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111" y="0"/>
                    </a:moveTo>
                    <a:lnTo>
                      <a:pt x="107" y="0"/>
                    </a:lnTo>
                    <a:lnTo>
                      <a:pt x="105" y="2"/>
                    </a:lnTo>
                    <a:lnTo>
                      <a:pt x="101" y="2"/>
                    </a:lnTo>
                    <a:lnTo>
                      <a:pt x="97" y="2"/>
                    </a:lnTo>
                    <a:lnTo>
                      <a:pt x="92" y="2"/>
                    </a:lnTo>
                    <a:lnTo>
                      <a:pt x="88" y="5"/>
                    </a:lnTo>
                    <a:lnTo>
                      <a:pt x="86" y="8"/>
                    </a:lnTo>
                    <a:lnTo>
                      <a:pt x="82" y="11"/>
                    </a:lnTo>
                    <a:lnTo>
                      <a:pt x="82" y="14"/>
                    </a:lnTo>
                    <a:lnTo>
                      <a:pt x="78" y="17"/>
                    </a:lnTo>
                    <a:lnTo>
                      <a:pt x="74" y="14"/>
                    </a:lnTo>
                    <a:lnTo>
                      <a:pt x="74" y="17"/>
                    </a:lnTo>
                    <a:lnTo>
                      <a:pt x="71" y="20"/>
                    </a:lnTo>
                    <a:lnTo>
                      <a:pt x="69" y="25"/>
                    </a:lnTo>
                    <a:lnTo>
                      <a:pt x="69" y="28"/>
                    </a:lnTo>
                    <a:lnTo>
                      <a:pt x="67" y="28"/>
                    </a:lnTo>
                    <a:lnTo>
                      <a:pt x="65" y="34"/>
                    </a:lnTo>
                    <a:lnTo>
                      <a:pt x="63" y="37"/>
                    </a:lnTo>
                    <a:lnTo>
                      <a:pt x="61" y="37"/>
                    </a:lnTo>
                    <a:lnTo>
                      <a:pt x="61" y="42"/>
                    </a:lnTo>
                    <a:lnTo>
                      <a:pt x="59" y="45"/>
                    </a:lnTo>
                    <a:lnTo>
                      <a:pt x="59" y="48"/>
                    </a:lnTo>
                    <a:lnTo>
                      <a:pt x="57" y="54"/>
                    </a:lnTo>
                    <a:lnTo>
                      <a:pt x="55" y="54"/>
                    </a:lnTo>
                    <a:lnTo>
                      <a:pt x="53" y="57"/>
                    </a:lnTo>
                    <a:lnTo>
                      <a:pt x="51" y="54"/>
                    </a:lnTo>
                    <a:lnTo>
                      <a:pt x="49" y="62"/>
                    </a:lnTo>
                    <a:lnTo>
                      <a:pt x="43" y="71"/>
                    </a:lnTo>
                    <a:lnTo>
                      <a:pt x="41" y="80"/>
                    </a:lnTo>
                    <a:lnTo>
                      <a:pt x="39" y="91"/>
                    </a:lnTo>
                    <a:lnTo>
                      <a:pt x="36" y="97"/>
                    </a:lnTo>
                    <a:lnTo>
                      <a:pt x="34" y="102"/>
                    </a:lnTo>
                    <a:lnTo>
                      <a:pt x="32" y="108"/>
                    </a:lnTo>
                    <a:lnTo>
                      <a:pt x="28" y="111"/>
                    </a:lnTo>
                    <a:lnTo>
                      <a:pt x="28" y="120"/>
                    </a:lnTo>
                    <a:lnTo>
                      <a:pt x="24" y="125"/>
                    </a:lnTo>
                    <a:lnTo>
                      <a:pt x="28" y="131"/>
                    </a:lnTo>
                    <a:lnTo>
                      <a:pt x="24" y="137"/>
                    </a:lnTo>
                    <a:lnTo>
                      <a:pt x="22" y="145"/>
                    </a:lnTo>
                    <a:lnTo>
                      <a:pt x="20" y="157"/>
                    </a:lnTo>
                    <a:lnTo>
                      <a:pt x="20" y="160"/>
                    </a:lnTo>
                    <a:lnTo>
                      <a:pt x="17" y="165"/>
                    </a:lnTo>
                    <a:lnTo>
                      <a:pt x="17" y="174"/>
                    </a:lnTo>
                    <a:lnTo>
                      <a:pt x="13" y="180"/>
                    </a:lnTo>
                    <a:lnTo>
                      <a:pt x="13" y="185"/>
                    </a:lnTo>
                    <a:lnTo>
                      <a:pt x="13" y="197"/>
                    </a:lnTo>
                    <a:lnTo>
                      <a:pt x="11" y="205"/>
                    </a:lnTo>
                    <a:lnTo>
                      <a:pt x="9" y="214"/>
                    </a:lnTo>
                    <a:lnTo>
                      <a:pt x="7" y="222"/>
                    </a:lnTo>
                    <a:lnTo>
                      <a:pt x="7" y="234"/>
                    </a:lnTo>
                    <a:lnTo>
                      <a:pt x="7" y="242"/>
                    </a:lnTo>
                    <a:lnTo>
                      <a:pt x="3" y="248"/>
                    </a:lnTo>
                    <a:lnTo>
                      <a:pt x="1" y="260"/>
                    </a:lnTo>
                    <a:lnTo>
                      <a:pt x="1" y="268"/>
                    </a:lnTo>
                    <a:lnTo>
                      <a:pt x="1" y="274"/>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691" name="Freeform 162"/>
              <p:cNvSpPr>
                <a:spLocks/>
              </p:cNvSpPr>
              <p:nvPr/>
            </p:nvSpPr>
            <p:spPr bwMode="auto">
              <a:xfrm>
                <a:off x="1907" y="1233"/>
                <a:ext cx="109" cy="288"/>
              </a:xfrm>
              <a:custGeom>
                <a:avLst/>
                <a:gdLst>
                  <a:gd name="T0" fmla="*/ 106 w 109"/>
                  <a:gd name="T1" fmla="*/ 287 h 288"/>
                  <a:gd name="T2" fmla="*/ 98 w 109"/>
                  <a:gd name="T3" fmla="*/ 281 h 288"/>
                  <a:gd name="T4" fmla="*/ 96 w 109"/>
                  <a:gd name="T5" fmla="*/ 281 h 288"/>
                  <a:gd name="T6" fmla="*/ 89 w 109"/>
                  <a:gd name="T7" fmla="*/ 278 h 288"/>
                  <a:gd name="T8" fmla="*/ 83 w 109"/>
                  <a:gd name="T9" fmla="*/ 275 h 288"/>
                  <a:gd name="T10" fmla="*/ 81 w 109"/>
                  <a:gd name="T11" fmla="*/ 275 h 288"/>
                  <a:gd name="T12" fmla="*/ 77 w 109"/>
                  <a:gd name="T13" fmla="*/ 269 h 288"/>
                  <a:gd name="T14" fmla="*/ 73 w 109"/>
                  <a:gd name="T15" fmla="*/ 266 h 288"/>
                  <a:gd name="T16" fmla="*/ 70 w 109"/>
                  <a:gd name="T17" fmla="*/ 264 h 288"/>
                  <a:gd name="T18" fmla="*/ 66 w 109"/>
                  <a:gd name="T19" fmla="*/ 258 h 288"/>
                  <a:gd name="T20" fmla="*/ 64 w 109"/>
                  <a:gd name="T21" fmla="*/ 252 h 288"/>
                  <a:gd name="T22" fmla="*/ 62 w 109"/>
                  <a:gd name="T23" fmla="*/ 246 h 288"/>
                  <a:gd name="T24" fmla="*/ 62 w 109"/>
                  <a:gd name="T25" fmla="*/ 241 h 288"/>
                  <a:gd name="T26" fmla="*/ 56 w 109"/>
                  <a:gd name="T27" fmla="*/ 235 h 288"/>
                  <a:gd name="T28" fmla="*/ 54 w 109"/>
                  <a:gd name="T29" fmla="*/ 235 h 288"/>
                  <a:gd name="T30" fmla="*/ 53 w 109"/>
                  <a:gd name="T31" fmla="*/ 232 h 288"/>
                  <a:gd name="T32" fmla="*/ 47 w 109"/>
                  <a:gd name="T33" fmla="*/ 220 h 288"/>
                  <a:gd name="T34" fmla="*/ 43 w 109"/>
                  <a:gd name="T35" fmla="*/ 206 h 288"/>
                  <a:gd name="T36" fmla="*/ 39 w 109"/>
                  <a:gd name="T37" fmla="*/ 198 h 288"/>
                  <a:gd name="T38" fmla="*/ 34 w 109"/>
                  <a:gd name="T39" fmla="*/ 180 h 288"/>
                  <a:gd name="T40" fmla="*/ 28 w 109"/>
                  <a:gd name="T41" fmla="*/ 169 h 288"/>
                  <a:gd name="T42" fmla="*/ 26 w 109"/>
                  <a:gd name="T43" fmla="*/ 160 h 288"/>
                  <a:gd name="T44" fmla="*/ 22 w 109"/>
                  <a:gd name="T45" fmla="*/ 146 h 288"/>
                  <a:gd name="T46" fmla="*/ 20 w 109"/>
                  <a:gd name="T47" fmla="*/ 137 h 288"/>
                  <a:gd name="T48" fmla="*/ 18 w 109"/>
                  <a:gd name="T49" fmla="*/ 123 h 288"/>
                  <a:gd name="T50" fmla="*/ 15 w 109"/>
                  <a:gd name="T51" fmla="*/ 106 h 288"/>
                  <a:gd name="T52" fmla="*/ 11 w 109"/>
                  <a:gd name="T53" fmla="*/ 91 h 288"/>
                  <a:gd name="T54" fmla="*/ 11 w 109"/>
                  <a:gd name="T55" fmla="*/ 80 h 288"/>
                  <a:gd name="T56" fmla="*/ 7 w 109"/>
                  <a:gd name="T57" fmla="*/ 63 h 288"/>
                  <a:gd name="T58" fmla="*/ 5 w 109"/>
                  <a:gd name="T59" fmla="*/ 45 h 288"/>
                  <a:gd name="T60" fmla="*/ 1 w 109"/>
                  <a:gd name="T61" fmla="*/ 31 h 288"/>
                  <a:gd name="T62" fmla="*/ 1 w 109"/>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6" y="287"/>
                    </a:lnTo>
                    <a:lnTo>
                      <a:pt x="102" y="284"/>
                    </a:lnTo>
                    <a:lnTo>
                      <a:pt x="98" y="281"/>
                    </a:lnTo>
                    <a:lnTo>
                      <a:pt x="96" y="287"/>
                    </a:lnTo>
                    <a:lnTo>
                      <a:pt x="96" y="281"/>
                    </a:lnTo>
                    <a:lnTo>
                      <a:pt x="92" y="278"/>
                    </a:lnTo>
                    <a:lnTo>
                      <a:pt x="89" y="278"/>
                    </a:lnTo>
                    <a:lnTo>
                      <a:pt x="85" y="278"/>
                    </a:lnTo>
                    <a:lnTo>
                      <a:pt x="83" y="275"/>
                    </a:lnTo>
                    <a:lnTo>
                      <a:pt x="79" y="278"/>
                    </a:lnTo>
                    <a:lnTo>
                      <a:pt x="81" y="275"/>
                    </a:lnTo>
                    <a:lnTo>
                      <a:pt x="77" y="275"/>
                    </a:lnTo>
                    <a:lnTo>
                      <a:pt x="77" y="269"/>
                    </a:lnTo>
                    <a:lnTo>
                      <a:pt x="73" y="269"/>
                    </a:lnTo>
                    <a:lnTo>
                      <a:pt x="73" y="266"/>
                    </a:lnTo>
                    <a:lnTo>
                      <a:pt x="70" y="266"/>
                    </a:lnTo>
                    <a:lnTo>
                      <a:pt x="70" y="264"/>
                    </a:lnTo>
                    <a:lnTo>
                      <a:pt x="68" y="261"/>
                    </a:lnTo>
                    <a:lnTo>
                      <a:pt x="66" y="258"/>
                    </a:lnTo>
                    <a:lnTo>
                      <a:pt x="66" y="252"/>
                    </a:lnTo>
                    <a:lnTo>
                      <a:pt x="64" y="252"/>
                    </a:lnTo>
                    <a:lnTo>
                      <a:pt x="62" y="246"/>
                    </a:lnTo>
                    <a:lnTo>
                      <a:pt x="60" y="246"/>
                    </a:lnTo>
                    <a:lnTo>
                      <a:pt x="62" y="241"/>
                    </a:lnTo>
                    <a:lnTo>
                      <a:pt x="60" y="241"/>
                    </a:lnTo>
                    <a:lnTo>
                      <a:pt x="56" y="235"/>
                    </a:lnTo>
                    <a:lnTo>
                      <a:pt x="54" y="235"/>
                    </a:lnTo>
                    <a:lnTo>
                      <a:pt x="53" y="232"/>
                    </a:lnTo>
                    <a:lnTo>
                      <a:pt x="51" y="226"/>
                    </a:lnTo>
                    <a:lnTo>
                      <a:pt x="47" y="220"/>
                    </a:lnTo>
                    <a:lnTo>
                      <a:pt x="45" y="212"/>
                    </a:lnTo>
                    <a:lnTo>
                      <a:pt x="43" y="206"/>
                    </a:lnTo>
                    <a:lnTo>
                      <a:pt x="39" y="200"/>
                    </a:lnTo>
                    <a:lnTo>
                      <a:pt x="39" y="198"/>
                    </a:lnTo>
                    <a:lnTo>
                      <a:pt x="36" y="186"/>
                    </a:lnTo>
                    <a:lnTo>
                      <a:pt x="34" y="180"/>
                    </a:lnTo>
                    <a:lnTo>
                      <a:pt x="32" y="177"/>
                    </a:lnTo>
                    <a:lnTo>
                      <a:pt x="28" y="169"/>
                    </a:lnTo>
                    <a:lnTo>
                      <a:pt x="26" y="163"/>
                    </a:lnTo>
                    <a:lnTo>
                      <a:pt x="26" y="160"/>
                    </a:lnTo>
                    <a:lnTo>
                      <a:pt x="26" y="154"/>
                    </a:lnTo>
                    <a:lnTo>
                      <a:pt x="22" y="146"/>
                    </a:lnTo>
                    <a:lnTo>
                      <a:pt x="22" y="137"/>
                    </a:lnTo>
                    <a:lnTo>
                      <a:pt x="20" y="137"/>
                    </a:lnTo>
                    <a:lnTo>
                      <a:pt x="18" y="129"/>
                    </a:lnTo>
                    <a:lnTo>
                      <a:pt x="18" y="123"/>
                    </a:lnTo>
                    <a:lnTo>
                      <a:pt x="15" y="117"/>
                    </a:lnTo>
                    <a:lnTo>
                      <a:pt x="15" y="106"/>
                    </a:lnTo>
                    <a:lnTo>
                      <a:pt x="15" y="100"/>
                    </a:lnTo>
                    <a:lnTo>
                      <a:pt x="11" y="91"/>
                    </a:lnTo>
                    <a:lnTo>
                      <a:pt x="13" y="88"/>
                    </a:lnTo>
                    <a:lnTo>
                      <a:pt x="11" y="80"/>
                    </a:lnTo>
                    <a:lnTo>
                      <a:pt x="7" y="66"/>
                    </a:lnTo>
                    <a:lnTo>
                      <a:pt x="7" y="63"/>
                    </a:lnTo>
                    <a:lnTo>
                      <a:pt x="7" y="57"/>
                    </a:lnTo>
                    <a:lnTo>
                      <a:pt x="5" y="45"/>
                    </a:lnTo>
                    <a:lnTo>
                      <a:pt x="3" y="40"/>
                    </a:lnTo>
                    <a:lnTo>
                      <a:pt x="1" y="31"/>
                    </a:lnTo>
                    <a:lnTo>
                      <a:pt x="1" y="20"/>
                    </a:lnTo>
                    <a:lnTo>
                      <a:pt x="1" y="14"/>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92" name="Freeform 163"/>
              <p:cNvSpPr>
                <a:spLocks/>
              </p:cNvSpPr>
              <p:nvPr/>
            </p:nvSpPr>
            <p:spPr bwMode="auto">
              <a:xfrm>
                <a:off x="2015" y="1233"/>
                <a:ext cx="111" cy="288"/>
              </a:xfrm>
              <a:custGeom>
                <a:avLst/>
                <a:gdLst>
                  <a:gd name="T0" fmla="*/ 3 w 111"/>
                  <a:gd name="T1" fmla="*/ 284 h 288"/>
                  <a:gd name="T2" fmla="*/ 7 w 111"/>
                  <a:gd name="T3" fmla="*/ 287 h 288"/>
                  <a:gd name="T4" fmla="*/ 15 w 111"/>
                  <a:gd name="T5" fmla="*/ 284 h 288"/>
                  <a:gd name="T6" fmla="*/ 22 w 111"/>
                  <a:gd name="T7" fmla="*/ 278 h 288"/>
                  <a:gd name="T8" fmla="*/ 26 w 111"/>
                  <a:gd name="T9" fmla="*/ 278 h 288"/>
                  <a:gd name="T10" fmla="*/ 28 w 111"/>
                  <a:gd name="T11" fmla="*/ 275 h 288"/>
                  <a:gd name="T12" fmla="*/ 32 w 111"/>
                  <a:gd name="T13" fmla="*/ 272 h 288"/>
                  <a:gd name="T14" fmla="*/ 34 w 111"/>
                  <a:gd name="T15" fmla="*/ 266 h 288"/>
                  <a:gd name="T16" fmla="*/ 38 w 111"/>
                  <a:gd name="T17" fmla="*/ 264 h 288"/>
                  <a:gd name="T18" fmla="*/ 40 w 111"/>
                  <a:gd name="T19" fmla="*/ 258 h 288"/>
                  <a:gd name="T20" fmla="*/ 44 w 111"/>
                  <a:gd name="T21" fmla="*/ 255 h 288"/>
                  <a:gd name="T22" fmla="*/ 45 w 111"/>
                  <a:gd name="T23" fmla="*/ 249 h 288"/>
                  <a:gd name="T24" fmla="*/ 49 w 111"/>
                  <a:gd name="T25" fmla="*/ 243 h 288"/>
                  <a:gd name="T26" fmla="*/ 51 w 111"/>
                  <a:gd name="T27" fmla="*/ 241 h 288"/>
                  <a:gd name="T28" fmla="*/ 53 w 111"/>
                  <a:gd name="T29" fmla="*/ 235 h 288"/>
                  <a:gd name="T30" fmla="*/ 56 w 111"/>
                  <a:gd name="T31" fmla="*/ 229 h 288"/>
                  <a:gd name="T32" fmla="*/ 58 w 111"/>
                  <a:gd name="T33" fmla="*/ 223 h 288"/>
                  <a:gd name="T34" fmla="*/ 66 w 111"/>
                  <a:gd name="T35" fmla="*/ 212 h 288"/>
                  <a:gd name="T36" fmla="*/ 67 w 111"/>
                  <a:gd name="T37" fmla="*/ 200 h 288"/>
                  <a:gd name="T38" fmla="*/ 75 w 111"/>
                  <a:gd name="T39" fmla="*/ 186 h 288"/>
                  <a:gd name="T40" fmla="*/ 79 w 111"/>
                  <a:gd name="T41" fmla="*/ 169 h 288"/>
                  <a:gd name="T42" fmla="*/ 81 w 111"/>
                  <a:gd name="T43" fmla="*/ 160 h 288"/>
                  <a:gd name="T44" fmla="*/ 88 w 111"/>
                  <a:gd name="T45" fmla="*/ 146 h 288"/>
                  <a:gd name="T46" fmla="*/ 88 w 111"/>
                  <a:gd name="T47" fmla="*/ 137 h 288"/>
                  <a:gd name="T48" fmla="*/ 92 w 111"/>
                  <a:gd name="T49" fmla="*/ 120 h 288"/>
                  <a:gd name="T50" fmla="*/ 94 w 111"/>
                  <a:gd name="T51" fmla="*/ 106 h 288"/>
                  <a:gd name="T52" fmla="*/ 96 w 111"/>
                  <a:gd name="T53" fmla="*/ 94 h 288"/>
                  <a:gd name="T54" fmla="*/ 102 w 111"/>
                  <a:gd name="T55" fmla="*/ 80 h 288"/>
                  <a:gd name="T56" fmla="*/ 100 w 111"/>
                  <a:gd name="T57" fmla="*/ 66 h 288"/>
                  <a:gd name="T58" fmla="*/ 106 w 111"/>
                  <a:gd name="T59" fmla="*/ 45 h 288"/>
                  <a:gd name="T60" fmla="*/ 104 w 111"/>
                  <a:gd name="T61" fmla="*/ 28 h 288"/>
                  <a:gd name="T62" fmla="*/ 110 w 111"/>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0" y="287"/>
                    </a:moveTo>
                    <a:lnTo>
                      <a:pt x="3" y="284"/>
                    </a:lnTo>
                    <a:lnTo>
                      <a:pt x="7" y="287"/>
                    </a:lnTo>
                    <a:lnTo>
                      <a:pt x="11" y="284"/>
                    </a:lnTo>
                    <a:lnTo>
                      <a:pt x="15" y="284"/>
                    </a:lnTo>
                    <a:lnTo>
                      <a:pt x="19" y="284"/>
                    </a:lnTo>
                    <a:lnTo>
                      <a:pt x="22" y="278"/>
                    </a:lnTo>
                    <a:lnTo>
                      <a:pt x="24" y="281"/>
                    </a:lnTo>
                    <a:lnTo>
                      <a:pt x="26" y="278"/>
                    </a:lnTo>
                    <a:lnTo>
                      <a:pt x="28" y="278"/>
                    </a:lnTo>
                    <a:lnTo>
                      <a:pt x="28" y="275"/>
                    </a:lnTo>
                    <a:lnTo>
                      <a:pt x="30" y="275"/>
                    </a:lnTo>
                    <a:lnTo>
                      <a:pt x="32" y="272"/>
                    </a:lnTo>
                    <a:lnTo>
                      <a:pt x="32" y="269"/>
                    </a:lnTo>
                    <a:lnTo>
                      <a:pt x="34" y="266"/>
                    </a:lnTo>
                    <a:lnTo>
                      <a:pt x="38" y="266"/>
                    </a:lnTo>
                    <a:lnTo>
                      <a:pt x="38" y="264"/>
                    </a:lnTo>
                    <a:lnTo>
                      <a:pt x="42" y="261"/>
                    </a:lnTo>
                    <a:lnTo>
                      <a:pt x="40" y="258"/>
                    </a:lnTo>
                    <a:lnTo>
                      <a:pt x="44" y="258"/>
                    </a:lnTo>
                    <a:lnTo>
                      <a:pt x="44" y="255"/>
                    </a:lnTo>
                    <a:lnTo>
                      <a:pt x="44" y="252"/>
                    </a:lnTo>
                    <a:lnTo>
                      <a:pt x="45" y="249"/>
                    </a:lnTo>
                    <a:lnTo>
                      <a:pt x="45" y="246"/>
                    </a:lnTo>
                    <a:lnTo>
                      <a:pt x="49" y="243"/>
                    </a:lnTo>
                    <a:lnTo>
                      <a:pt x="51" y="241"/>
                    </a:lnTo>
                    <a:lnTo>
                      <a:pt x="51" y="235"/>
                    </a:lnTo>
                    <a:lnTo>
                      <a:pt x="53" y="235"/>
                    </a:lnTo>
                    <a:lnTo>
                      <a:pt x="53" y="232"/>
                    </a:lnTo>
                    <a:lnTo>
                      <a:pt x="56" y="229"/>
                    </a:lnTo>
                    <a:lnTo>
                      <a:pt x="56" y="226"/>
                    </a:lnTo>
                    <a:lnTo>
                      <a:pt x="58" y="223"/>
                    </a:lnTo>
                    <a:lnTo>
                      <a:pt x="64" y="215"/>
                    </a:lnTo>
                    <a:lnTo>
                      <a:pt x="66" y="212"/>
                    </a:lnTo>
                    <a:lnTo>
                      <a:pt x="71" y="203"/>
                    </a:lnTo>
                    <a:lnTo>
                      <a:pt x="67" y="200"/>
                    </a:lnTo>
                    <a:lnTo>
                      <a:pt x="73" y="192"/>
                    </a:lnTo>
                    <a:lnTo>
                      <a:pt x="75" y="186"/>
                    </a:lnTo>
                    <a:lnTo>
                      <a:pt x="77" y="180"/>
                    </a:lnTo>
                    <a:lnTo>
                      <a:pt x="79" y="169"/>
                    </a:lnTo>
                    <a:lnTo>
                      <a:pt x="81" y="160"/>
                    </a:lnTo>
                    <a:lnTo>
                      <a:pt x="85" y="154"/>
                    </a:lnTo>
                    <a:lnTo>
                      <a:pt x="88" y="146"/>
                    </a:lnTo>
                    <a:lnTo>
                      <a:pt x="88" y="137"/>
                    </a:lnTo>
                    <a:lnTo>
                      <a:pt x="92" y="129"/>
                    </a:lnTo>
                    <a:lnTo>
                      <a:pt x="92" y="120"/>
                    </a:lnTo>
                    <a:lnTo>
                      <a:pt x="92" y="111"/>
                    </a:lnTo>
                    <a:lnTo>
                      <a:pt x="94" y="106"/>
                    </a:lnTo>
                    <a:lnTo>
                      <a:pt x="96" y="103"/>
                    </a:lnTo>
                    <a:lnTo>
                      <a:pt x="96" y="94"/>
                    </a:lnTo>
                    <a:lnTo>
                      <a:pt x="98" y="86"/>
                    </a:lnTo>
                    <a:lnTo>
                      <a:pt x="102" y="80"/>
                    </a:lnTo>
                    <a:lnTo>
                      <a:pt x="102" y="68"/>
                    </a:lnTo>
                    <a:lnTo>
                      <a:pt x="100" y="66"/>
                    </a:lnTo>
                    <a:lnTo>
                      <a:pt x="102" y="54"/>
                    </a:lnTo>
                    <a:lnTo>
                      <a:pt x="106" y="45"/>
                    </a:lnTo>
                    <a:lnTo>
                      <a:pt x="106" y="37"/>
                    </a:lnTo>
                    <a:lnTo>
                      <a:pt x="104" y="28"/>
                    </a:lnTo>
                    <a:lnTo>
                      <a:pt x="108" y="22"/>
                    </a:lnTo>
                    <a:lnTo>
                      <a:pt x="110" y="14"/>
                    </a:lnTo>
                    <a:lnTo>
                      <a:pt x="108" y="0"/>
                    </a:lnTo>
                  </a:path>
                </a:pathLst>
              </a:custGeom>
              <a:noFill/>
              <a:ln w="9525" cap="rnd">
                <a:solidFill>
                  <a:srgbClr val="FF0000"/>
                </a:solidFill>
                <a:round/>
                <a:headEnd type="none" w="sm" len="sm"/>
                <a:tailEnd type="none" w="sm" len="sm"/>
              </a:ln>
            </p:spPr>
            <p:txBody>
              <a:bodyPr/>
              <a:lstStyle/>
              <a:p>
                <a:endParaRPr lang="en-US"/>
              </a:p>
            </p:txBody>
          </p:sp>
          <p:sp>
            <p:nvSpPr>
              <p:cNvPr id="22693" name="Freeform 164"/>
              <p:cNvSpPr>
                <a:spLocks/>
              </p:cNvSpPr>
              <p:nvPr/>
            </p:nvSpPr>
            <p:spPr bwMode="auto">
              <a:xfrm>
                <a:off x="2015" y="1233"/>
                <a:ext cx="111" cy="288"/>
              </a:xfrm>
              <a:custGeom>
                <a:avLst/>
                <a:gdLst>
                  <a:gd name="T0" fmla="*/ 3 w 111"/>
                  <a:gd name="T1" fmla="*/ 284 h 288"/>
                  <a:gd name="T2" fmla="*/ 7 w 111"/>
                  <a:gd name="T3" fmla="*/ 287 h 288"/>
                  <a:gd name="T4" fmla="*/ 15 w 111"/>
                  <a:gd name="T5" fmla="*/ 284 h 288"/>
                  <a:gd name="T6" fmla="*/ 22 w 111"/>
                  <a:gd name="T7" fmla="*/ 278 h 288"/>
                  <a:gd name="T8" fmla="*/ 26 w 111"/>
                  <a:gd name="T9" fmla="*/ 278 h 288"/>
                  <a:gd name="T10" fmla="*/ 28 w 111"/>
                  <a:gd name="T11" fmla="*/ 275 h 288"/>
                  <a:gd name="T12" fmla="*/ 32 w 111"/>
                  <a:gd name="T13" fmla="*/ 272 h 288"/>
                  <a:gd name="T14" fmla="*/ 34 w 111"/>
                  <a:gd name="T15" fmla="*/ 266 h 288"/>
                  <a:gd name="T16" fmla="*/ 38 w 111"/>
                  <a:gd name="T17" fmla="*/ 264 h 288"/>
                  <a:gd name="T18" fmla="*/ 40 w 111"/>
                  <a:gd name="T19" fmla="*/ 258 h 288"/>
                  <a:gd name="T20" fmla="*/ 44 w 111"/>
                  <a:gd name="T21" fmla="*/ 255 h 288"/>
                  <a:gd name="T22" fmla="*/ 45 w 111"/>
                  <a:gd name="T23" fmla="*/ 246 h 288"/>
                  <a:gd name="T24" fmla="*/ 49 w 111"/>
                  <a:gd name="T25" fmla="*/ 243 h 288"/>
                  <a:gd name="T26" fmla="*/ 51 w 111"/>
                  <a:gd name="T27" fmla="*/ 235 h 288"/>
                  <a:gd name="T28" fmla="*/ 53 w 111"/>
                  <a:gd name="T29" fmla="*/ 232 h 288"/>
                  <a:gd name="T30" fmla="*/ 56 w 111"/>
                  <a:gd name="T31" fmla="*/ 226 h 288"/>
                  <a:gd name="T32" fmla="*/ 64 w 111"/>
                  <a:gd name="T33" fmla="*/ 215 h 288"/>
                  <a:gd name="T34" fmla="*/ 71 w 111"/>
                  <a:gd name="T35" fmla="*/ 203 h 288"/>
                  <a:gd name="T36" fmla="*/ 73 w 111"/>
                  <a:gd name="T37" fmla="*/ 192 h 288"/>
                  <a:gd name="T38" fmla="*/ 77 w 111"/>
                  <a:gd name="T39" fmla="*/ 180 h 288"/>
                  <a:gd name="T40" fmla="*/ 79 w 111"/>
                  <a:gd name="T41" fmla="*/ 169 h 288"/>
                  <a:gd name="T42" fmla="*/ 85 w 111"/>
                  <a:gd name="T43" fmla="*/ 154 h 288"/>
                  <a:gd name="T44" fmla="*/ 88 w 111"/>
                  <a:gd name="T45" fmla="*/ 137 h 288"/>
                  <a:gd name="T46" fmla="*/ 92 w 111"/>
                  <a:gd name="T47" fmla="*/ 129 h 288"/>
                  <a:gd name="T48" fmla="*/ 92 w 111"/>
                  <a:gd name="T49" fmla="*/ 111 h 288"/>
                  <a:gd name="T50" fmla="*/ 96 w 111"/>
                  <a:gd name="T51" fmla="*/ 103 h 288"/>
                  <a:gd name="T52" fmla="*/ 98 w 111"/>
                  <a:gd name="T53" fmla="*/ 86 h 288"/>
                  <a:gd name="T54" fmla="*/ 102 w 111"/>
                  <a:gd name="T55" fmla="*/ 68 h 288"/>
                  <a:gd name="T56" fmla="*/ 104 w 111"/>
                  <a:gd name="T57" fmla="*/ 54 h 288"/>
                  <a:gd name="T58" fmla="*/ 106 w 111"/>
                  <a:gd name="T59" fmla="*/ 37 h 288"/>
                  <a:gd name="T60" fmla="*/ 108 w 111"/>
                  <a:gd name="T61" fmla="*/ 20 h 288"/>
                  <a:gd name="T62" fmla="*/ 108 w 111"/>
                  <a:gd name="T63" fmla="*/ 0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0" y="287"/>
                    </a:moveTo>
                    <a:lnTo>
                      <a:pt x="3" y="284"/>
                    </a:lnTo>
                    <a:lnTo>
                      <a:pt x="7" y="287"/>
                    </a:lnTo>
                    <a:lnTo>
                      <a:pt x="11" y="284"/>
                    </a:lnTo>
                    <a:lnTo>
                      <a:pt x="15" y="284"/>
                    </a:lnTo>
                    <a:lnTo>
                      <a:pt x="19" y="284"/>
                    </a:lnTo>
                    <a:lnTo>
                      <a:pt x="22" y="278"/>
                    </a:lnTo>
                    <a:lnTo>
                      <a:pt x="24" y="281"/>
                    </a:lnTo>
                    <a:lnTo>
                      <a:pt x="26" y="278"/>
                    </a:lnTo>
                    <a:lnTo>
                      <a:pt x="28" y="278"/>
                    </a:lnTo>
                    <a:lnTo>
                      <a:pt x="28" y="275"/>
                    </a:lnTo>
                    <a:lnTo>
                      <a:pt x="30" y="275"/>
                    </a:lnTo>
                    <a:lnTo>
                      <a:pt x="32" y="272"/>
                    </a:lnTo>
                    <a:lnTo>
                      <a:pt x="32" y="269"/>
                    </a:lnTo>
                    <a:lnTo>
                      <a:pt x="34" y="266"/>
                    </a:lnTo>
                    <a:lnTo>
                      <a:pt x="38" y="266"/>
                    </a:lnTo>
                    <a:lnTo>
                      <a:pt x="38" y="264"/>
                    </a:lnTo>
                    <a:lnTo>
                      <a:pt x="42" y="261"/>
                    </a:lnTo>
                    <a:lnTo>
                      <a:pt x="40" y="258"/>
                    </a:lnTo>
                    <a:lnTo>
                      <a:pt x="44" y="258"/>
                    </a:lnTo>
                    <a:lnTo>
                      <a:pt x="44" y="255"/>
                    </a:lnTo>
                    <a:lnTo>
                      <a:pt x="44" y="252"/>
                    </a:lnTo>
                    <a:lnTo>
                      <a:pt x="45" y="246"/>
                    </a:lnTo>
                    <a:lnTo>
                      <a:pt x="49" y="243"/>
                    </a:lnTo>
                    <a:lnTo>
                      <a:pt x="51" y="241"/>
                    </a:lnTo>
                    <a:lnTo>
                      <a:pt x="51" y="235"/>
                    </a:lnTo>
                    <a:lnTo>
                      <a:pt x="53" y="235"/>
                    </a:lnTo>
                    <a:lnTo>
                      <a:pt x="53" y="232"/>
                    </a:lnTo>
                    <a:lnTo>
                      <a:pt x="56" y="229"/>
                    </a:lnTo>
                    <a:lnTo>
                      <a:pt x="56" y="226"/>
                    </a:lnTo>
                    <a:lnTo>
                      <a:pt x="60" y="220"/>
                    </a:lnTo>
                    <a:lnTo>
                      <a:pt x="64" y="215"/>
                    </a:lnTo>
                    <a:lnTo>
                      <a:pt x="67" y="212"/>
                    </a:lnTo>
                    <a:lnTo>
                      <a:pt x="71" y="203"/>
                    </a:lnTo>
                    <a:lnTo>
                      <a:pt x="71" y="198"/>
                    </a:lnTo>
                    <a:lnTo>
                      <a:pt x="73" y="192"/>
                    </a:lnTo>
                    <a:lnTo>
                      <a:pt x="75" y="186"/>
                    </a:lnTo>
                    <a:lnTo>
                      <a:pt x="77" y="180"/>
                    </a:lnTo>
                    <a:lnTo>
                      <a:pt x="79" y="169"/>
                    </a:lnTo>
                    <a:lnTo>
                      <a:pt x="81" y="160"/>
                    </a:lnTo>
                    <a:lnTo>
                      <a:pt x="85" y="154"/>
                    </a:lnTo>
                    <a:lnTo>
                      <a:pt x="88" y="146"/>
                    </a:lnTo>
                    <a:lnTo>
                      <a:pt x="88" y="137"/>
                    </a:lnTo>
                    <a:lnTo>
                      <a:pt x="92" y="129"/>
                    </a:lnTo>
                    <a:lnTo>
                      <a:pt x="94" y="120"/>
                    </a:lnTo>
                    <a:lnTo>
                      <a:pt x="92" y="111"/>
                    </a:lnTo>
                    <a:lnTo>
                      <a:pt x="94" y="106"/>
                    </a:lnTo>
                    <a:lnTo>
                      <a:pt x="96" y="103"/>
                    </a:lnTo>
                    <a:lnTo>
                      <a:pt x="96" y="94"/>
                    </a:lnTo>
                    <a:lnTo>
                      <a:pt x="98" y="86"/>
                    </a:lnTo>
                    <a:lnTo>
                      <a:pt x="102" y="80"/>
                    </a:lnTo>
                    <a:lnTo>
                      <a:pt x="102" y="68"/>
                    </a:lnTo>
                    <a:lnTo>
                      <a:pt x="102" y="63"/>
                    </a:lnTo>
                    <a:lnTo>
                      <a:pt x="104" y="54"/>
                    </a:lnTo>
                    <a:lnTo>
                      <a:pt x="106" y="45"/>
                    </a:lnTo>
                    <a:lnTo>
                      <a:pt x="106" y="37"/>
                    </a:lnTo>
                    <a:lnTo>
                      <a:pt x="104" y="28"/>
                    </a:lnTo>
                    <a:lnTo>
                      <a:pt x="108" y="20"/>
                    </a:lnTo>
                    <a:lnTo>
                      <a:pt x="110" y="14"/>
                    </a:lnTo>
                    <a:lnTo>
                      <a:pt x="108" y="0"/>
                    </a:lnTo>
                  </a:path>
                </a:pathLst>
              </a:custGeom>
              <a:noFill/>
              <a:ln w="9525" cap="rnd">
                <a:solidFill>
                  <a:srgbClr val="FF0000"/>
                </a:solidFill>
                <a:round/>
                <a:headEnd type="none" w="sm" len="sm"/>
                <a:tailEnd type="none" w="sm" len="sm"/>
              </a:ln>
            </p:spPr>
            <p:txBody>
              <a:bodyPr/>
              <a:lstStyle/>
              <a:p>
                <a:endParaRPr lang="en-US"/>
              </a:p>
            </p:txBody>
          </p:sp>
          <p:sp>
            <p:nvSpPr>
              <p:cNvPr id="22694" name="Freeform 165"/>
              <p:cNvSpPr>
                <a:spLocks/>
              </p:cNvSpPr>
              <p:nvPr/>
            </p:nvSpPr>
            <p:spPr bwMode="auto">
              <a:xfrm>
                <a:off x="1905" y="1233"/>
                <a:ext cx="111" cy="288"/>
              </a:xfrm>
              <a:custGeom>
                <a:avLst/>
                <a:gdLst>
                  <a:gd name="T0" fmla="*/ 108 w 111"/>
                  <a:gd name="T1" fmla="*/ 287 h 288"/>
                  <a:gd name="T2" fmla="*/ 100 w 111"/>
                  <a:gd name="T3" fmla="*/ 281 h 288"/>
                  <a:gd name="T4" fmla="*/ 98 w 111"/>
                  <a:gd name="T5" fmla="*/ 281 h 288"/>
                  <a:gd name="T6" fmla="*/ 91 w 111"/>
                  <a:gd name="T7" fmla="*/ 278 h 288"/>
                  <a:gd name="T8" fmla="*/ 85 w 111"/>
                  <a:gd name="T9" fmla="*/ 275 h 288"/>
                  <a:gd name="T10" fmla="*/ 83 w 111"/>
                  <a:gd name="T11" fmla="*/ 275 h 288"/>
                  <a:gd name="T12" fmla="*/ 75 w 111"/>
                  <a:gd name="T13" fmla="*/ 272 h 288"/>
                  <a:gd name="T14" fmla="*/ 73 w 111"/>
                  <a:gd name="T15" fmla="*/ 269 h 288"/>
                  <a:gd name="T16" fmla="*/ 72 w 111"/>
                  <a:gd name="T17" fmla="*/ 264 h 288"/>
                  <a:gd name="T18" fmla="*/ 68 w 111"/>
                  <a:gd name="T19" fmla="*/ 258 h 288"/>
                  <a:gd name="T20" fmla="*/ 66 w 111"/>
                  <a:gd name="T21" fmla="*/ 252 h 288"/>
                  <a:gd name="T22" fmla="*/ 64 w 111"/>
                  <a:gd name="T23" fmla="*/ 246 h 288"/>
                  <a:gd name="T24" fmla="*/ 64 w 111"/>
                  <a:gd name="T25" fmla="*/ 241 h 288"/>
                  <a:gd name="T26" fmla="*/ 58 w 111"/>
                  <a:gd name="T27" fmla="*/ 235 h 288"/>
                  <a:gd name="T28" fmla="*/ 55 w 111"/>
                  <a:gd name="T29" fmla="*/ 232 h 288"/>
                  <a:gd name="T30" fmla="*/ 55 w 111"/>
                  <a:gd name="T31" fmla="*/ 232 h 288"/>
                  <a:gd name="T32" fmla="*/ 49 w 111"/>
                  <a:gd name="T33" fmla="*/ 220 h 288"/>
                  <a:gd name="T34" fmla="*/ 45 w 111"/>
                  <a:gd name="T35" fmla="*/ 206 h 288"/>
                  <a:gd name="T36" fmla="*/ 41 w 111"/>
                  <a:gd name="T37" fmla="*/ 198 h 288"/>
                  <a:gd name="T38" fmla="*/ 36 w 111"/>
                  <a:gd name="T39" fmla="*/ 180 h 288"/>
                  <a:gd name="T40" fmla="*/ 30 w 111"/>
                  <a:gd name="T41" fmla="*/ 169 h 288"/>
                  <a:gd name="T42" fmla="*/ 28 w 111"/>
                  <a:gd name="T43" fmla="*/ 160 h 288"/>
                  <a:gd name="T44" fmla="*/ 24 w 111"/>
                  <a:gd name="T45" fmla="*/ 146 h 288"/>
                  <a:gd name="T46" fmla="*/ 22 w 111"/>
                  <a:gd name="T47" fmla="*/ 134 h 288"/>
                  <a:gd name="T48" fmla="*/ 20 w 111"/>
                  <a:gd name="T49" fmla="*/ 120 h 288"/>
                  <a:gd name="T50" fmla="*/ 17 w 111"/>
                  <a:gd name="T51" fmla="*/ 103 h 288"/>
                  <a:gd name="T52" fmla="*/ 13 w 111"/>
                  <a:gd name="T53" fmla="*/ 88 h 288"/>
                  <a:gd name="T54" fmla="*/ 13 w 111"/>
                  <a:gd name="T55" fmla="*/ 77 h 288"/>
                  <a:gd name="T56" fmla="*/ 9 w 111"/>
                  <a:gd name="T57" fmla="*/ 60 h 288"/>
                  <a:gd name="T58" fmla="*/ 7 w 111"/>
                  <a:gd name="T59" fmla="*/ 43 h 288"/>
                  <a:gd name="T60" fmla="*/ 3 w 111"/>
                  <a:gd name="T61" fmla="*/ 28 h 288"/>
                  <a:gd name="T62" fmla="*/ 3 w 111"/>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110" y="287"/>
                    </a:moveTo>
                    <a:lnTo>
                      <a:pt x="108" y="287"/>
                    </a:lnTo>
                    <a:lnTo>
                      <a:pt x="104" y="284"/>
                    </a:lnTo>
                    <a:lnTo>
                      <a:pt x="100" y="281"/>
                    </a:lnTo>
                    <a:lnTo>
                      <a:pt x="98" y="287"/>
                    </a:lnTo>
                    <a:lnTo>
                      <a:pt x="98" y="281"/>
                    </a:lnTo>
                    <a:lnTo>
                      <a:pt x="94" y="278"/>
                    </a:lnTo>
                    <a:lnTo>
                      <a:pt x="91" y="278"/>
                    </a:lnTo>
                    <a:lnTo>
                      <a:pt x="87" y="278"/>
                    </a:lnTo>
                    <a:lnTo>
                      <a:pt x="85" y="275"/>
                    </a:lnTo>
                    <a:lnTo>
                      <a:pt x="81" y="278"/>
                    </a:lnTo>
                    <a:lnTo>
                      <a:pt x="83" y="275"/>
                    </a:lnTo>
                    <a:lnTo>
                      <a:pt x="79" y="275"/>
                    </a:lnTo>
                    <a:lnTo>
                      <a:pt x="75" y="272"/>
                    </a:lnTo>
                    <a:lnTo>
                      <a:pt x="75" y="269"/>
                    </a:lnTo>
                    <a:lnTo>
                      <a:pt x="73" y="269"/>
                    </a:lnTo>
                    <a:lnTo>
                      <a:pt x="72" y="266"/>
                    </a:lnTo>
                    <a:lnTo>
                      <a:pt x="72" y="264"/>
                    </a:lnTo>
                    <a:lnTo>
                      <a:pt x="70" y="261"/>
                    </a:lnTo>
                    <a:lnTo>
                      <a:pt x="68" y="258"/>
                    </a:lnTo>
                    <a:lnTo>
                      <a:pt x="68" y="252"/>
                    </a:lnTo>
                    <a:lnTo>
                      <a:pt x="66" y="252"/>
                    </a:lnTo>
                    <a:lnTo>
                      <a:pt x="64" y="246"/>
                    </a:lnTo>
                    <a:lnTo>
                      <a:pt x="62" y="246"/>
                    </a:lnTo>
                    <a:lnTo>
                      <a:pt x="64" y="241"/>
                    </a:lnTo>
                    <a:lnTo>
                      <a:pt x="62" y="241"/>
                    </a:lnTo>
                    <a:lnTo>
                      <a:pt x="58" y="235"/>
                    </a:lnTo>
                    <a:lnTo>
                      <a:pt x="56" y="235"/>
                    </a:lnTo>
                    <a:lnTo>
                      <a:pt x="55" y="232"/>
                    </a:lnTo>
                    <a:lnTo>
                      <a:pt x="53" y="226"/>
                    </a:lnTo>
                    <a:lnTo>
                      <a:pt x="49" y="220"/>
                    </a:lnTo>
                    <a:lnTo>
                      <a:pt x="47" y="212"/>
                    </a:lnTo>
                    <a:lnTo>
                      <a:pt x="45" y="206"/>
                    </a:lnTo>
                    <a:lnTo>
                      <a:pt x="41" y="200"/>
                    </a:lnTo>
                    <a:lnTo>
                      <a:pt x="41" y="198"/>
                    </a:lnTo>
                    <a:lnTo>
                      <a:pt x="37" y="186"/>
                    </a:lnTo>
                    <a:lnTo>
                      <a:pt x="36" y="180"/>
                    </a:lnTo>
                    <a:lnTo>
                      <a:pt x="34" y="177"/>
                    </a:lnTo>
                    <a:lnTo>
                      <a:pt x="30" y="169"/>
                    </a:lnTo>
                    <a:lnTo>
                      <a:pt x="28" y="163"/>
                    </a:lnTo>
                    <a:lnTo>
                      <a:pt x="28" y="160"/>
                    </a:lnTo>
                    <a:lnTo>
                      <a:pt x="28" y="154"/>
                    </a:lnTo>
                    <a:lnTo>
                      <a:pt x="24" y="146"/>
                    </a:lnTo>
                    <a:lnTo>
                      <a:pt x="24" y="134"/>
                    </a:lnTo>
                    <a:lnTo>
                      <a:pt x="22" y="134"/>
                    </a:lnTo>
                    <a:lnTo>
                      <a:pt x="20" y="126"/>
                    </a:lnTo>
                    <a:lnTo>
                      <a:pt x="20" y="120"/>
                    </a:lnTo>
                    <a:lnTo>
                      <a:pt x="17" y="114"/>
                    </a:lnTo>
                    <a:lnTo>
                      <a:pt x="17" y="103"/>
                    </a:lnTo>
                    <a:lnTo>
                      <a:pt x="17" y="97"/>
                    </a:lnTo>
                    <a:lnTo>
                      <a:pt x="13" y="88"/>
                    </a:lnTo>
                    <a:lnTo>
                      <a:pt x="11" y="86"/>
                    </a:lnTo>
                    <a:lnTo>
                      <a:pt x="13" y="77"/>
                    </a:lnTo>
                    <a:lnTo>
                      <a:pt x="9" y="63"/>
                    </a:lnTo>
                    <a:lnTo>
                      <a:pt x="9" y="60"/>
                    </a:lnTo>
                    <a:lnTo>
                      <a:pt x="9" y="54"/>
                    </a:lnTo>
                    <a:lnTo>
                      <a:pt x="7" y="43"/>
                    </a:lnTo>
                    <a:lnTo>
                      <a:pt x="5" y="37"/>
                    </a:lnTo>
                    <a:lnTo>
                      <a:pt x="3" y="28"/>
                    </a:lnTo>
                    <a:lnTo>
                      <a:pt x="1" y="20"/>
                    </a:lnTo>
                    <a:lnTo>
                      <a:pt x="3" y="11"/>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95" name="Freeform 166"/>
              <p:cNvSpPr>
                <a:spLocks/>
              </p:cNvSpPr>
              <p:nvPr/>
            </p:nvSpPr>
            <p:spPr bwMode="auto">
              <a:xfrm>
                <a:off x="1798" y="950"/>
                <a:ext cx="110" cy="284"/>
              </a:xfrm>
              <a:custGeom>
                <a:avLst/>
                <a:gdLst>
                  <a:gd name="T0" fmla="*/ 5 w 110"/>
                  <a:gd name="T1" fmla="*/ 0 h 284"/>
                  <a:gd name="T2" fmla="*/ 9 w 110"/>
                  <a:gd name="T3" fmla="*/ 2 h 284"/>
                  <a:gd name="T4" fmla="*/ 15 w 110"/>
                  <a:gd name="T5" fmla="*/ 0 h 284"/>
                  <a:gd name="T6" fmla="*/ 22 w 110"/>
                  <a:gd name="T7" fmla="*/ 5 h 284"/>
                  <a:gd name="T8" fmla="*/ 26 w 110"/>
                  <a:gd name="T9" fmla="*/ 11 h 284"/>
                  <a:gd name="T10" fmla="*/ 30 w 110"/>
                  <a:gd name="T11" fmla="*/ 11 h 284"/>
                  <a:gd name="T12" fmla="*/ 33 w 110"/>
                  <a:gd name="T13" fmla="*/ 14 h 284"/>
                  <a:gd name="T14" fmla="*/ 35 w 110"/>
                  <a:gd name="T15" fmla="*/ 20 h 284"/>
                  <a:gd name="T16" fmla="*/ 41 w 110"/>
                  <a:gd name="T17" fmla="*/ 25 h 284"/>
                  <a:gd name="T18" fmla="*/ 39 w 110"/>
                  <a:gd name="T19" fmla="*/ 25 h 284"/>
                  <a:gd name="T20" fmla="*/ 43 w 110"/>
                  <a:gd name="T21" fmla="*/ 31 h 284"/>
                  <a:gd name="T22" fmla="*/ 48 w 110"/>
                  <a:gd name="T23" fmla="*/ 37 h 284"/>
                  <a:gd name="T24" fmla="*/ 48 w 110"/>
                  <a:gd name="T25" fmla="*/ 42 h 284"/>
                  <a:gd name="T26" fmla="*/ 50 w 110"/>
                  <a:gd name="T27" fmla="*/ 48 h 284"/>
                  <a:gd name="T28" fmla="*/ 54 w 110"/>
                  <a:gd name="T29" fmla="*/ 51 h 284"/>
                  <a:gd name="T30" fmla="*/ 58 w 110"/>
                  <a:gd name="T31" fmla="*/ 54 h 284"/>
                  <a:gd name="T32" fmla="*/ 62 w 110"/>
                  <a:gd name="T33" fmla="*/ 62 h 284"/>
                  <a:gd name="T34" fmla="*/ 65 w 110"/>
                  <a:gd name="T35" fmla="*/ 74 h 284"/>
                  <a:gd name="T36" fmla="*/ 69 w 110"/>
                  <a:gd name="T37" fmla="*/ 91 h 284"/>
                  <a:gd name="T38" fmla="*/ 75 w 110"/>
                  <a:gd name="T39" fmla="*/ 100 h 284"/>
                  <a:gd name="T40" fmla="*/ 77 w 110"/>
                  <a:gd name="T41" fmla="*/ 111 h 284"/>
                  <a:gd name="T42" fmla="*/ 80 w 110"/>
                  <a:gd name="T43" fmla="*/ 128 h 284"/>
                  <a:gd name="T44" fmla="*/ 84 w 110"/>
                  <a:gd name="T45" fmla="*/ 137 h 284"/>
                  <a:gd name="T46" fmla="*/ 90 w 110"/>
                  <a:gd name="T47" fmla="*/ 151 h 284"/>
                  <a:gd name="T48" fmla="*/ 88 w 110"/>
                  <a:gd name="T49" fmla="*/ 165 h 284"/>
                  <a:gd name="T50" fmla="*/ 93 w 110"/>
                  <a:gd name="T51" fmla="*/ 180 h 284"/>
                  <a:gd name="T52" fmla="*/ 97 w 110"/>
                  <a:gd name="T53" fmla="*/ 188 h 284"/>
                  <a:gd name="T54" fmla="*/ 97 w 110"/>
                  <a:gd name="T55" fmla="*/ 208 h 284"/>
                  <a:gd name="T56" fmla="*/ 99 w 110"/>
                  <a:gd name="T57" fmla="*/ 225 h 284"/>
                  <a:gd name="T58" fmla="*/ 99 w 110"/>
                  <a:gd name="T59" fmla="*/ 242 h 284"/>
                  <a:gd name="T60" fmla="*/ 105 w 110"/>
                  <a:gd name="T61" fmla="*/ 260 h 284"/>
                  <a:gd name="T62" fmla="*/ 105 w 110"/>
                  <a:gd name="T63" fmla="*/ 277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0" y="0"/>
                    </a:moveTo>
                    <a:lnTo>
                      <a:pt x="5" y="0"/>
                    </a:lnTo>
                    <a:lnTo>
                      <a:pt x="7" y="2"/>
                    </a:lnTo>
                    <a:lnTo>
                      <a:pt x="9" y="2"/>
                    </a:lnTo>
                    <a:lnTo>
                      <a:pt x="11" y="2"/>
                    </a:lnTo>
                    <a:lnTo>
                      <a:pt x="15" y="0"/>
                    </a:lnTo>
                    <a:lnTo>
                      <a:pt x="16" y="5"/>
                    </a:lnTo>
                    <a:lnTo>
                      <a:pt x="22" y="5"/>
                    </a:lnTo>
                    <a:lnTo>
                      <a:pt x="24" y="8"/>
                    </a:lnTo>
                    <a:lnTo>
                      <a:pt x="26" y="11"/>
                    </a:lnTo>
                    <a:lnTo>
                      <a:pt x="30" y="11"/>
                    </a:lnTo>
                    <a:lnTo>
                      <a:pt x="31" y="11"/>
                    </a:lnTo>
                    <a:lnTo>
                      <a:pt x="33" y="14"/>
                    </a:lnTo>
                    <a:lnTo>
                      <a:pt x="33" y="17"/>
                    </a:lnTo>
                    <a:lnTo>
                      <a:pt x="35" y="20"/>
                    </a:lnTo>
                    <a:lnTo>
                      <a:pt x="37" y="22"/>
                    </a:lnTo>
                    <a:lnTo>
                      <a:pt x="41" y="25"/>
                    </a:lnTo>
                    <a:lnTo>
                      <a:pt x="39" y="25"/>
                    </a:lnTo>
                    <a:lnTo>
                      <a:pt x="41" y="31"/>
                    </a:lnTo>
                    <a:lnTo>
                      <a:pt x="43" y="31"/>
                    </a:lnTo>
                    <a:lnTo>
                      <a:pt x="45" y="34"/>
                    </a:lnTo>
                    <a:lnTo>
                      <a:pt x="48" y="37"/>
                    </a:lnTo>
                    <a:lnTo>
                      <a:pt x="46" y="40"/>
                    </a:lnTo>
                    <a:lnTo>
                      <a:pt x="48" y="42"/>
                    </a:lnTo>
                    <a:lnTo>
                      <a:pt x="48" y="45"/>
                    </a:lnTo>
                    <a:lnTo>
                      <a:pt x="50" y="48"/>
                    </a:lnTo>
                    <a:lnTo>
                      <a:pt x="54" y="51"/>
                    </a:lnTo>
                    <a:lnTo>
                      <a:pt x="56" y="54"/>
                    </a:lnTo>
                    <a:lnTo>
                      <a:pt x="58" y="54"/>
                    </a:lnTo>
                    <a:lnTo>
                      <a:pt x="58" y="60"/>
                    </a:lnTo>
                    <a:lnTo>
                      <a:pt x="62" y="62"/>
                    </a:lnTo>
                    <a:lnTo>
                      <a:pt x="63" y="65"/>
                    </a:lnTo>
                    <a:lnTo>
                      <a:pt x="65" y="74"/>
                    </a:lnTo>
                    <a:lnTo>
                      <a:pt x="69" y="85"/>
                    </a:lnTo>
                    <a:lnTo>
                      <a:pt x="69" y="91"/>
                    </a:lnTo>
                    <a:lnTo>
                      <a:pt x="71" y="97"/>
                    </a:lnTo>
                    <a:lnTo>
                      <a:pt x="75" y="100"/>
                    </a:lnTo>
                    <a:lnTo>
                      <a:pt x="78" y="108"/>
                    </a:lnTo>
                    <a:lnTo>
                      <a:pt x="77" y="111"/>
                    </a:lnTo>
                    <a:lnTo>
                      <a:pt x="80" y="122"/>
                    </a:lnTo>
                    <a:lnTo>
                      <a:pt x="80" y="128"/>
                    </a:lnTo>
                    <a:lnTo>
                      <a:pt x="82" y="134"/>
                    </a:lnTo>
                    <a:lnTo>
                      <a:pt x="84" y="137"/>
                    </a:lnTo>
                    <a:lnTo>
                      <a:pt x="84" y="148"/>
                    </a:lnTo>
                    <a:lnTo>
                      <a:pt x="90" y="151"/>
                    </a:lnTo>
                    <a:lnTo>
                      <a:pt x="88" y="157"/>
                    </a:lnTo>
                    <a:lnTo>
                      <a:pt x="88" y="165"/>
                    </a:lnTo>
                    <a:lnTo>
                      <a:pt x="92" y="171"/>
                    </a:lnTo>
                    <a:lnTo>
                      <a:pt x="93" y="180"/>
                    </a:lnTo>
                    <a:lnTo>
                      <a:pt x="95" y="185"/>
                    </a:lnTo>
                    <a:lnTo>
                      <a:pt x="97" y="188"/>
                    </a:lnTo>
                    <a:lnTo>
                      <a:pt x="97" y="202"/>
                    </a:lnTo>
                    <a:lnTo>
                      <a:pt x="97" y="208"/>
                    </a:lnTo>
                    <a:lnTo>
                      <a:pt x="97" y="217"/>
                    </a:lnTo>
                    <a:lnTo>
                      <a:pt x="99" y="225"/>
                    </a:lnTo>
                    <a:lnTo>
                      <a:pt x="99" y="234"/>
                    </a:lnTo>
                    <a:lnTo>
                      <a:pt x="99" y="242"/>
                    </a:lnTo>
                    <a:lnTo>
                      <a:pt x="103" y="251"/>
                    </a:lnTo>
                    <a:lnTo>
                      <a:pt x="105" y="260"/>
                    </a:lnTo>
                    <a:lnTo>
                      <a:pt x="109" y="265"/>
                    </a:lnTo>
                    <a:lnTo>
                      <a:pt x="105" y="277"/>
                    </a:lnTo>
                    <a:lnTo>
                      <a:pt x="109" y="283"/>
                    </a:lnTo>
                  </a:path>
                </a:pathLst>
              </a:custGeom>
              <a:noFill/>
              <a:ln w="9525" cap="rnd">
                <a:solidFill>
                  <a:srgbClr val="FF0000"/>
                </a:solidFill>
                <a:round/>
                <a:headEnd type="none" w="sm" len="sm"/>
                <a:tailEnd type="none" w="sm" len="sm"/>
              </a:ln>
            </p:spPr>
            <p:txBody>
              <a:bodyPr/>
              <a:lstStyle/>
              <a:p>
                <a:endParaRPr lang="en-US"/>
              </a:p>
            </p:txBody>
          </p:sp>
        </p:grpSp>
        <p:grpSp>
          <p:nvGrpSpPr>
            <p:cNvPr id="22550" name="Group 167"/>
            <p:cNvGrpSpPr>
              <a:grpSpLocks/>
            </p:cNvGrpSpPr>
            <p:nvPr/>
          </p:nvGrpSpPr>
          <p:grpSpPr bwMode="auto">
            <a:xfrm flipV="1">
              <a:off x="1756" y="1725"/>
              <a:ext cx="344" cy="47"/>
              <a:chOff x="1798" y="950"/>
              <a:chExt cx="3509" cy="579"/>
            </a:xfrm>
          </p:grpSpPr>
          <p:sp>
            <p:nvSpPr>
              <p:cNvPr id="22600" name="Freeform 168"/>
              <p:cNvSpPr>
                <a:spLocks/>
              </p:cNvSpPr>
              <p:nvPr/>
            </p:nvSpPr>
            <p:spPr bwMode="auto">
              <a:xfrm>
                <a:off x="3666" y="1247"/>
                <a:ext cx="110" cy="282"/>
              </a:xfrm>
              <a:custGeom>
                <a:avLst/>
                <a:gdLst>
                  <a:gd name="T0" fmla="*/ 105 w 110"/>
                  <a:gd name="T1" fmla="*/ 281 h 282"/>
                  <a:gd name="T2" fmla="*/ 97 w 110"/>
                  <a:gd name="T3" fmla="*/ 278 h 282"/>
                  <a:gd name="T4" fmla="*/ 93 w 110"/>
                  <a:gd name="T5" fmla="*/ 272 h 282"/>
                  <a:gd name="T6" fmla="*/ 87 w 110"/>
                  <a:gd name="T7" fmla="*/ 272 h 282"/>
                  <a:gd name="T8" fmla="*/ 82 w 110"/>
                  <a:gd name="T9" fmla="*/ 272 h 282"/>
                  <a:gd name="T10" fmla="*/ 78 w 110"/>
                  <a:gd name="T11" fmla="*/ 269 h 282"/>
                  <a:gd name="T12" fmla="*/ 72 w 110"/>
                  <a:gd name="T13" fmla="*/ 266 h 282"/>
                  <a:gd name="T14" fmla="*/ 70 w 110"/>
                  <a:gd name="T15" fmla="*/ 263 h 282"/>
                  <a:gd name="T16" fmla="*/ 68 w 110"/>
                  <a:gd name="T17" fmla="*/ 255 h 282"/>
                  <a:gd name="T18" fmla="*/ 65 w 110"/>
                  <a:gd name="T19" fmla="*/ 249 h 282"/>
                  <a:gd name="T20" fmla="*/ 65 w 110"/>
                  <a:gd name="T21" fmla="*/ 243 h 282"/>
                  <a:gd name="T22" fmla="*/ 65 w 110"/>
                  <a:gd name="T23" fmla="*/ 240 h 282"/>
                  <a:gd name="T24" fmla="*/ 59 w 110"/>
                  <a:gd name="T25" fmla="*/ 235 h 282"/>
                  <a:gd name="T26" fmla="*/ 55 w 110"/>
                  <a:gd name="T27" fmla="*/ 229 h 282"/>
                  <a:gd name="T28" fmla="*/ 53 w 110"/>
                  <a:gd name="T29" fmla="*/ 229 h 282"/>
                  <a:gd name="T30" fmla="*/ 49 w 110"/>
                  <a:gd name="T31" fmla="*/ 226 h 282"/>
                  <a:gd name="T32" fmla="*/ 47 w 110"/>
                  <a:gd name="T33" fmla="*/ 215 h 282"/>
                  <a:gd name="T34" fmla="*/ 42 w 110"/>
                  <a:gd name="T35" fmla="*/ 203 h 282"/>
                  <a:gd name="T36" fmla="*/ 38 w 110"/>
                  <a:gd name="T37" fmla="*/ 192 h 282"/>
                  <a:gd name="T38" fmla="*/ 34 w 110"/>
                  <a:gd name="T39" fmla="*/ 180 h 282"/>
                  <a:gd name="T40" fmla="*/ 28 w 110"/>
                  <a:gd name="T41" fmla="*/ 169 h 282"/>
                  <a:gd name="T42" fmla="*/ 26 w 110"/>
                  <a:gd name="T43" fmla="*/ 154 h 282"/>
                  <a:gd name="T44" fmla="*/ 24 w 110"/>
                  <a:gd name="T45" fmla="*/ 143 h 282"/>
                  <a:gd name="T46" fmla="*/ 19 w 110"/>
                  <a:gd name="T47" fmla="*/ 134 h 282"/>
                  <a:gd name="T48" fmla="*/ 15 w 110"/>
                  <a:gd name="T49" fmla="*/ 114 h 282"/>
                  <a:gd name="T50" fmla="*/ 13 w 110"/>
                  <a:gd name="T51" fmla="*/ 103 h 282"/>
                  <a:gd name="T52" fmla="*/ 11 w 110"/>
                  <a:gd name="T53" fmla="*/ 88 h 282"/>
                  <a:gd name="T54" fmla="*/ 9 w 110"/>
                  <a:gd name="T55" fmla="*/ 74 h 282"/>
                  <a:gd name="T56" fmla="*/ 3 w 110"/>
                  <a:gd name="T57" fmla="*/ 60 h 282"/>
                  <a:gd name="T58" fmla="*/ 5 w 110"/>
                  <a:gd name="T59" fmla="*/ 43 h 282"/>
                  <a:gd name="T60" fmla="*/ 3 w 110"/>
                  <a:gd name="T61" fmla="*/ 28 h 282"/>
                  <a:gd name="T62" fmla="*/ 1 w 110"/>
                  <a:gd name="T63" fmla="*/ 8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2"/>
                  <a:gd name="T98" fmla="*/ 110 w 11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2">
                    <a:moveTo>
                      <a:pt x="109" y="281"/>
                    </a:moveTo>
                    <a:lnTo>
                      <a:pt x="105" y="281"/>
                    </a:lnTo>
                    <a:lnTo>
                      <a:pt x="101" y="278"/>
                    </a:lnTo>
                    <a:lnTo>
                      <a:pt x="97" y="278"/>
                    </a:lnTo>
                    <a:lnTo>
                      <a:pt x="95" y="275"/>
                    </a:lnTo>
                    <a:lnTo>
                      <a:pt x="93" y="272"/>
                    </a:lnTo>
                    <a:lnTo>
                      <a:pt x="91" y="275"/>
                    </a:lnTo>
                    <a:lnTo>
                      <a:pt x="87" y="272"/>
                    </a:lnTo>
                    <a:lnTo>
                      <a:pt x="84" y="269"/>
                    </a:lnTo>
                    <a:lnTo>
                      <a:pt x="82" y="272"/>
                    </a:lnTo>
                    <a:lnTo>
                      <a:pt x="82" y="269"/>
                    </a:lnTo>
                    <a:lnTo>
                      <a:pt x="78" y="269"/>
                    </a:lnTo>
                    <a:lnTo>
                      <a:pt x="76" y="269"/>
                    </a:lnTo>
                    <a:lnTo>
                      <a:pt x="72" y="266"/>
                    </a:lnTo>
                    <a:lnTo>
                      <a:pt x="72" y="260"/>
                    </a:lnTo>
                    <a:lnTo>
                      <a:pt x="70" y="263"/>
                    </a:lnTo>
                    <a:lnTo>
                      <a:pt x="70" y="258"/>
                    </a:lnTo>
                    <a:lnTo>
                      <a:pt x="68" y="255"/>
                    </a:lnTo>
                    <a:lnTo>
                      <a:pt x="66" y="255"/>
                    </a:lnTo>
                    <a:lnTo>
                      <a:pt x="65" y="249"/>
                    </a:lnTo>
                    <a:lnTo>
                      <a:pt x="66" y="246"/>
                    </a:lnTo>
                    <a:lnTo>
                      <a:pt x="65" y="243"/>
                    </a:lnTo>
                    <a:lnTo>
                      <a:pt x="65" y="240"/>
                    </a:lnTo>
                    <a:lnTo>
                      <a:pt x="61" y="237"/>
                    </a:lnTo>
                    <a:lnTo>
                      <a:pt x="59" y="235"/>
                    </a:lnTo>
                    <a:lnTo>
                      <a:pt x="57" y="232"/>
                    </a:lnTo>
                    <a:lnTo>
                      <a:pt x="55" y="229"/>
                    </a:lnTo>
                    <a:lnTo>
                      <a:pt x="53" y="229"/>
                    </a:lnTo>
                    <a:lnTo>
                      <a:pt x="53" y="223"/>
                    </a:lnTo>
                    <a:lnTo>
                      <a:pt x="49" y="226"/>
                    </a:lnTo>
                    <a:lnTo>
                      <a:pt x="47" y="215"/>
                    </a:lnTo>
                    <a:lnTo>
                      <a:pt x="43" y="209"/>
                    </a:lnTo>
                    <a:lnTo>
                      <a:pt x="42" y="203"/>
                    </a:lnTo>
                    <a:lnTo>
                      <a:pt x="38" y="200"/>
                    </a:lnTo>
                    <a:lnTo>
                      <a:pt x="38" y="192"/>
                    </a:lnTo>
                    <a:lnTo>
                      <a:pt x="36" y="183"/>
                    </a:lnTo>
                    <a:lnTo>
                      <a:pt x="34" y="180"/>
                    </a:lnTo>
                    <a:lnTo>
                      <a:pt x="30" y="177"/>
                    </a:lnTo>
                    <a:lnTo>
                      <a:pt x="28" y="169"/>
                    </a:lnTo>
                    <a:lnTo>
                      <a:pt x="24" y="166"/>
                    </a:lnTo>
                    <a:lnTo>
                      <a:pt x="26" y="154"/>
                    </a:lnTo>
                    <a:lnTo>
                      <a:pt x="26" y="149"/>
                    </a:lnTo>
                    <a:lnTo>
                      <a:pt x="24" y="143"/>
                    </a:lnTo>
                    <a:lnTo>
                      <a:pt x="22" y="137"/>
                    </a:lnTo>
                    <a:lnTo>
                      <a:pt x="19" y="134"/>
                    </a:lnTo>
                    <a:lnTo>
                      <a:pt x="17" y="129"/>
                    </a:lnTo>
                    <a:lnTo>
                      <a:pt x="15" y="114"/>
                    </a:lnTo>
                    <a:lnTo>
                      <a:pt x="13" y="111"/>
                    </a:lnTo>
                    <a:lnTo>
                      <a:pt x="13" y="103"/>
                    </a:lnTo>
                    <a:lnTo>
                      <a:pt x="11" y="94"/>
                    </a:lnTo>
                    <a:lnTo>
                      <a:pt x="11" y="88"/>
                    </a:lnTo>
                    <a:lnTo>
                      <a:pt x="9" y="88"/>
                    </a:lnTo>
                    <a:lnTo>
                      <a:pt x="9" y="74"/>
                    </a:lnTo>
                    <a:lnTo>
                      <a:pt x="7" y="68"/>
                    </a:lnTo>
                    <a:lnTo>
                      <a:pt x="3" y="60"/>
                    </a:lnTo>
                    <a:lnTo>
                      <a:pt x="5" y="51"/>
                    </a:lnTo>
                    <a:lnTo>
                      <a:pt x="5" y="43"/>
                    </a:lnTo>
                    <a:lnTo>
                      <a:pt x="0" y="40"/>
                    </a:lnTo>
                    <a:lnTo>
                      <a:pt x="3" y="28"/>
                    </a:lnTo>
                    <a:lnTo>
                      <a:pt x="0" y="17"/>
                    </a:lnTo>
                    <a:lnTo>
                      <a:pt x="1"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01" name="Freeform 169"/>
              <p:cNvSpPr>
                <a:spLocks/>
              </p:cNvSpPr>
              <p:nvPr/>
            </p:nvSpPr>
            <p:spPr bwMode="auto">
              <a:xfrm>
                <a:off x="3775" y="1247"/>
                <a:ext cx="109" cy="282"/>
              </a:xfrm>
              <a:custGeom>
                <a:avLst/>
                <a:gdLst>
                  <a:gd name="T0" fmla="*/ 1 w 109"/>
                  <a:gd name="T1" fmla="*/ 278 h 282"/>
                  <a:gd name="T2" fmla="*/ 9 w 109"/>
                  <a:gd name="T3" fmla="*/ 281 h 282"/>
                  <a:gd name="T4" fmla="*/ 15 w 109"/>
                  <a:gd name="T5" fmla="*/ 278 h 282"/>
                  <a:gd name="T6" fmla="*/ 19 w 109"/>
                  <a:gd name="T7" fmla="*/ 275 h 282"/>
                  <a:gd name="T8" fmla="*/ 24 w 109"/>
                  <a:gd name="T9" fmla="*/ 272 h 282"/>
                  <a:gd name="T10" fmla="*/ 28 w 109"/>
                  <a:gd name="T11" fmla="*/ 266 h 282"/>
                  <a:gd name="T12" fmla="*/ 32 w 109"/>
                  <a:gd name="T13" fmla="*/ 260 h 282"/>
                  <a:gd name="T14" fmla="*/ 34 w 109"/>
                  <a:gd name="T15" fmla="*/ 260 h 282"/>
                  <a:gd name="T16" fmla="*/ 38 w 109"/>
                  <a:gd name="T17" fmla="*/ 258 h 282"/>
                  <a:gd name="T18" fmla="*/ 40 w 109"/>
                  <a:gd name="T19" fmla="*/ 252 h 282"/>
                  <a:gd name="T20" fmla="*/ 43 w 109"/>
                  <a:gd name="T21" fmla="*/ 246 h 282"/>
                  <a:gd name="T22" fmla="*/ 45 w 109"/>
                  <a:gd name="T23" fmla="*/ 243 h 282"/>
                  <a:gd name="T24" fmla="*/ 47 w 109"/>
                  <a:gd name="T25" fmla="*/ 237 h 282"/>
                  <a:gd name="T26" fmla="*/ 49 w 109"/>
                  <a:gd name="T27" fmla="*/ 235 h 282"/>
                  <a:gd name="T28" fmla="*/ 53 w 109"/>
                  <a:gd name="T29" fmla="*/ 229 h 282"/>
                  <a:gd name="T30" fmla="*/ 54 w 109"/>
                  <a:gd name="T31" fmla="*/ 220 h 282"/>
                  <a:gd name="T32" fmla="*/ 56 w 109"/>
                  <a:gd name="T33" fmla="*/ 215 h 282"/>
                  <a:gd name="T34" fmla="*/ 65 w 109"/>
                  <a:gd name="T35" fmla="*/ 209 h 282"/>
                  <a:gd name="T36" fmla="*/ 69 w 109"/>
                  <a:gd name="T37" fmla="*/ 192 h 282"/>
                  <a:gd name="T38" fmla="*/ 73 w 109"/>
                  <a:gd name="T39" fmla="*/ 180 h 282"/>
                  <a:gd name="T40" fmla="*/ 77 w 109"/>
                  <a:gd name="T41" fmla="*/ 169 h 282"/>
                  <a:gd name="T42" fmla="*/ 81 w 109"/>
                  <a:gd name="T43" fmla="*/ 151 h 282"/>
                  <a:gd name="T44" fmla="*/ 85 w 109"/>
                  <a:gd name="T45" fmla="*/ 143 h 282"/>
                  <a:gd name="T46" fmla="*/ 86 w 109"/>
                  <a:gd name="T47" fmla="*/ 134 h 282"/>
                  <a:gd name="T48" fmla="*/ 90 w 109"/>
                  <a:gd name="T49" fmla="*/ 117 h 282"/>
                  <a:gd name="T50" fmla="*/ 90 w 109"/>
                  <a:gd name="T51" fmla="*/ 100 h 282"/>
                  <a:gd name="T52" fmla="*/ 94 w 109"/>
                  <a:gd name="T53" fmla="*/ 91 h 282"/>
                  <a:gd name="T54" fmla="*/ 98 w 109"/>
                  <a:gd name="T55" fmla="*/ 71 h 282"/>
                  <a:gd name="T56" fmla="*/ 98 w 109"/>
                  <a:gd name="T57" fmla="*/ 65 h 282"/>
                  <a:gd name="T58" fmla="*/ 102 w 109"/>
                  <a:gd name="T59" fmla="*/ 43 h 282"/>
                  <a:gd name="T60" fmla="*/ 106 w 109"/>
                  <a:gd name="T61" fmla="*/ 28 h 282"/>
                  <a:gd name="T62" fmla="*/ 108 w 109"/>
                  <a:gd name="T63" fmla="*/ 11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2"/>
                  <a:gd name="T98" fmla="*/ 109 w 109"/>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2">
                    <a:moveTo>
                      <a:pt x="0" y="281"/>
                    </a:moveTo>
                    <a:lnTo>
                      <a:pt x="1" y="278"/>
                    </a:lnTo>
                    <a:lnTo>
                      <a:pt x="7" y="278"/>
                    </a:lnTo>
                    <a:lnTo>
                      <a:pt x="9" y="281"/>
                    </a:lnTo>
                    <a:lnTo>
                      <a:pt x="11" y="278"/>
                    </a:lnTo>
                    <a:lnTo>
                      <a:pt x="15" y="278"/>
                    </a:lnTo>
                    <a:lnTo>
                      <a:pt x="17" y="278"/>
                    </a:lnTo>
                    <a:lnTo>
                      <a:pt x="19" y="275"/>
                    </a:lnTo>
                    <a:lnTo>
                      <a:pt x="22" y="269"/>
                    </a:lnTo>
                    <a:lnTo>
                      <a:pt x="24" y="272"/>
                    </a:lnTo>
                    <a:lnTo>
                      <a:pt x="28" y="269"/>
                    </a:lnTo>
                    <a:lnTo>
                      <a:pt x="28" y="266"/>
                    </a:lnTo>
                    <a:lnTo>
                      <a:pt x="32" y="260"/>
                    </a:lnTo>
                    <a:lnTo>
                      <a:pt x="34" y="260"/>
                    </a:lnTo>
                    <a:lnTo>
                      <a:pt x="36" y="260"/>
                    </a:lnTo>
                    <a:lnTo>
                      <a:pt x="38" y="258"/>
                    </a:lnTo>
                    <a:lnTo>
                      <a:pt x="38" y="255"/>
                    </a:lnTo>
                    <a:lnTo>
                      <a:pt x="40" y="252"/>
                    </a:lnTo>
                    <a:lnTo>
                      <a:pt x="42" y="249"/>
                    </a:lnTo>
                    <a:lnTo>
                      <a:pt x="43" y="246"/>
                    </a:lnTo>
                    <a:lnTo>
                      <a:pt x="45" y="243"/>
                    </a:lnTo>
                    <a:lnTo>
                      <a:pt x="47" y="240"/>
                    </a:lnTo>
                    <a:lnTo>
                      <a:pt x="47" y="237"/>
                    </a:lnTo>
                    <a:lnTo>
                      <a:pt x="47" y="235"/>
                    </a:lnTo>
                    <a:lnTo>
                      <a:pt x="49" y="235"/>
                    </a:lnTo>
                    <a:lnTo>
                      <a:pt x="49" y="232"/>
                    </a:lnTo>
                    <a:lnTo>
                      <a:pt x="53" y="229"/>
                    </a:lnTo>
                    <a:lnTo>
                      <a:pt x="53" y="223"/>
                    </a:lnTo>
                    <a:lnTo>
                      <a:pt x="54" y="220"/>
                    </a:lnTo>
                    <a:lnTo>
                      <a:pt x="56" y="215"/>
                    </a:lnTo>
                    <a:lnTo>
                      <a:pt x="62" y="209"/>
                    </a:lnTo>
                    <a:lnTo>
                      <a:pt x="65" y="209"/>
                    </a:lnTo>
                    <a:lnTo>
                      <a:pt x="64" y="200"/>
                    </a:lnTo>
                    <a:lnTo>
                      <a:pt x="69" y="192"/>
                    </a:lnTo>
                    <a:lnTo>
                      <a:pt x="71" y="189"/>
                    </a:lnTo>
                    <a:lnTo>
                      <a:pt x="73" y="180"/>
                    </a:lnTo>
                    <a:lnTo>
                      <a:pt x="73" y="177"/>
                    </a:lnTo>
                    <a:lnTo>
                      <a:pt x="77" y="169"/>
                    </a:lnTo>
                    <a:lnTo>
                      <a:pt x="79" y="166"/>
                    </a:lnTo>
                    <a:lnTo>
                      <a:pt x="81" y="151"/>
                    </a:lnTo>
                    <a:lnTo>
                      <a:pt x="81" y="149"/>
                    </a:lnTo>
                    <a:lnTo>
                      <a:pt x="85" y="143"/>
                    </a:lnTo>
                    <a:lnTo>
                      <a:pt x="86" y="134"/>
                    </a:lnTo>
                    <a:lnTo>
                      <a:pt x="88" y="129"/>
                    </a:lnTo>
                    <a:lnTo>
                      <a:pt x="90" y="117"/>
                    </a:lnTo>
                    <a:lnTo>
                      <a:pt x="92" y="111"/>
                    </a:lnTo>
                    <a:lnTo>
                      <a:pt x="90" y="100"/>
                    </a:lnTo>
                    <a:lnTo>
                      <a:pt x="92" y="97"/>
                    </a:lnTo>
                    <a:lnTo>
                      <a:pt x="94" y="91"/>
                    </a:lnTo>
                    <a:lnTo>
                      <a:pt x="96" y="80"/>
                    </a:lnTo>
                    <a:lnTo>
                      <a:pt x="98" y="71"/>
                    </a:lnTo>
                    <a:lnTo>
                      <a:pt x="98" y="68"/>
                    </a:lnTo>
                    <a:lnTo>
                      <a:pt x="98" y="65"/>
                    </a:lnTo>
                    <a:lnTo>
                      <a:pt x="100" y="57"/>
                    </a:lnTo>
                    <a:lnTo>
                      <a:pt x="102" y="43"/>
                    </a:lnTo>
                    <a:lnTo>
                      <a:pt x="104" y="37"/>
                    </a:lnTo>
                    <a:lnTo>
                      <a:pt x="106" y="28"/>
                    </a:lnTo>
                    <a:lnTo>
                      <a:pt x="108" y="22"/>
                    </a:lnTo>
                    <a:lnTo>
                      <a:pt x="108" y="11"/>
                    </a:lnTo>
                    <a:lnTo>
                      <a:pt x="108" y="0"/>
                    </a:lnTo>
                  </a:path>
                </a:pathLst>
              </a:custGeom>
              <a:noFill/>
              <a:ln w="9525" cap="rnd">
                <a:solidFill>
                  <a:srgbClr val="FF0000"/>
                </a:solidFill>
                <a:round/>
                <a:headEnd type="none" w="sm" len="sm"/>
                <a:tailEnd type="none" w="sm" len="sm"/>
              </a:ln>
            </p:spPr>
            <p:txBody>
              <a:bodyPr/>
              <a:lstStyle/>
              <a:p>
                <a:endParaRPr lang="en-US"/>
              </a:p>
            </p:txBody>
          </p:sp>
          <p:sp>
            <p:nvSpPr>
              <p:cNvPr id="22602" name="Freeform 170"/>
              <p:cNvSpPr>
                <a:spLocks/>
              </p:cNvSpPr>
              <p:nvPr/>
            </p:nvSpPr>
            <p:spPr bwMode="auto">
              <a:xfrm>
                <a:off x="3775" y="1247"/>
                <a:ext cx="109" cy="282"/>
              </a:xfrm>
              <a:custGeom>
                <a:avLst/>
                <a:gdLst>
                  <a:gd name="T0" fmla="*/ 1 w 109"/>
                  <a:gd name="T1" fmla="*/ 278 h 282"/>
                  <a:gd name="T2" fmla="*/ 9 w 109"/>
                  <a:gd name="T3" fmla="*/ 281 h 282"/>
                  <a:gd name="T4" fmla="*/ 15 w 109"/>
                  <a:gd name="T5" fmla="*/ 278 h 282"/>
                  <a:gd name="T6" fmla="*/ 19 w 109"/>
                  <a:gd name="T7" fmla="*/ 275 h 282"/>
                  <a:gd name="T8" fmla="*/ 24 w 109"/>
                  <a:gd name="T9" fmla="*/ 272 h 282"/>
                  <a:gd name="T10" fmla="*/ 28 w 109"/>
                  <a:gd name="T11" fmla="*/ 266 h 282"/>
                  <a:gd name="T12" fmla="*/ 32 w 109"/>
                  <a:gd name="T13" fmla="*/ 260 h 282"/>
                  <a:gd name="T14" fmla="*/ 34 w 109"/>
                  <a:gd name="T15" fmla="*/ 260 h 282"/>
                  <a:gd name="T16" fmla="*/ 38 w 109"/>
                  <a:gd name="T17" fmla="*/ 258 h 282"/>
                  <a:gd name="T18" fmla="*/ 40 w 109"/>
                  <a:gd name="T19" fmla="*/ 252 h 282"/>
                  <a:gd name="T20" fmla="*/ 43 w 109"/>
                  <a:gd name="T21" fmla="*/ 246 h 282"/>
                  <a:gd name="T22" fmla="*/ 45 w 109"/>
                  <a:gd name="T23" fmla="*/ 243 h 282"/>
                  <a:gd name="T24" fmla="*/ 47 w 109"/>
                  <a:gd name="T25" fmla="*/ 237 h 282"/>
                  <a:gd name="T26" fmla="*/ 51 w 109"/>
                  <a:gd name="T27" fmla="*/ 232 h 282"/>
                  <a:gd name="T28" fmla="*/ 53 w 109"/>
                  <a:gd name="T29" fmla="*/ 226 h 282"/>
                  <a:gd name="T30" fmla="*/ 54 w 109"/>
                  <a:gd name="T31" fmla="*/ 220 h 282"/>
                  <a:gd name="T32" fmla="*/ 56 w 109"/>
                  <a:gd name="T33" fmla="*/ 215 h 282"/>
                  <a:gd name="T34" fmla="*/ 65 w 109"/>
                  <a:gd name="T35" fmla="*/ 209 h 282"/>
                  <a:gd name="T36" fmla="*/ 69 w 109"/>
                  <a:gd name="T37" fmla="*/ 192 h 282"/>
                  <a:gd name="T38" fmla="*/ 73 w 109"/>
                  <a:gd name="T39" fmla="*/ 180 h 282"/>
                  <a:gd name="T40" fmla="*/ 77 w 109"/>
                  <a:gd name="T41" fmla="*/ 169 h 282"/>
                  <a:gd name="T42" fmla="*/ 81 w 109"/>
                  <a:gd name="T43" fmla="*/ 151 h 282"/>
                  <a:gd name="T44" fmla="*/ 85 w 109"/>
                  <a:gd name="T45" fmla="*/ 143 h 282"/>
                  <a:gd name="T46" fmla="*/ 86 w 109"/>
                  <a:gd name="T47" fmla="*/ 134 h 282"/>
                  <a:gd name="T48" fmla="*/ 90 w 109"/>
                  <a:gd name="T49" fmla="*/ 117 h 282"/>
                  <a:gd name="T50" fmla="*/ 90 w 109"/>
                  <a:gd name="T51" fmla="*/ 100 h 282"/>
                  <a:gd name="T52" fmla="*/ 94 w 109"/>
                  <a:gd name="T53" fmla="*/ 91 h 282"/>
                  <a:gd name="T54" fmla="*/ 98 w 109"/>
                  <a:gd name="T55" fmla="*/ 71 h 282"/>
                  <a:gd name="T56" fmla="*/ 98 w 109"/>
                  <a:gd name="T57" fmla="*/ 65 h 282"/>
                  <a:gd name="T58" fmla="*/ 104 w 109"/>
                  <a:gd name="T59" fmla="*/ 45 h 282"/>
                  <a:gd name="T60" fmla="*/ 106 w 109"/>
                  <a:gd name="T61" fmla="*/ 28 h 282"/>
                  <a:gd name="T62" fmla="*/ 108 w 109"/>
                  <a:gd name="T63" fmla="*/ 11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2"/>
                  <a:gd name="T98" fmla="*/ 109 w 109"/>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2">
                    <a:moveTo>
                      <a:pt x="0" y="281"/>
                    </a:moveTo>
                    <a:lnTo>
                      <a:pt x="1" y="278"/>
                    </a:lnTo>
                    <a:lnTo>
                      <a:pt x="7" y="278"/>
                    </a:lnTo>
                    <a:lnTo>
                      <a:pt x="9" y="281"/>
                    </a:lnTo>
                    <a:lnTo>
                      <a:pt x="11" y="278"/>
                    </a:lnTo>
                    <a:lnTo>
                      <a:pt x="15" y="278"/>
                    </a:lnTo>
                    <a:lnTo>
                      <a:pt x="17" y="278"/>
                    </a:lnTo>
                    <a:lnTo>
                      <a:pt x="19" y="275"/>
                    </a:lnTo>
                    <a:lnTo>
                      <a:pt x="22" y="269"/>
                    </a:lnTo>
                    <a:lnTo>
                      <a:pt x="24" y="272"/>
                    </a:lnTo>
                    <a:lnTo>
                      <a:pt x="28" y="269"/>
                    </a:lnTo>
                    <a:lnTo>
                      <a:pt x="28" y="266"/>
                    </a:lnTo>
                    <a:lnTo>
                      <a:pt x="32" y="260"/>
                    </a:lnTo>
                    <a:lnTo>
                      <a:pt x="34" y="260"/>
                    </a:lnTo>
                    <a:lnTo>
                      <a:pt x="36" y="260"/>
                    </a:lnTo>
                    <a:lnTo>
                      <a:pt x="38" y="258"/>
                    </a:lnTo>
                    <a:lnTo>
                      <a:pt x="38" y="255"/>
                    </a:lnTo>
                    <a:lnTo>
                      <a:pt x="40" y="252"/>
                    </a:lnTo>
                    <a:lnTo>
                      <a:pt x="42" y="249"/>
                    </a:lnTo>
                    <a:lnTo>
                      <a:pt x="43" y="246"/>
                    </a:lnTo>
                    <a:lnTo>
                      <a:pt x="45" y="243"/>
                    </a:lnTo>
                    <a:lnTo>
                      <a:pt x="47" y="240"/>
                    </a:lnTo>
                    <a:lnTo>
                      <a:pt x="47" y="237"/>
                    </a:lnTo>
                    <a:lnTo>
                      <a:pt x="47" y="235"/>
                    </a:lnTo>
                    <a:lnTo>
                      <a:pt x="51" y="232"/>
                    </a:lnTo>
                    <a:lnTo>
                      <a:pt x="49" y="232"/>
                    </a:lnTo>
                    <a:lnTo>
                      <a:pt x="53" y="226"/>
                    </a:lnTo>
                    <a:lnTo>
                      <a:pt x="54" y="220"/>
                    </a:lnTo>
                    <a:lnTo>
                      <a:pt x="56" y="220"/>
                    </a:lnTo>
                    <a:lnTo>
                      <a:pt x="56" y="215"/>
                    </a:lnTo>
                    <a:lnTo>
                      <a:pt x="62" y="209"/>
                    </a:lnTo>
                    <a:lnTo>
                      <a:pt x="65" y="209"/>
                    </a:lnTo>
                    <a:lnTo>
                      <a:pt x="65" y="197"/>
                    </a:lnTo>
                    <a:lnTo>
                      <a:pt x="69" y="192"/>
                    </a:lnTo>
                    <a:lnTo>
                      <a:pt x="71" y="189"/>
                    </a:lnTo>
                    <a:lnTo>
                      <a:pt x="73" y="180"/>
                    </a:lnTo>
                    <a:lnTo>
                      <a:pt x="73" y="177"/>
                    </a:lnTo>
                    <a:lnTo>
                      <a:pt x="77" y="169"/>
                    </a:lnTo>
                    <a:lnTo>
                      <a:pt x="79" y="166"/>
                    </a:lnTo>
                    <a:lnTo>
                      <a:pt x="81" y="151"/>
                    </a:lnTo>
                    <a:lnTo>
                      <a:pt x="81" y="149"/>
                    </a:lnTo>
                    <a:lnTo>
                      <a:pt x="85" y="143"/>
                    </a:lnTo>
                    <a:lnTo>
                      <a:pt x="86" y="134"/>
                    </a:lnTo>
                    <a:lnTo>
                      <a:pt x="88" y="129"/>
                    </a:lnTo>
                    <a:lnTo>
                      <a:pt x="90" y="117"/>
                    </a:lnTo>
                    <a:lnTo>
                      <a:pt x="92" y="111"/>
                    </a:lnTo>
                    <a:lnTo>
                      <a:pt x="90" y="100"/>
                    </a:lnTo>
                    <a:lnTo>
                      <a:pt x="92" y="97"/>
                    </a:lnTo>
                    <a:lnTo>
                      <a:pt x="94" y="91"/>
                    </a:lnTo>
                    <a:lnTo>
                      <a:pt x="96" y="80"/>
                    </a:lnTo>
                    <a:lnTo>
                      <a:pt x="98" y="71"/>
                    </a:lnTo>
                    <a:lnTo>
                      <a:pt x="98" y="68"/>
                    </a:lnTo>
                    <a:lnTo>
                      <a:pt x="98" y="65"/>
                    </a:lnTo>
                    <a:lnTo>
                      <a:pt x="102" y="54"/>
                    </a:lnTo>
                    <a:lnTo>
                      <a:pt x="104" y="45"/>
                    </a:lnTo>
                    <a:lnTo>
                      <a:pt x="104" y="37"/>
                    </a:lnTo>
                    <a:lnTo>
                      <a:pt x="106" y="28"/>
                    </a:lnTo>
                    <a:lnTo>
                      <a:pt x="108" y="22"/>
                    </a:lnTo>
                    <a:lnTo>
                      <a:pt x="108" y="11"/>
                    </a:lnTo>
                    <a:lnTo>
                      <a:pt x="108" y="0"/>
                    </a:lnTo>
                  </a:path>
                </a:pathLst>
              </a:custGeom>
              <a:noFill/>
              <a:ln w="9525" cap="rnd">
                <a:solidFill>
                  <a:srgbClr val="FF0000"/>
                </a:solidFill>
                <a:round/>
                <a:headEnd type="none" w="sm" len="sm"/>
                <a:tailEnd type="none" w="sm" len="sm"/>
              </a:ln>
            </p:spPr>
            <p:txBody>
              <a:bodyPr/>
              <a:lstStyle/>
              <a:p>
                <a:endParaRPr lang="en-US"/>
              </a:p>
            </p:txBody>
          </p:sp>
          <p:sp>
            <p:nvSpPr>
              <p:cNvPr id="22603" name="Freeform 171"/>
              <p:cNvSpPr>
                <a:spLocks/>
              </p:cNvSpPr>
              <p:nvPr/>
            </p:nvSpPr>
            <p:spPr bwMode="auto">
              <a:xfrm>
                <a:off x="3666" y="1247"/>
                <a:ext cx="110" cy="282"/>
              </a:xfrm>
              <a:custGeom>
                <a:avLst/>
                <a:gdLst>
                  <a:gd name="T0" fmla="*/ 105 w 110"/>
                  <a:gd name="T1" fmla="*/ 281 h 282"/>
                  <a:gd name="T2" fmla="*/ 97 w 110"/>
                  <a:gd name="T3" fmla="*/ 278 h 282"/>
                  <a:gd name="T4" fmla="*/ 94 w 110"/>
                  <a:gd name="T5" fmla="*/ 272 h 282"/>
                  <a:gd name="T6" fmla="*/ 88 w 110"/>
                  <a:gd name="T7" fmla="*/ 272 h 282"/>
                  <a:gd name="T8" fmla="*/ 83 w 110"/>
                  <a:gd name="T9" fmla="*/ 272 h 282"/>
                  <a:gd name="T10" fmla="*/ 79 w 110"/>
                  <a:gd name="T11" fmla="*/ 269 h 282"/>
                  <a:gd name="T12" fmla="*/ 72 w 110"/>
                  <a:gd name="T13" fmla="*/ 263 h 282"/>
                  <a:gd name="T14" fmla="*/ 72 w 110"/>
                  <a:gd name="T15" fmla="*/ 263 h 282"/>
                  <a:gd name="T16" fmla="*/ 70 w 110"/>
                  <a:gd name="T17" fmla="*/ 255 h 282"/>
                  <a:gd name="T18" fmla="*/ 66 w 110"/>
                  <a:gd name="T19" fmla="*/ 249 h 282"/>
                  <a:gd name="T20" fmla="*/ 66 w 110"/>
                  <a:gd name="T21" fmla="*/ 243 h 282"/>
                  <a:gd name="T22" fmla="*/ 62 w 110"/>
                  <a:gd name="T23" fmla="*/ 240 h 282"/>
                  <a:gd name="T24" fmla="*/ 60 w 110"/>
                  <a:gd name="T25" fmla="*/ 235 h 282"/>
                  <a:gd name="T26" fmla="*/ 57 w 110"/>
                  <a:gd name="T27" fmla="*/ 229 h 282"/>
                  <a:gd name="T28" fmla="*/ 55 w 110"/>
                  <a:gd name="T29" fmla="*/ 229 h 282"/>
                  <a:gd name="T30" fmla="*/ 51 w 110"/>
                  <a:gd name="T31" fmla="*/ 226 h 282"/>
                  <a:gd name="T32" fmla="*/ 49 w 110"/>
                  <a:gd name="T33" fmla="*/ 215 h 282"/>
                  <a:gd name="T34" fmla="*/ 42 w 110"/>
                  <a:gd name="T35" fmla="*/ 203 h 282"/>
                  <a:gd name="T36" fmla="*/ 40 w 110"/>
                  <a:gd name="T37" fmla="*/ 189 h 282"/>
                  <a:gd name="T38" fmla="*/ 35 w 110"/>
                  <a:gd name="T39" fmla="*/ 177 h 282"/>
                  <a:gd name="T40" fmla="*/ 31 w 110"/>
                  <a:gd name="T41" fmla="*/ 166 h 282"/>
                  <a:gd name="T42" fmla="*/ 29 w 110"/>
                  <a:gd name="T43" fmla="*/ 151 h 282"/>
                  <a:gd name="T44" fmla="*/ 27 w 110"/>
                  <a:gd name="T45" fmla="*/ 140 h 282"/>
                  <a:gd name="T46" fmla="*/ 22 w 110"/>
                  <a:gd name="T47" fmla="*/ 134 h 282"/>
                  <a:gd name="T48" fmla="*/ 18 w 110"/>
                  <a:gd name="T49" fmla="*/ 114 h 282"/>
                  <a:gd name="T50" fmla="*/ 16 w 110"/>
                  <a:gd name="T51" fmla="*/ 103 h 282"/>
                  <a:gd name="T52" fmla="*/ 14 w 110"/>
                  <a:gd name="T53" fmla="*/ 88 h 282"/>
                  <a:gd name="T54" fmla="*/ 12 w 110"/>
                  <a:gd name="T55" fmla="*/ 74 h 282"/>
                  <a:gd name="T56" fmla="*/ 7 w 110"/>
                  <a:gd name="T57" fmla="*/ 57 h 282"/>
                  <a:gd name="T58" fmla="*/ 9 w 110"/>
                  <a:gd name="T59" fmla="*/ 40 h 282"/>
                  <a:gd name="T60" fmla="*/ 7 w 110"/>
                  <a:gd name="T61" fmla="*/ 25 h 282"/>
                  <a:gd name="T62" fmla="*/ 3 w 110"/>
                  <a:gd name="T63" fmla="*/ 8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2"/>
                  <a:gd name="T98" fmla="*/ 110 w 11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2">
                    <a:moveTo>
                      <a:pt x="109" y="281"/>
                    </a:moveTo>
                    <a:lnTo>
                      <a:pt x="105" y="281"/>
                    </a:lnTo>
                    <a:lnTo>
                      <a:pt x="101" y="278"/>
                    </a:lnTo>
                    <a:lnTo>
                      <a:pt x="97" y="278"/>
                    </a:lnTo>
                    <a:lnTo>
                      <a:pt x="96" y="275"/>
                    </a:lnTo>
                    <a:lnTo>
                      <a:pt x="94" y="272"/>
                    </a:lnTo>
                    <a:lnTo>
                      <a:pt x="92" y="272"/>
                    </a:lnTo>
                    <a:lnTo>
                      <a:pt x="88" y="272"/>
                    </a:lnTo>
                    <a:lnTo>
                      <a:pt x="84" y="269"/>
                    </a:lnTo>
                    <a:lnTo>
                      <a:pt x="83" y="272"/>
                    </a:lnTo>
                    <a:lnTo>
                      <a:pt x="83" y="269"/>
                    </a:lnTo>
                    <a:lnTo>
                      <a:pt x="79" y="269"/>
                    </a:lnTo>
                    <a:lnTo>
                      <a:pt x="77" y="269"/>
                    </a:lnTo>
                    <a:lnTo>
                      <a:pt x="72" y="263"/>
                    </a:lnTo>
                    <a:lnTo>
                      <a:pt x="73" y="260"/>
                    </a:lnTo>
                    <a:lnTo>
                      <a:pt x="72" y="263"/>
                    </a:lnTo>
                    <a:lnTo>
                      <a:pt x="72" y="258"/>
                    </a:lnTo>
                    <a:lnTo>
                      <a:pt x="70" y="255"/>
                    </a:lnTo>
                    <a:lnTo>
                      <a:pt x="68" y="255"/>
                    </a:lnTo>
                    <a:lnTo>
                      <a:pt x="66" y="249"/>
                    </a:lnTo>
                    <a:lnTo>
                      <a:pt x="68" y="246"/>
                    </a:lnTo>
                    <a:lnTo>
                      <a:pt x="66" y="243"/>
                    </a:lnTo>
                    <a:lnTo>
                      <a:pt x="66" y="240"/>
                    </a:lnTo>
                    <a:lnTo>
                      <a:pt x="62" y="240"/>
                    </a:lnTo>
                    <a:lnTo>
                      <a:pt x="62" y="237"/>
                    </a:lnTo>
                    <a:lnTo>
                      <a:pt x="60" y="235"/>
                    </a:lnTo>
                    <a:lnTo>
                      <a:pt x="59" y="232"/>
                    </a:lnTo>
                    <a:lnTo>
                      <a:pt x="57" y="229"/>
                    </a:lnTo>
                    <a:lnTo>
                      <a:pt x="55" y="229"/>
                    </a:lnTo>
                    <a:lnTo>
                      <a:pt x="53" y="226"/>
                    </a:lnTo>
                    <a:lnTo>
                      <a:pt x="51" y="226"/>
                    </a:lnTo>
                    <a:lnTo>
                      <a:pt x="49" y="215"/>
                    </a:lnTo>
                    <a:lnTo>
                      <a:pt x="44" y="209"/>
                    </a:lnTo>
                    <a:lnTo>
                      <a:pt x="42" y="203"/>
                    </a:lnTo>
                    <a:lnTo>
                      <a:pt x="40" y="197"/>
                    </a:lnTo>
                    <a:lnTo>
                      <a:pt x="40" y="189"/>
                    </a:lnTo>
                    <a:lnTo>
                      <a:pt x="35" y="183"/>
                    </a:lnTo>
                    <a:lnTo>
                      <a:pt x="35" y="177"/>
                    </a:lnTo>
                    <a:lnTo>
                      <a:pt x="33" y="174"/>
                    </a:lnTo>
                    <a:lnTo>
                      <a:pt x="31" y="166"/>
                    </a:lnTo>
                    <a:lnTo>
                      <a:pt x="27" y="163"/>
                    </a:lnTo>
                    <a:lnTo>
                      <a:pt x="29" y="151"/>
                    </a:lnTo>
                    <a:lnTo>
                      <a:pt x="29" y="146"/>
                    </a:lnTo>
                    <a:lnTo>
                      <a:pt x="27" y="140"/>
                    </a:lnTo>
                    <a:lnTo>
                      <a:pt x="24" y="134"/>
                    </a:lnTo>
                    <a:lnTo>
                      <a:pt x="22" y="134"/>
                    </a:lnTo>
                    <a:lnTo>
                      <a:pt x="18" y="126"/>
                    </a:lnTo>
                    <a:lnTo>
                      <a:pt x="18" y="114"/>
                    </a:lnTo>
                    <a:lnTo>
                      <a:pt x="16" y="111"/>
                    </a:lnTo>
                    <a:lnTo>
                      <a:pt x="16" y="103"/>
                    </a:lnTo>
                    <a:lnTo>
                      <a:pt x="14" y="94"/>
                    </a:lnTo>
                    <a:lnTo>
                      <a:pt x="14" y="88"/>
                    </a:lnTo>
                    <a:lnTo>
                      <a:pt x="12" y="88"/>
                    </a:lnTo>
                    <a:lnTo>
                      <a:pt x="12" y="74"/>
                    </a:lnTo>
                    <a:lnTo>
                      <a:pt x="11" y="65"/>
                    </a:lnTo>
                    <a:lnTo>
                      <a:pt x="7" y="57"/>
                    </a:lnTo>
                    <a:lnTo>
                      <a:pt x="9" y="48"/>
                    </a:lnTo>
                    <a:lnTo>
                      <a:pt x="9" y="40"/>
                    </a:lnTo>
                    <a:lnTo>
                      <a:pt x="3" y="37"/>
                    </a:lnTo>
                    <a:lnTo>
                      <a:pt x="7" y="25"/>
                    </a:lnTo>
                    <a:lnTo>
                      <a:pt x="1" y="17"/>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04" name="Freeform 172"/>
              <p:cNvSpPr>
                <a:spLocks/>
              </p:cNvSpPr>
              <p:nvPr/>
            </p:nvSpPr>
            <p:spPr bwMode="auto">
              <a:xfrm>
                <a:off x="3560" y="965"/>
                <a:ext cx="107" cy="283"/>
              </a:xfrm>
              <a:custGeom>
                <a:avLst/>
                <a:gdLst>
                  <a:gd name="T0" fmla="*/ 1 w 107"/>
                  <a:gd name="T1" fmla="*/ 2 h 283"/>
                  <a:gd name="T2" fmla="*/ 7 w 107"/>
                  <a:gd name="T3" fmla="*/ 2 h 283"/>
                  <a:gd name="T4" fmla="*/ 13 w 107"/>
                  <a:gd name="T5" fmla="*/ 5 h 283"/>
                  <a:gd name="T6" fmla="*/ 19 w 107"/>
                  <a:gd name="T7" fmla="*/ 8 h 283"/>
                  <a:gd name="T8" fmla="*/ 25 w 107"/>
                  <a:gd name="T9" fmla="*/ 11 h 283"/>
                  <a:gd name="T10" fmla="*/ 26 w 107"/>
                  <a:gd name="T11" fmla="*/ 14 h 283"/>
                  <a:gd name="T12" fmla="*/ 29 w 107"/>
                  <a:gd name="T13" fmla="*/ 17 h 283"/>
                  <a:gd name="T14" fmla="*/ 35 w 107"/>
                  <a:gd name="T15" fmla="*/ 19 h 283"/>
                  <a:gd name="T16" fmla="*/ 39 w 107"/>
                  <a:gd name="T17" fmla="*/ 25 h 283"/>
                  <a:gd name="T18" fmla="*/ 37 w 107"/>
                  <a:gd name="T19" fmla="*/ 28 h 283"/>
                  <a:gd name="T20" fmla="*/ 41 w 107"/>
                  <a:gd name="T21" fmla="*/ 34 h 283"/>
                  <a:gd name="T22" fmla="*/ 47 w 107"/>
                  <a:gd name="T23" fmla="*/ 39 h 283"/>
                  <a:gd name="T24" fmla="*/ 47 w 107"/>
                  <a:gd name="T25" fmla="*/ 45 h 283"/>
                  <a:gd name="T26" fmla="*/ 49 w 107"/>
                  <a:gd name="T27" fmla="*/ 51 h 283"/>
                  <a:gd name="T28" fmla="*/ 53 w 107"/>
                  <a:gd name="T29" fmla="*/ 54 h 283"/>
                  <a:gd name="T30" fmla="*/ 56 w 107"/>
                  <a:gd name="T31" fmla="*/ 56 h 283"/>
                  <a:gd name="T32" fmla="*/ 58 w 107"/>
                  <a:gd name="T33" fmla="*/ 65 h 283"/>
                  <a:gd name="T34" fmla="*/ 62 w 107"/>
                  <a:gd name="T35" fmla="*/ 76 h 283"/>
                  <a:gd name="T36" fmla="*/ 66 w 107"/>
                  <a:gd name="T37" fmla="*/ 88 h 283"/>
                  <a:gd name="T38" fmla="*/ 72 w 107"/>
                  <a:gd name="T39" fmla="*/ 102 h 283"/>
                  <a:gd name="T40" fmla="*/ 76 w 107"/>
                  <a:gd name="T41" fmla="*/ 111 h 283"/>
                  <a:gd name="T42" fmla="*/ 80 w 107"/>
                  <a:gd name="T43" fmla="*/ 125 h 283"/>
                  <a:gd name="T44" fmla="*/ 82 w 107"/>
                  <a:gd name="T45" fmla="*/ 139 h 283"/>
                  <a:gd name="T46" fmla="*/ 88 w 107"/>
                  <a:gd name="T47" fmla="*/ 150 h 283"/>
                  <a:gd name="T48" fmla="*/ 88 w 107"/>
                  <a:gd name="T49" fmla="*/ 162 h 283"/>
                  <a:gd name="T50" fmla="*/ 90 w 107"/>
                  <a:gd name="T51" fmla="*/ 179 h 283"/>
                  <a:gd name="T52" fmla="*/ 94 w 107"/>
                  <a:gd name="T53" fmla="*/ 190 h 283"/>
                  <a:gd name="T54" fmla="*/ 94 w 107"/>
                  <a:gd name="T55" fmla="*/ 205 h 283"/>
                  <a:gd name="T56" fmla="*/ 98 w 107"/>
                  <a:gd name="T57" fmla="*/ 225 h 283"/>
                  <a:gd name="T58" fmla="*/ 98 w 107"/>
                  <a:gd name="T59" fmla="*/ 236 h 283"/>
                  <a:gd name="T60" fmla="*/ 104 w 107"/>
                  <a:gd name="T61" fmla="*/ 256 h 283"/>
                  <a:gd name="T62" fmla="*/ 104 w 107"/>
                  <a:gd name="T63" fmla="*/ 273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83"/>
                  <a:gd name="T98" fmla="*/ 107 w 107"/>
                  <a:gd name="T99" fmla="*/ 283 h 2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83">
                    <a:moveTo>
                      <a:pt x="0" y="0"/>
                    </a:moveTo>
                    <a:lnTo>
                      <a:pt x="1" y="2"/>
                    </a:lnTo>
                    <a:lnTo>
                      <a:pt x="3" y="0"/>
                    </a:lnTo>
                    <a:lnTo>
                      <a:pt x="7" y="2"/>
                    </a:lnTo>
                    <a:lnTo>
                      <a:pt x="9" y="8"/>
                    </a:lnTo>
                    <a:lnTo>
                      <a:pt x="13" y="5"/>
                    </a:lnTo>
                    <a:lnTo>
                      <a:pt x="17" y="5"/>
                    </a:lnTo>
                    <a:lnTo>
                      <a:pt x="19" y="8"/>
                    </a:lnTo>
                    <a:lnTo>
                      <a:pt x="21" y="8"/>
                    </a:lnTo>
                    <a:lnTo>
                      <a:pt x="25" y="11"/>
                    </a:lnTo>
                    <a:lnTo>
                      <a:pt x="26" y="14"/>
                    </a:lnTo>
                    <a:lnTo>
                      <a:pt x="29" y="17"/>
                    </a:lnTo>
                    <a:lnTo>
                      <a:pt x="31" y="17"/>
                    </a:lnTo>
                    <a:lnTo>
                      <a:pt x="35" y="19"/>
                    </a:lnTo>
                    <a:lnTo>
                      <a:pt x="37" y="22"/>
                    </a:lnTo>
                    <a:lnTo>
                      <a:pt x="39" y="25"/>
                    </a:lnTo>
                    <a:lnTo>
                      <a:pt x="37" y="25"/>
                    </a:lnTo>
                    <a:lnTo>
                      <a:pt x="37" y="28"/>
                    </a:lnTo>
                    <a:lnTo>
                      <a:pt x="39" y="31"/>
                    </a:lnTo>
                    <a:lnTo>
                      <a:pt x="41" y="34"/>
                    </a:lnTo>
                    <a:lnTo>
                      <a:pt x="43" y="37"/>
                    </a:lnTo>
                    <a:lnTo>
                      <a:pt x="47" y="39"/>
                    </a:lnTo>
                    <a:lnTo>
                      <a:pt x="47" y="45"/>
                    </a:lnTo>
                    <a:lnTo>
                      <a:pt x="49" y="51"/>
                    </a:lnTo>
                    <a:lnTo>
                      <a:pt x="51" y="51"/>
                    </a:lnTo>
                    <a:lnTo>
                      <a:pt x="53" y="54"/>
                    </a:lnTo>
                    <a:lnTo>
                      <a:pt x="54" y="56"/>
                    </a:lnTo>
                    <a:lnTo>
                      <a:pt x="56" y="56"/>
                    </a:lnTo>
                    <a:lnTo>
                      <a:pt x="56" y="62"/>
                    </a:lnTo>
                    <a:lnTo>
                      <a:pt x="58" y="65"/>
                    </a:lnTo>
                    <a:lnTo>
                      <a:pt x="58" y="71"/>
                    </a:lnTo>
                    <a:lnTo>
                      <a:pt x="62" y="76"/>
                    </a:lnTo>
                    <a:lnTo>
                      <a:pt x="66" y="82"/>
                    </a:lnTo>
                    <a:lnTo>
                      <a:pt x="66" y="88"/>
                    </a:lnTo>
                    <a:lnTo>
                      <a:pt x="68" y="99"/>
                    </a:lnTo>
                    <a:lnTo>
                      <a:pt x="72" y="102"/>
                    </a:lnTo>
                    <a:lnTo>
                      <a:pt x="78" y="108"/>
                    </a:lnTo>
                    <a:lnTo>
                      <a:pt x="76" y="111"/>
                    </a:lnTo>
                    <a:lnTo>
                      <a:pt x="79" y="119"/>
                    </a:lnTo>
                    <a:lnTo>
                      <a:pt x="80" y="125"/>
                    </a:lnTo>
                    <a:lnTo>
                      <a:pt x="82" y="133"/>
                    </a:lnTo>
                    <a:lnTo>
                      <a:pt x="82" y="139"/>
                    </a:lnTo>
                    <a:lnTo>
                      <a:pt x="82" y="148"/>
                    </a:lnTo>
                    <a:lnTo>
                      <a:pt x="88" y="150"/>
                    </a:lnTo>
                    <a:lnTo>
                      <a:pt x="88" y="156"/>
                    </a:lnTo>
                    <a:lnTo>
                      <a:pt x="88" y="162"/>
                    </a:lnTo>
                    <a:lnTo>
                      <a:pt x="88" y="165"/>
                    </a:lnTo>
                    <a:lnTo>
                      <a:pt x="90" y="179"/>
                    </a:lnTo>
                    <a:lnTo>
                      <a:pt x="90" y="185"/>
                    </a:lnTo>
                    <a:lnTo>
                      <a:pt x="94" y="190"/>
                    </a:lnTo>
                    <a:lnTo>
                      <a:pt x="94" y="196"/>
                    </a:lnTo>
                    <a:lnTo>
                      <a:pt x="94" y="205"/>
                    </a:lnTo>
                    <a:lnTo>
                      <a:pt x="96" y="213"/>
                    </a:lnTo>
                    <a:lnTo>
                      <a:pt x="98" y="225"/>
                    </a:lnTo>
                    <a:lnTo>
                      <a:pt x="100" y="230"/>
                    </a:lnTo>
                    <a:lnTo>
                      <a:pt x="98" y="236"/>
                    </a:lnTo>
                    <a:lnTo>
                      <a:pt x="102" y="244"/>
                    </a:lnTo>
                    <a:lnTo>
                      <a:pt x="104" y="256"/>
                    </a:lnTo>
                    <a:lnTo>
                      <a:pt x="104" y="262"/>
                    </a:lnTo>
                    <a:lnTo>
                      <a:pt x="104" y="273"/>
                    </a:lnTo>
                    <a:lnTo>
                      <a:pt x="106" y="282"/>
                    </a:lnTo>
                  </a:path>
                </a:pathLst>
              </a:custGeom>
              <a:noFill/>
              <a:ln w="9525" cap="rnd">
                <a:solidFill>
                  <a:srgbClr val="FF0000"/>
                </a:solidFill>
                <a:round/>
                <a:headEnd type="none" w="sm" len="sm"/>
                <a:tailEnd type="none" w="sm" len="sm"/>
              </a:ln>
            </p:spPr>
            <p:txBody>
              <a:bodyPr/>
              <a:lstStyle/>
              <a:p>
                <a:endParaRPr lang="en-US"/>
              </a:p>
            </p:txBody>
          </p:sp>
          <p:sp>
            <p:nvSpPr>
              <p:cNvPr id="22605" name="Freeform 173"/>
              <p:cNvSpPr>
                <a:spLocks/>
              </p:cNvSpPr>
              <p:nvPr/>
            </p:nvSpPr>
            <p:spPr bwMode="auto">
              <a:xfrm>
                <a:off x="3447" y="965"/>
                <a:ext cx="112" cy="283"/>
              </a:xfrm>
              <a:custGeom>
                <a:avLst/>
                <a:gdLst>
                  <a:gd name="T0" fmla="*/ 107 w 112"/>
                  <a:gd name="T1" fmla="*/ 0 h 283"/>
                  <a:gd name="T2" fmla="*/ 101 w 112"/>
                  <a:gd name="T3" fmla="*/ 2 h 283"/>
                  <a:gd name="T4" fmla="*/ 93 w 112"/>
                  <a:gd name="T5" fmla="*/ 2 h 283"/>
                  <a:gd name="T6" fmla="*/ 88 w 112"/>
                  <a:gd name="T7" fmla="*/ 5 h 283"/>
                  <a:gd name="T8" fmla="*/ 86 w 112"/>
                  <a:gd name="T9" fmla="*/ 11 h 283"/>
                  <a:gd name="T10" fmla="*/ 82 w 112"/>
                  <a:gd name="T11" fmla="*/ 14 h 283"/>
                  <a:gd name="T12" fmla="*/ 76 w 112"/>
                  <a:gd name="T13" fmla="*/ 14 h 283"/>
                  <a:gd name="T14" fmla="*/ 74 w 112"/>
                  <a:gd name="T15" fmla="*/ 19 h 283"/>
                  <a:gd name="T16" fmla="*/ 70 w 112"/>
                  <a:gd name="T17" fmla="*/ 22 h 283"/>
                  <a:gd name="T18" fmla="*/ 66 w 112"/>
                  <a:gd name="T19" fmla="*/ 25 h 283"/>
                  <a:gd name="T20" fmla="*/ 65 w 112"/>
                  <a:gd name="T21" fmla="*/ 31 h 283"/>
                  <a:gd name="T22" fmla="*/ 63 w 112"/>
                  <a:gd name="T23" fmla="*/ 34 h 283"/>
                  <a:gd name="T24" fmla="*/ 63 w 112"/>
                  <a:gd name="T25" fmla="*/ 42 h 283"/>
                  <a:gd name="T26" fmla="*/ 59 w 112"/>
                  <a:gd name="T27" fmla="*/ 45 h 283"/>
                  <a:gd name="T28" fmla="*/ 57 w 112"/>
                  <a:gd name="T29" fmla="*/ 48 h 283"/>
                  <a:gd name="T30" fmla="*/ 53 w 112"/>
                  <a:gd name="T31" fmla="*/ 54 h 283"/>
                  <a:gd name="T32" fmla="*/ 47 w 112"/>
                  <a:gd name="T33" fmla="*/ 62 h 283"/>
                  <a:gd name="T34" fmla="*/ 45 w 112"/>
                  <a:gd name="T35" fmla="*/ 74 h 283"/>
                  <a:gd name="T36" fmla="*/ 40 w 112"/>
                  <a:gd name="T37" fmla="*/ 88 h 283"/>
                  <a:gd name="T38" fmla="*/ 36 w 112"/>
                  <a:gd name="T39" fmla="*/ 96 h 283"/>
                  <a:gd name="T40" fmla="*/ 30 w 112"/>
                  <a:gd name="T41" fmla="*/ 113 h 283"/>
                  <a:gd name="T42" fmla="*/ 28 w 112"/>
                  <a:gd name="T43" fmla="*/ 119 h 283"/>
                  <a:gd name="T44" fmla="*/ 21 w 112"/>
                  <a:gd name="T45" fmla="*/ 133 h 283"/>
                  <a:gd name="T46" fmla="*/ 24 w 112"/>
                  <a:gd name="T47" fmla="*/ 150 h 283"/>
                  <a:gd name="T48" fmla="*/ 17 w 112"/>
                  <a:gd name="T49" fmla="*/ 165 h 283"/>
                  <a:gd name="T50" fmla="*/ 15 w 112"/>
                  <a:gd name="T51" fmla="*/ 176 h 283"/>
                  <a:gd name="T52" fmla="*/ 13 w 112"/>
                  <a:gd name="T53" fmla="*/ 190 h 283"/>
                  <a:gd name="T54" fmla="*/ 9 w 112"/>
                  <a:gd name="T55" fmla="*/ 207 h 283"/>
                  <a:gd name="T56" fmla="*/ 9 w 112"/>
                  <a:gd name="T57" fmla="*/ 222 h 283"/>
                  <a:gd name="T58" fmla="*/ 7 w 112"/>
                  <a:gd name="T59" fmla="*/ 239 h 283"/>
                  <a:gd name="T60" fmla="*/ 3 w 112"/>
                  <a:gd name="T61" fmla="*/ 259 h 283"/>
                  <a:gd name="T62" fmla="*/ 0 w 112"/>
                  <a:gd name="T63" fmla="*/ 273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3"/>
                  <a:gd name="T98" fmla="*/ 112 w 112"/>
                  <a:gd name="T99" fmla="*/ 283 h 2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3">
                    <a:moveTo>
                      <a:pt x="111" y="0"/>
                    </a:moveTo>
                    <a:lnTo>
                      <a:pt x="107" y="0"/>
                    </a:lnTo>
                    <a:lnTo>
                      <a:pt x="103" y="2"/>
                    </a:lnTo>
                    <a:lnTo>
                      <a:pt x="101" y="2"/>
                    </a:lnTo>
                    <a:lnTo>
                      <a:pt x="97" y="0"/>
                    </a:lnTo>
                    <a:lnTo>
                      <a:pt x="93" y="2"/>
                    </a:lnTo>
                    <a:lnTo>
                      <a:pt x="91" y="5"/>
                    </a:lnTo>
                    <a:lnTo>
                      <a:pt x="88" y="5"/>
                    </a:lnTo>
                    <a:lnTo>
                      <a:pt x="88" y="8"/>
                    </a:lnTo>
                    <a:lnTo>
                      <a:pt x="86" y="11"/>
                    </a:lnTo>
                    <a:lnTo>
                      <a:pt x="82" y="14"/>
                    </a:lnTo>
                    <a:lnTo>
                      <a:pt x="80" y="11"/>
                    </a:lnTo>
                    <a:lnTo>
                      <a:pt x="76" y="14"/>
                    </a:lnTo>
                    <a:lnTo>
                      <a:pt x="74" y="17"/>
                    </a:lnTo>
                    <a:lnTo>
                      <a:pt x="74" y="19"/>
                    </a:lnTo>
                    <a:lnTo>
                      <a:pt x="72" y="22"/>
                    </a:lnTo>
                    <a:lnTo>
                      <a:pt x="70" y="22"/>
                    </a:lnTo>
                    <a:lnTo>
                      <a:pt x="70" y="25"/>
                    </a:lnTo>
                    <a:lnTo>
                      <a:pt x="66" y="25"/>
                    </a:lnTo>
                    <a:lnTo>
                      <a:pt x="68" y="31"/>
                    </a:lnTo>
                    <a:lnTo>
                      <a:pt x="65" y="31"/>
                    </a:lnTo>
                    <a:lnTo>
                      <a:pt x="66" y="37"/>
                    </a:lnTo>
                    <a:lnTo>
                      <a:pt x="63" y="34"/>
                    </a:lnTo>
                    <a:lnTo>
                      <a:pt x="63" y="37"/>
                    </a:lnTo>
                    <a:lnTo>
                      <a:pt x="63" y="42"/>
                    </a:lnTo>
                    <a:lnTo>
                      <a:pt x="61" y="39"/>
                    </a:lnTo>
                    <a:lnTo>
                      <a:pt x="59" y="45"/>
                    </a:lnTo>
                    <a:lnTo>
                      <a:pt x="55" y="48"/>
                    </a:lnTo>
                    <a:lnTo>
                      <a:pt x="57" y="48"/>
                    </a:lnTo>
                    <a:lnTo>
                      <a:pt x="55" y="48"/>
                    </a:lnTo>
                    <a:lnTo>
                      <a:pt x="53" y="54"/>
                    </a:lnTo>
                    <a:lnTo>
                      <a:pt x="51" y="59"/>
                    </a:lnTo>
                    <a:lnTo>
                      <a:pt x="47" y="62"/>
                    </a:lnTo>
                    <a:lnTo>
                      <a:pt x="45" y="68"/>
                    </a:lnTo>
                    <a:lnTo>
                      <a:pt x="45" y="74"/>
                    </a:lnTo>
                    <a:lnTo>
                      <a:pt x="42" y="82"/>
                    </a:lnTo>
                    <a:lnTo>
                      <a:pt x="40" y="88"/>
                    </a:lnTo>
                    <a:lnTo>
                      <a:pt x="38" y="91"/>
                    </a:lnTo>
                    <a:lnTo>
                      <a:pt x="36" y="96"/>
                    </a:lnTo>
                    <a:lnTo>
                      <a:pt x="32" y="102"/>
                    </a:lnTo>
                    <a:lnTo>
                      <a:pt x="30" y="113"/>
                    </a:lnTo>
                    <a:lnTo>
                      <a:pt x="28" y="119"/>
                    </a:lnTo>
                    <a:lnTo>
                      <a:pt x="26" y="131"/>
                    </a:lnTo>
                    <a:lnTo>
                      <a:pt x="21" y="133"/>
                    </a:lnTo>
                    <a:lnTo>
                      <a:pt x="24" y="145"/>
                    </a:lnTo>
                    <a:lnTo>
                      <a:pt x="24" y="150"/>
                    </a:lnTo>
                    <a:lnTo>
                      <a:pt x="21" y="156"/>
                    </a:lnTo>
                    <a:lnTo>
                      <a:pt x="17" y="165"/>
                    </a:lnTo>
                    <a:lnTo>
                      <a:pt x="17" y="173"/>
                    </a:lnTo>
                    <a:lnTo>
                      <a:pt x="15" y="176"/>
                    </a:lnTo>
                    <a:lnTo>
                      <a:pt x="13" y="182"/>
                    </a:lnTo>
                    <a:lnTo>
                      <a:pt x="13" y="190"/>
                    </a:lnTo>
                    <a:lnTo>
                      <a:pt x="13" y="199"/>
                    </a:lnTo>
                    <a:lnTo>
                      <a:pt x="9" y="207"/>
                    </a:lnTo>
                    <a:lnTo>
                      <a:pt x="11" y="216"/>
                    </a:lnTo>
                    <a:lnTo>
                      <a:pt x="9" y="222"/>
                    </a:lnTo>
                    <a:lnTo>
                      <a:pt x="7" y="227"/>
                    </a:lnTo>
                    <a:lnTo>
                      <a:pt x="7" y="239"/>
                    </a:lnTo>
                    <a:lnTo>
                      <a:pt x="5" y="244"/>
                    </a:lnTo>
                    <a:lnTo>
                      <a:pt x="3" y="259"/>
                    </a:lnTo>
                    <a:lnTo>
                      <a:pt x="0" y="273"/>
                    </a:lnTo>
                    <a:lnTo>
                      <a:pt x="0" y="282"/>
                    </a:lnTo>
                  </a:path>
                </a:pathLst>
              </a:custGeom>
              <a:noFill/>
              <a:ln w="9525" cap="rnd">
                <a:solidFill>
                  <a:srgbClr val="FF0000"/>
                </a:solidFill>
                <a:round/>
                <a:headEnd type="none" w="sm" len="sm"/>
                <a:tailEnd type="none" w="sm" len="sm"/>
              </a:ln>
            </p:spPr>
            <p:txBody>
              <a:bodyPr/>
              <a:lstStyle/>
              <a:p>
                <a:endParaRPr lang="en-US"/>
              </a:p>
            </p:txBody>
          </p:sp>
          <p:sp>
            <p:nvSpPr>
              <p:cNvPr id="22606" name="Freeform 174"/>
              <p:cNvSpPr>
                <a:spLocks/>
              </p:cNvSpPr>
              <p:nvPr/>
            </p:nvSpPr>
            <p:spPr bwMode="auto">
              <a:xfrm>
                <a:off x="5197" y="950"/>
                <a:ext cx="110" cy="284"/>
              </a:xfrm>
              <a:custGeom>
                <a:avLst/>
                <a:gdLst>
                  <a:gd name="T0" fmla="*/ 107 w 110"/>
                  <a:gd name="T1" fmla="*/ 0 h 284"/>
                  <a:gd name="T2" fmla="*/ 101 w 110"/>
                  <a:gd name="T3" fmla="*/ 0 h 284"/>
                  <a:gd name="T4" fmla="*/ 93 w 110"/>
                  <a:gd name="T5" fmla="*/ 0 h 284"/>
                  <a:gd name="T6" fmla="*/ 90 w 110"/>
                  <a:gd name="T7" fmla="*/ 2 h 284"/>
                  <a:gd name="T8" fmla="*/ 86 w 110"/>
                  <a:gd name="T9" fmla="*/ 8 h 284"/>
                  <a:gd name="T10" fmla="*/ 79 w 110"/>
                  <a:gd name="T11" fmla="*/ 11 h 284"/>
                  <a:gd name="T12" fmla="*/ 76 w 110"/>
                  <a:gd name="T13" fmla="*/ 17 h 284"/>
                  <a:gd name="T14" fmla="*/ 72 w 110"/>
                  <a:gd name="T15" fmla="*/ 17 h 284"/>
                  <a:gd name="T16" fmla="*/ 72 w 110"/>
                  <a:gd name="T17" fmla="*/ 20 h 284"/>
                  <a:gd name="T18" fmla="*/ 66 w 110"/>
                  <a:gd name="T19" fmla="*/ 25 h 284"/>
                  <a:gd name="T20" fmla="*/ 62 w 110"/>
                  <a:gd name="T21" fmla="*/ 31 h 284"/>
                  <a:gd name="T22" fmla="*/ 62 w 110"/>
                  <a:gd name="T23" fmla="*/ 34 h 284"/>
                  <a:gd name="T24" fmla="*/ 61 w 110"/>
                  <a:gd name="T25" fmla="*/ 40 h 284"/>
                  <a:gd name="T26" fmla="*/ 59 w 110"/>
                  <a:gd name="T27" fmla="*/ 42 h 284"/>
                  <a:gd name="T28" fmla="*/ 55 w 110"/>
                  <a:gd name="T29" fmla="*/ 48 h 284"/>
                  <a:gd name="T30" fmla="*/ 53 w 110"/>
                  <a:gd name="T31" fmla="*/ 54 h 284"/>
                  <a:gd name="T32" fmla="*/ 51 w 110"/>
                  <a:gd name="T33" fmla="*/ 60 h 284"/>
                  <a:gd name="T34" fmla="*/ 44 w 110"/>
                  <a:gd name="T35" fmla="*/ 77 h 284"/>
                  <a:gd name="T36" fmla="*/ 40 w 110"/>
                  <a:gd name="T37" fmla="*/ 82 h 284"/>
                  <a:gd name="T38" fmla="*/ 34 w 110"/>
                  <a:gd name="T39" fmla="*/ 97 h 284"/>
                  <a:gd name="T40" fmla="*/ 29 w 110"/>
                  <a:gd name="T41" fmla="*/ 111 h 284"/>
                  <a:gd name="T42" fmla="*/ 26 w 110"/>
                  <a:gd name="T43" fmla="*/ 122 h 284"/>
                  <a:gd name="T44" fmla="*/ 24 w 110"/>
                  <a:gd name="T45" fmla="*/ 137 h 284"/>
                  <a:gd name="T46" fmla="*/ 22 w 110"/>
                  <a:gd name="T47" fmla="*/ 148 h 284"/>
                  <a:gd name="T48" fmla="*/ 18 w 110"/>
                  <a:gd name="T49" fmla="*/ 160 h 284"/>
                  <a:gd name="T50" fmla="*/ 11 w 110"/>
                  <a:gd name="T51" fmla="*/ 177 h 284"/>
                  <a:gd name="T52" fmla="*/ 13 w 110"/>
                  <a:gd name="T53" fmla="*/ 191 h 284"/>
                  <a:gd name="T54" fmla="*/ 11 w 110"/>
                  <a:gd name="T55" fmla="*/ 208 h 284"/>
                  <a:gd name="T56" fmla="*/ 7 w 110"/>
                  <a:gd name="T57" fmla="*/ 217 h 284"/>
                  <a:gd name="T58" fmla="*/ 7 w 110"/>
                  <a:gd name="T59" fmla="*/ 237 h 284"/>
                  <a:gd name="T60" fmla="*/ 1 w 110"/>
                  <a:gd name="T61" fmla="*/ 251 h 284"/>
                  <a:gd name="T62" fmla="*/ 1 w 110"/>
                  <a:gd name="T63" fmla="*/ 268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109" y="0"/>
                    </a:moveTo>
                    <a:lnTo>
                      <a:pt x="107" y="0"/>
                    </a:lnTo>
                    <a:lnTo>
                      <a:pt x="105" y="2"/>
                    </a:lnTo>
                    <a:lnTo>
                      <a:pt x="101" y="0"/>
                    </a:lnTo>
                    <a:lnTo>
                      <a:pt x="95" y="2"/>
                    </a:lnTo>
                    <a:lnTo>
                      <a:pt x="93" y="0"/>
                    </a:lnTo>
                    <a:lnTo>
                      <a:pt x="92" y="2"/>
                    </a:lnTo>
                    <a:lnTo>
                      <a:pt x="90" y="2"/>
                    </a:lnTo>
                    <a:lnTo>
                      <a:pt x="88" y="8"/>
                    </a:lnTo>
                    <a:lnTo>
                      <a:pt x="86" y="8"/>
                    </a:lnTo>
                    <a:lnTo>
                      <a:pt x="82" y="8"/>
                    </a:lnTo>
                    <a:lnTo>
                      <a:pt x="79" y="11"/>
                    </a:lnTo>
                    <a:lnTo>
                      <a:pt x="77" y="14"/>
                    </a:lnTo>
                    <a:lnTo>
                      <a:pt x="76" y="17"/>
                    </a:lnTo>
                    <a:lnTo>
                      <a:pt x="74" y="17"/>
                    </a:lnTo>
                    <a:lnTo>
                      <a:pt x="72" y="17"/>
                    </a:lnTo>
                    <a:lnTo>
                      <a:pt x="70" y="17"/>
                    </a:lnTo>
                    <a:lnTo>
                      <a:pt x="72" y="20"/>
                    </a:lnTo>
                    <a:lnTo>
                      <a:pt x="68" y="20"/>
                    </a:lnTo>
                    <a:lnTo>
                      <a:pt x="66" y="25"/>
                    </a:lnTo>
                    <a:lnTo>
                      <a:pt x="64" y="28"/>
                    </a:lnTo>
                    <a:lnTo>
                      <a:pt x="62" y="31"/>
                    </a:lnTo>
                    <a:lnTo>
                      <a:pt x="62" y="34"/>
                    </a:lnTo>
                    <a:lnTo>
                      <a:pt x="61" y="37"/>
                    </a:lnTo>
                    <a:lnTo>
                      <a:pt x="61" y="40"/>
                    </a:lnTo>
                    <a:lnTo>
                      <a:pt x="59" y="40"/>
                    </a:lnTo>
                    <a:lnTo>
                      <a:pt x="59" y="42"/>
                    </a:lnTo>
                    <a:lnTo>
                      <a:pt x="57" y="45"/>
                    </a:lnTo>
                    <a:lnTo>
                      <a:pt x="55" y="48"/>
                    </a:lnTo>
                    <a:lnTo>
                      <a:pt x="55" y="51"/>
                    </a:lnTo>
                    <a:lnTo>
                      <a:pt x="53" y="54"/>
                    </a:lnTo>
                    <a:lnTo>
                      <a:pt x="51" y="57"/>
                    </a:lnTo>
                    <a:lnTo>
                      <a:pt x="51" y="60"/>
                    </a:lnTo>
                    <a:lnTo>
                      <a:pt x="46" y="68"/>
                    </a:lnTo>
                    <a:lnTo>
                      <a:pt x="44" y="77"/>
                    </a:lnTo>
                    <a:lnTo>
                      <a:pt x="42" y="80"/>
                    </a:lnTo>
                    <a:lnTo>
                      <a:pt x="40" y="82"/>
                    </a:lnTo>
                    <a:lnTo>
                      <a:pt x="36" y="91"/>
                    </a:lnTo>
                    <a:lnTo>
                      <a:pt x="34" y="97"/>
                    </a:lnTo>
                    <a:lnTo>
                      <a:pt x="32" y="108"/>
                    </a:lnTo>
                    <a:lnTo>
                      <a:pt x="29" y="111"/>
                    </a:lnTo>
                    <a:lnTo>
                      <a:pt x="29" y="117"/>
                    </a:lnTo>
                    <a:lnTo>
                      <a:pt x="26" y="122"/>
                    </a:lnTo>
                    <a:lnTo>
                      <a:pt x="29" y="131"/>
                    </a:lnTo>
                    <a:lnTo>
                      <a:pt x="24" y="137"/>
                    </a:lnTo>
                    <a:lnTo>
                      <a:pt x="22" y="145"/>
                    </a:lnTo>
                    <a:lnTo>
                      <a:pt x="22" y="148"/>
                    </a:lnTo>
                    <a:lnTo>
                      <a:pt x="20" y="154"/>
                    </a:lnTo>
                    <a:lnTo>
                      <a:pt x="18" y="160"/>
                    </a:lnTo>
                    <a:lnTo>
                      <a:pt x="15" y="171"/>
                    </a:lnTo>
                    <a:lnTo>
                      <a:pt x="11" y="177"/>
                    </a:lnTo>
                    <a:lnTo>
                      <a:pt x="15" y="182"/>
                    </a:lnTo>
                    <a:lnTo>
                      <a:pt x="13" y="191"/>
                    </a:lnTo>
                    <a:lnTo>
                      <a:pt x="13" y="200"/>
                    </a:lnTo>
                    <a:lnTo>
                      <a:pt x="11" y="208"/>
                    </a:lnTo>
                    <a:lnTo>
                      <a:pt x="9" y="214"/>
                    </a:lnTo>
                    <a:lnTo>
                      <a:pt x="7" y="217"/>
                    </a:lnTo>
                    <a:lnTo>
                      <a:pt x="7" y="231"/>
                    </a:lnTo>
                    <a:lnTo>
                      <a:pt x="7" y="237"/>
                    </a:lnTo>
                    <a:lnTo>
                      <a:pt x="7" y="248"/>
                    </a:lnTo>
                    <a:lnTo>
                      <a:pt x="1" y="251"/>
                    </a:lnTo>
                    <a:lnTo>
                      <a:pt x="1" y="265"/>
                    </a:lnTo>
                    <a:lnTo>
                      <a:pt x="1" y="268"/>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607" name="Freeform 175"/>
              <p:cNvSpPr>
                <a:spLocks/>
              </p:cNvSpPr>
              <p:nvPr/>
            </p:nvSpPr>
            <p:spPr bwMode="auto">
              <a:xfrm>
                <a:off x="3223" y="1233"/>
                <a:ext cx="107" cy="274"/>
              </a:xfrm>
              <a:custGeom>
                <a:avLst/>
                <a:gdLst>
                  <a:gd name="T0" fmla="*/ 104 w 107"/>
                  <a:gd name="T1" fmla="*/ 273 h 274"/>
                  <a:gd name="T2" fmla="*/ 98 w 107"/>
                  <a:gd name="T3" fmla="*/ 270 h 274"/>
                  <a:gd name="T4" fmla="*/ 96 w 107"/>
                  <a:gd name="T5" fmla="*/ 270 h 274"/>
                  <a:gd name="T6" fmla="*/ 86 w 107"/>
                  <a:gd name="T7" fmla="*/ 267 h 274"/>
                  <a:gd name="T8" fmla="*/ 83 w 107"/>
                  <a:gd name="T9" fmla="*/ 261 h 274"/>
                  <a:gd name="T10" fmla="*/ 81 w 107"/>
                  <a:gd name="T11" fmla="*/ 261 h 274"/>
                  <a:gd name="T12" fmla="*/ 77 w 107"/>
                  <a:gd name="T13" fmla="*/ 258 h 274"/>
                  <a:gd name="T14" fmla="*/ 71 w 107"/>
                  <a:gd name="T15" fmla="*/ 252 h 274"/>
                  <a:gd name="T16" fmla="*/ 67 w 107"/>
                  <a:gd name="T17" fmla="*/ 247 h 274"/>
                  <a:gd name="T18" fmla="*/ 67 w 107"/>
                  <a:gd name="T19" fmla="*/ 244 h 274"/>
                  <a:gd name="T20" fmla="*/ 62 w 107"/>
                  <a:gd name="T21" fmla="*/ 238 h 274"/>
                  <a:gd name="T22" fmla="*/ 60 w 107"/>
                  <a:gd name="T23" fmla="*/ 235 h 274"/>
                  <a:gd name="T24" fmla="*/ 60 w 107"/>
                  <a:gd name="T25" fmla="*/ 229 h 274"/>
                  <a:gd name="T26" fmla="*/ 58 w 107"/>
                  <a:gd name="T27" fmla="*/ 227 h 274"/>
                  <a:gd name="T28" fmla="*/ 54 w 107"/>
                  <a:gd name="T29" fmla="*/ 224 h 274"/>
                  <a:gd name="T30" fmla="*/ 53 w 107"/>
                  <a:gd name="T31" fmla="*/ 221 h 274"/>
                  <a:gd name="T32" fmla="*/ 47 w 107"/>
                  <a:gd name="T33" fmla="*/ 209 h 274"/>
                  <a:gd name="T34" fmla="*/ 42 w 107"/>
                  <a:gd name="T35" fmla="*/ 198 h 274"/>
                  <a:gd name="T36" fmla="*/ 38 w 107"/>
                  <a:gd name="T37" fmla="*/ 189 h 274"/>
                  <a:gd name="T38" fmla="*/ 34 w 107"/>
                  <a:gd name="T39" fmla="*/ 175 h 274"/>
                  <a:gd name="T40" fmla="*/ 30 w 107"/>
                  <a:gd name="T41" fmla="*/ 163 h 274"/>
                  <a:gd name="T42" fmla="*/ 26 w 107"/>
                  <a:gd name="T43" fmla="*/ 152 h 274"/>
                  <a:gd name="T44" fmla="*/ 24 w 107"/>
                  <a:gd name="T45" fmla="*/ 137 h 274"/>
                  <a:gd name="T46" fmla="*/ 21 w 107"/>
                  <a:gd name="T47" fmla="*/ 129 h 274"/>
                  <a:gd name="T48" fmla="*/ 17 w 107"/>
                  <a:gd name="T49" fmla="*/ 112 h 274"/>
                  <a:gd name="T50" fmla="*/ 17 w 107"/>
                  <a:gd name="T51" fmla="*/ 100 h 274"/>
                  <a:gd name="T52" fmla="*/ 13 w 107"/>
                  <a:gd name="T53" fmla="*/ 89 h 274"/>
                  <a:gd name="T54" fmla="*/ 11 w 107"/>
                  <a:gd name="T55" fmla="*/ 68 h 274"/>
                  <a:gd name="T56" fmla="*/ 9 w 107"/>
                  <a:gd name="T57" fmla="*/ 57 h 274"/>
                  <a:gd name="T58" fmla="*/ 5 w 107"/>
                  <a:gd name="T59" fmla="*/ 45 h 274"/>
                  <a:gd name="T60" fmla="*/ 1 w 107"/>
                  <a:gd name="T61" fmla="*/ 25 h 274"/>
                  <a:gd name="T62" fmla="*/ 3 w 107"/>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74"/>
                  <a:gd name="T98" fmla="*/ 107 w 10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74">
                    <a:moveTo>
                      <a:pt x="106" y="273"/>
                    </a:moveTo>
                    <a:lnTo>
                      <a:pt x="104" y="273"/>
                    </a:lnTo>
                    <a:lnTo>
                      <a:pt x="100" y="273"/>
                    </a:lnTo>
                    <a:lnTo>
                      <a:pt x="98" y="270"/>
                    </a:lnTo>
                    <a:lnTo>
                      <a:pt x="96" y="273"/>
                    </a:lnTo>
                    <a:lnTo>
                      <a:pt x="96" y="270"/>
                    </a:lnTo>
                    <a:lnTo>
                      <a:pt x="90" y="270"/>
                    </a:lnTo>
                    <a:lnTo>
                      <a:pt x="86" y="267"/>
                    </a:lnTo>
                    <a:lnTo>
                      <a:pt x="84" y="261"/>
                    </a:lnTo>
                    <a:lnTo>
                      <a:pt x="83" y="261"/>
                    </a:lnTo>
                    <a:lnTo>
                      <a:pt x="81" y="261"/>
                    </a:lnTo>
                    <a:lnTo>
                      <a:pt x="79" y="258"/>
                    </a:lnTo>
                    <a:lnTo>
                      <a:pt x="77" y="258"/>
                    </a:lnTo>
                    <a:lnTo>
                      <a:pt x="73" y="258"/>
                    </a:lnTo>
                    <a:lnTo>
                      <a:pt x="71" y="252"/>
                    </a:lnTo>
                    <a:lnTo>
                      <a:pt x="69" y="250"/>
                    </a:lnTo>
                    <a:lnTo>
                      <a:pt x="67" y="247"/>
                    </a:lnTo>
                    <a:lnTo>
                      <a:pt x="67" y="244"/>
                    </a:lnTo>
                    <a:lnTo>
                      <a:pt x="62" y="238"/>
                    </a:lnTo>
                    <a:lnTo>
                      <a:pt x="60" y="235"/>
                    </a:lnTo>
                    <a:lnTo>
                      <a:pt x="60" y="229"/>
                    </a:lnTo>
                    <a:lnTo>
                      <a:pt x="58" y="227"/>
                    </a:lnTo>
                    <a:lnTo>
                      <a:pt x="56" y="227"/>
                    </a:lnTo>
                    <a:lnTo>
                      <a:pt x="54" y="224"/>
                    </a:lnTo>
                    <a:lnTo>
                      <a:pt x="53" y="224"/>
                    </a:lnTo>
                    <a:lnTo>
                      <a:pt x="53" y="221"/>
                    </a:lnTo>
                    <a:lnTo>
                      <a:pt x="51" y="221"/>
                    </a:lnTo>
                    <a:lnTo>
                      <a:pt x="47" y="209"/>
                    </a:lnTo>
                    <a:lnTo>
                      <a:pt x="45" y="206"/>
                    </a:lnTo>
                    <a:lnTo>
                      <a:pt x="42" y="198"/>
                    </a:lnTo>
                    <a:lnTo>
                      <a:pt x="38" y="195"/>
                    </a:lnTo>
                    <a:lnTo>
                      <a:pt x="38" y="189"/>
                    </a:lnTo>
                    <a:lnTo>
                      <a:pt x="36" y="181"/>
                    </a:lnTo>
                    <a:lnTo>
                      <a:pt x="34" y="175"/>
                    </a:lnTo>
                    <a:lnTo>
                      <a:pt x="32" y="169"/>
                    </a:lnTo>
                    <a:lnTo>
                      <a:pt x="30" y="163"/>
                    </a:lnTo>
                    <a:lnTo>
                      <a:pt x="28" y="160"/>
                    </a:lnTo>
                    <a:lnTo>
                      <a:pt x="26" y="152"/>
                    </a:lnTo>
                    <a:lnTo>
                      <a:pt x="24" y="143"/>
                    </a:lnTo>
                    <a:lnTo>
                      <a:pt x="24" y="137"/>
                    </a:lnTo>
                    <a:lnTo>
                      <a:pt x="26" y="135"/>
                    </a:lnTo>
                    <a:lnTo>
                      <a:pt x="21" y="129"/>
                    </a:lnTo>
                    <a:lnTo>
                      <a:pt x="19" y="123"/>
                    </a:lnTo>
                    <a:lnTo>
                      <a:pt x="17" y="112"/>
                    </a:lnTo>
                    <a:lnTo>
                      <a:pt x="17" y="109"/>
                    </a:lnTo>
                    <a:lnTo>
                      <a:pt x="17" y="100"/>
                    </a:lnTo>
                    <a:lnTo>
                      <a:pt x="15" y="94"/>
                    </a:lnTo>
                    <a:lnTo>
                      <a:pt x="13" y="89"/>
                    </a:lnTo>
                    <a:lnTo>
                      <a:pt x="9" y="80"/>
                    </a:lnTo>
                    <a:lnTo>
                      <a:pt x="11" y="68"/>
                    </a:lnTo>
                    <a:lnTo>
                      <a:pt x="9" y="57"/>
                    </a:lnTo>
                    <a:lnTo>
                      <a:pt x="7" y="48"/>
                    </a:lnTo>
                    <a:lnTo>
                      <a:pt x="5" y="45"/>
                    </a:lnTo>
                    <a:lnTo>
                      <a:pt x="5" y="34"/>
                    </a:lnTo>
                    <a:lnTo>
                      <a:pt x="1" y="25"/>
                    </a:lnTo>
                    <a:lnTo>
                      <a:pt x="1" y="17"/>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08" name="Freeform 176"/>
              <p:cNvSpPr>
                <a:spLocks/>
              </p:cNvSpPr>
              <p:nvPr/>
            </p:nvSpPr>
            <p:spPr bwMode="auto">
              <a:xfrm>
                <a:off x="3329" y="1233"/>
                <a:ext cx="110" cy="288"/>
              </a:xfrm>
              <a:custGeom>
                <a:avLst/>
                <a:gdLst>
                  <a:gd name="T0" fmla="*/ 3 w 110"/>
                  <a:gd name="T1" fmla="*/ 284 h 288"/>
                  <a:gd name="T2" fmla="*/ 12 w 110"/>
                  <a:gd name="T3" fmla="*/ 287 h 288"/>
                  <a:gd name="T4" fmla="*/ 18 w 110"/>
                  <a:gd name="T5" fmla="*/ 284 h 288"/>
                  <a:gd name="T6" fmla="*/ 22 w 110"/>
                  <a:gd name="T7" fmla="*/ 284 h 288"/>
                  <a:gd name="T8" fmla="*/ 27 w 110"/>
                  <a:gd name="T9" fmla="*/ 278 h 288"/>
                  <a:gd name="T10" fmla="*/ 31 w 110"/>
                  <a:gd name="T11" fmla="*/ 272 h 288"/>
                  <a:gd name="T12" fmla="*/ 35 w 110"/>
                  <a:gd name="T13" fmla="*/ 269 h 288"/>
                  <a:gd name="T14" fmla="*/ 36 w 110"/>
                  <a:gd name="T15" fmla="*/ 269 h 288"/>
                  <a:gd name="T16" fmla="*/ 40 w 110"/>
                  <a:gd name="T17" fmla="*/ 261 h 288"/>
                  <a:gd name="T18" fmla="*/ 44 w 110"/>
                  <a:gd name="T19" fmla="*/ 258 h 288"/>
                  <a:gd name="T20" fmla="*/ 46 w 110"/>
                  <a:gd name="T21" fmla="*/ 255 h 288"/>
                  <a:gd name="T22" fmla="*/ 48 w 110"/>
                  <a:gd name="T23" fmla="*/ 249 h 288"/>
                  <a:gd name="T24" fmla="*/ 49 w 110"/>
                  <a:gd name="T25" fmla="*/ 246 h 288"/>
                  <a:gd name="T26" fmla="*/ 53 w 110"/>
                  <a:gd name="T27" fmla="*/ 238 h 288"/>
                  <a:gd name="T28" fmla="*/ 55 w 110"/>
                  <a:gd name="T29" fmla="*/ 232 h 288"/>
                  <a:gd name="T30" fmla="*/ 57 w 110"/>
                  <a:gd name="T31" fmla="*/ 232 h 288"/>
                  <a:gd name="T32" fmla="*/ 62 w 110"/>
                  <a:gd name="T33" fmla="*/ 220 h 288"/>
                  <a:gd name="T34" fmla="*/ 68 w 110"/>
                  <a:gd name="T35" fmla="*/ 209 h 288"/>
                  <a:gd name="T36" fmla="*/ 72 w 110"/>
                  <a:gd name="T37" fmla="*/ 195 h 288"/>
                  <a:gd name="T38" fmla="*/ 75 w 110"/>
                  <a:gd name="T39" fmla="*/ 186 h 288"/>
                  <a:gd name="T40" fmla="*/ 77 w 110"/>
                  <a:gd name="T41" fmla="*/ 172 h 288"/>
                  <a:gd name="T42" fmla="*/ 84 w 110"/>
                  <a:gd name="T43" fmla="*/ 160 h 288"/>
                  <a:gd name="T44" fmla="*/ 84 w 110"/>
                  <a:gd name="T45" fmla="*/ 140 h 288"/>
                  <a:gd name="T46" fmla="*/ 90 w 110"/>
                  <a:gd name="T47" fmla="*/ 129 h 288"/>
                  <a:gd name="T48" fmla="*/ 92 w 110"/>
                  <a:gd name="T49" fmla="*/ 120 h 288"/>
                  <a:gd name="T50" fmla="*/ 94 w 110"/>
                  <a:gd name="T51" fmla="*/ 106 h 288"/>
                  <a:gd name="T52" fmla="*/ 97 w 110"/>
                  <a:gd name="T53" fmla="*/ 88 h 288"/>
                  <a:gd name="T54" fmla="*/ 97 w 110"/>
                  <a:gd name="T55" fmla="*/ 74 h 288"/>
                  <a:gd name="T56" fmla="*/ 99 w 110"/>
                  <a:gd name="T57" fmla="*/ 57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4"/>
                    </a:moveTo>
                    <a:lnTo>
                      <a:pt x="3" y="284"/>
                    </a:lnTo>
                    <a:lnTo>
                      <a:pt x="9" y="281"/>
                    </a:lnTo>
                    <a:lnTo>
                      <a:pt x="12" y="287"/>
                    </a:lnTo>
                    <a:lnTo>
                      <a:pt x="14" y="284"/>
                    </a:lnTo>
                    <a:lnTo>
                      <a:pt x="18" y="284"/>
                    </a:lnTo>
                    <a:lnTo>
                      <a:pt x="20" y="284"/>
                    </a:lnTo>
                    <a:lnTo>
                      <a:pt x="22" y="284"/>
                    </a:lnTo>
                    <a:lnTo>
                      <a:pt x="25" y="281"/>
                    </a:lnTo>
                    <a:lnTo>
                      <a:pt x="27" y="278"/>
                    </a:lnTo>
                    <a:lnTo>
                      <a:pt x="27" y="275"/>
                    </a:lnTo>
                    <a:lnTo>
                      <a:pt x="31" y="272"/>
                    </a:lnTo>
                    <a:lnTo>
                      <a:pt x="35" y="269"/>
                    </a:lnTo>
                    <a:lnTo>
                      <a:pt x="36" y="269"/>
                    </a:lnTo>
                    <a:lnTo>
                      <a:pt x="38" y="264"/>
                    </a:lnTo>
                    <a:lnTo>
                      <a:pt x="40" y="261"/>
                    </a:lnTo>
                    <a:lnTo>
                      <a:pt x="42" y="261"/>
                    </a:lnTo>
                    <a:lnTo>
                      <a:pt x="44" y="258"/>
                    </a:lnTo>
                    <a:lnTo>
                      <a:pt x="46" y="255"/>
                    </a:lnTo>
                    <a:lnTo>
                      <a:pt x="48" y="252"/>
                    </a:lnTo>
                    <a:lnTo>
                      <a:pt x="48" y="249"/>
                    </a:lnTo>
                    <a:lnTo>
                      <a:pt x="49" y="246"/>
                    </a:lnTo>
                    <a:lnTo>
                      <a:pt x="51" y="241"/>
                    </a:lnTo>
                    <a:lnTo>
                      <a:pt x="53" y="238"/>
                    </a:lnTo>
                    <a:lnTo>
                      <a:pt x="51" y="232"/>
                    </a:lnTo>
                    <a:lnTo>
                      <a:pt x="55" y="232"/>
                    </a:lnTo>
                    <a:lnTo>
                      <a:pt x="53" y="229"/>
                    </a:lnTo>
                    <a:lnTo>
                      <a:pt x="57" y="232"/>
                    </a:lnTo>
                    <a:lnTo>
                      <a:pt x="62" y="220"/>
                    </a:lnTo>
                    <a:lnTo>
                      <a:pt x="64" y="215"/>
                    </a:lnTo>
                    <a:lnTo>
                      <a:pt x="68" y="209"/>
                    </a:lnTo>
                    <a:lnTo>
                      <a:pt x="70" y="203"/>
                    </a:lnTo>
                    <a:lnTo>
                      <a:pt x="72" y="195"/>
                    </a:lnTo>
                    <a:lnTo>
                      <a:pt x="73" y="189"/>
                    </a:lnTo>
                    <a:lnTo>
                      <a:pt x="75" y="186"/>
                    </a:lnTo>
                    <a:lnTo>
                      <a:pt x="77" y="183"/>
                    </a:lnTo>
                    <a:lnTo>
                      <a:pt x="77" y="172"/>
                    </a:lnTo>
                    <a:lnTo>
                      <a:pt x="83" y="163"/>
                    </a:lnTo>
                    <a:lnTo>
                      <a:pt x="84" y="160"/>
                    </a:lnTo>
                    <a:lnTo>
                      <a:pt x="83" y="154"/>
                    </a:lnTo>
                    <a:lnTo>
                      <a:pt x="84" y="140"/>
                    </a:lnTo>
                    <a:lnTo>
                      <a:pt x="88" y="140"/>
                    </a:lnTo>
                    <a:lnTo>
                      <a:pt x="90" y="129"/>
                    </a:lnTo>
                    <a:lnTo>
                      <a:pt x="92" y="123"/>
                    </a:lnTo>
                    <a:lnTo>
                      <a:pt x="92" y="120"/>
                    </a:lnTo>
                    <a:lnTo>
                      <a:pt x="94" y="109"/>
                    </a:lnTo>
                    <a:lnTo>
                      <a:pt x="94" y="106"/>
                    </a:lnTo>
                    <a:lnTo>
                      <a:pt x="94" y="100"/>
                    </a:lnTo>
                    <a:lnTo>
                      <a:pt x="97" y="88"/>
                    </a:lnTo>
                    <a:lnTo>
                      <a:pt x="97" y="83"/>
                    </a:lnTo>
                    <a:lnTo>
                      <a:pt x="97" y="74"/>
                    </a:lnTo>
                    <a:lnTo>
                      <a:pt x="101" y="68"/>
                    </a:lnTo>
                    <a:lnTo>
                      <a:pt x="99" y="57"/>
                    </a:lnTo>
                    <a:lnTo>
                      <a:pt x="103" y="51"/>
                    </a:lnTo>
                    <a:lnTo>
                      <a:pt x="103" y="43"/>
                    </a:lnTo>
                    <a:lnTo>
                      <a:pt x="103" y="37"/>
                    </a:lnTo>
                    <a:lnTo>
                      <a:pt x="107" y="28"/>
                    </a:lnTo>
                    <a:lnTo>
                      <a:pt x="107" y="20"/>
                    </a:lnTo>
                    <a:lnTo>
                      <a:pt x="107"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609" name="Freeform 177"/>
              <p:cNvSpPr>
                <a:spLocks/>
              </p:cNvSpPr>
              <p:nvPr/>
            </p:nvSpPr>
            <p:spPr bwMode="auto">
              <a:xfrm>
                <a:off x="3329" y="1233"/>
                <a:ext cx="110" cy="288"/>
              </a:xfrm>
              <a:custGeom>
                <a:avLst/>
                <a:gdLst>
                  <a:gd name="T0" fmla="*/ 3 w 110"/>
                  <a:gd name="T1" fmla="*/ 284 h 288"/>
                  <a:gd name="T2" fmla="*/ 12 w 110"/>
                  <a:gd name="T3" fmla="*/ 287 h 288"/>
                  <a:gd name="T4" fmla="*/ 18 w 110"/>
                  <a:gd name="T5" fmla="*/ 284 h 288"/>
                  <a:gd name="T6" fmla="*/ 22 w 110"/>
                  <a:gd name="T7" fmla="*/ 284 h 288"/>
                  <a:gd name="T8" fmla="*/ 27 w 110"/>
                  <a:gd name="T9" fmla="*/ 278 h 288"/>
                  <a:gd name="T10" fmla="*/ 31 w 110"/>
                  <a:gd name="T11" fmla="*/ 272 h 288"/>
                  <a:gd name="T12" fmla="*/ 35 w 110"/>
                  <a:gd name="T13" fmla="*/ 269 h 288"/>
                  <a:gd name="T14" fmla="*/ 36 w 110"/>
                  <a:gd name="T15" fmla="*/ 269 h 288"/>
                  <a:gd name="T16" fmla="*/ 40 w 110"/>
                  <a:gd name="T17" fmla="*/ 261 h 288"/>
                  <a:gd name="T18" fmla="*/ 44 w 110"/>
                  <a:gd name="T19" fmla="*/ 258 h 288"/>
                  <a:gd name="T20" fmla="*/ 46 w 110"/>
                  <a:gd name="T21" fmla="*/ 255 h 288"/>
                  <a:gd name="T22" fmla="*/ 48 w 110"/>
                  <a:gd name="T23" fmla="*/ 249 h 288"/>
                  <a:gd name="T24" fmla="*/ 49 w 110"/>
                  <a:gd name="T25" fmla="*/ 246 h 288"/>
                  <a:gd name="T26" fmla="*/ 53 w 110"/>
                  <a:gd name="T27" fmla="*/ 238 h 288"/>
                  <a:gd name="T28" fmla="*/ 55 w 110"/>
                  <a:gd name="T29" fmla="*/ 232 h 288"/>
                  <a:gd name="T30" fmla="*/ 57 w 110"/>
                  <a:gd name="T31" fmla="*/ 232 h 288"/>
                  <a:gd name="T32" fmla="*/ 62 w 110"/>
                  <a:gd name="T33" fmla="*/ 220 h 288"/>
                  <a:gd name="T34" fmla="*/ 68 w 110"/>
                  <a:gd name="T35" fmla="*/ 209 h 288"/>
                  <a:gd name="T36" fmla="*/ 72 w 110"/>
                  <a:gd name="T37" fmla="*/ 195 h 288"/>
                  <a:gd name="T38" fmla="*/ 75 w 110"/>
                  <a:gd name="T39" fmla="*/ 186 h 288"/>
                  <a:gd name="T40" fmla="*/ 77 w 110"/>
                  <a:gd name="T41" fmla="*/ 172 h 288"/>
                  <a:gd name="T42" fmla="*/ 84 w 110"/>
                  <a:gd name="T43" fmla="*/ 160 h 288"/>
                  <a:gd name="T44" fmla="*/ 84 w 110"/>
                  <a:gd name="T45" fmla="*/ 140 h 288"/>
                  <a:gd name="T46" fmla="*/ 90 w 110"/>
                  <a:gd name="T47" fmla="*/ 129 h 288"/>
                  <a:gd name="T48" fmla="*/ 92 w 110"/>
                  <a:gd name="T49" fmla="*/ 120 h 288"/>
                  <a:gd name="T50" fmla="*/ 96 w 110"/>
                  <a:gd name="T51" fmla="*/ 103 h 288"/>
                  <a:gd name="T52" fmla="*/ 97 w 110"/>
                  <a:gd name="T53" fmla="*/ 88 h 288"/>
                  <a:gd name="T54" fmla="*/ 97 w 110"/>
                  <a:gd name="T55" fmla="*/ 71 h 288"/>
                  <a:gd name="T56" fmla="*/ 99 w 110"/>
                  <a:gd name="T57" fmla="*/ 57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4"/>
                    </a:moveTo>
                    <a:lnTo>
                      <a:pt x="3" y="284"/>
                    </a:lnTo>
                    <a:lnTo>
                      <a:pt x="9" y="281"/>
                    </a:lnTo>
                    <a:lnTo>
                      <a:pt x="12" y="287"/>
                    </a:lnTo>
                    <a:lnTo>
                      <a:pt x="14" y="284"/>
                    </a:lnTo>
                    <a:lnTo>
                      <a:pt x="18" y="284"/>
                    </a:lnTo>
                    <a:lnTo>
                      <a:pt x="20" y="284"/>
                    </a:lnTo>
                    <a:lnTo>
                      <a:pt x="22" y="284"/>
                    </a:lnTo>
                    <a:lnTo>
                      <a:pt x="25" y="281"/>
                    </a:lnTo>
                    <a:lnTo>
                      <a:pt x="27" y="278"/>
                    </a:lnTo>
                    <a:lnTo>
                      <a:pt x="27" y="275"/>
                    </a:lnTo>
                    <a:lnTo>
                      <a:pt x="31" y="272"/>
                    </a:lnTo>
                    <a:lnTo>
                      <a:pt x="35" y="269"/>
                    </a:lnTo>
                    <a:lnTo>
                      <a:pt x="36" y="269"/>
                    </a:lnTo>
                    <a:lnTo>
                      <a:pt x="38" y="264"/>
                    </a:lnTo>
                    <a:lnTo>
                      <a:pt x="40" y="261"/>
                    </a:lnTo>
                    <a:lnTo>
                      <a:pt x="42" y="261"/>
                    </a:lnTo>
                    <a:lnTo>
                      <a:pt x="44" y="258"/>
                    </a:lnTo>
                    <a:lnTo>
                      <a:pt x="46" y="255"/>
                    </a:lnTo>
                    <a:lnTo>
                      <a:pt x="48" y="252"/>
                    </a:lnTo>
                    <a:lnTo>
                      <a:pt x="48" y="249"/>
                    </a:lnTo>
                    <a:lnTo>
                      <a:pt x="49" y="246"/>
                    </a:lnTo>
                    <a:lnTo>
                      <a:pt x="51" y="241"/>
                    </a:lnTo>
                    <a:lnTo>
                      <a:pt x="53" y="238"/>
                    </a:lnTo>
                    <a:lnTo>
                      <a:pt x="51" y="232"/>
                    </a:lnTo>
                    <a:lnTo>
                      <a:pt x="55" y="232"/>
                    </a:lnTo>
                    <a:lnTo>
                      <a:pt x="53" y="229"/>
                    </a:lnTo>
                    <a:lnTo>
                      <a:pt x="57" y="232"/>
                    </a:lnTo>
                    <a:lnTo>
                      <a:pt x="62" y="220"/>
                    </a:lnTo>
                    <a:lnTo>
                      <a:pt x="64" y="215"/>
                    </a:lnTo>
                    <a:lnTo>
                      <a:pt x="68" y="209"/>
                    </a:lnTo>
                    <a:lnTo>
                      <a:pt x="70" y="203"/>
                    </a:lnTo>
                    <a:lnTo>
                      <a:pt x="72" y="195"/>
                    </a:lnTo>
                    <a:lnTo>
                      <a:pt x="73" y="189"/>
                    </a:lnTo>
                    <a:lnTo>
                      <a:pt x="75" y="186"/>
                    </a:lnTo>
                    <a:lnTo>
                      <a:pt x="77" y="183"/>
                    </a:lnTo>
                    <a:lnTo>
                      <a:pt x="77" y="172"/>
                    </a:lnTo>
                    <a:lnTo>
                      <a:pt x="83" y="163"/>
                    </a:lnTo>
                    <a:lnTo>
                      <a:pt x="84" y="160"/>
                    </a:lnTo>
                    <a:lnTo>
                      <a:pt x="83" y="154"/>
                    </a:lnTo>
                    <a:lnTo>
                      <a:pt x="84" y="140"/>
                    </a:lnTo>
                    <a:lnTo>
                      <a:pt x="88" y="140"/>
                    </a:lnTo>
                    <a:lnTo>
                      <a:pt x="90" y="129"/>
                    </a:lnTo>
                    <a:lnTo>
                      <a:pt x="92" y="123"/>
                    </a:lnTo>
                    <a:lnTo>
                      <a:pt x="92" y="120"/>
                    </a:lnTo>
                    <a:lnTo>
                      <a:pt x="94" y="109"/>
                    </a:lnTo>
                    <a:lnTo>
                      <a:pt x="96" y="103"/>
                    </a:lnTo>
                    <a:lnTo>
                      <a:pt x="94" y="100"/>
                    </a:lnTo>
                    <a:lnTo>
                      <a:pt x="97" y="88"/>
                    </a:lnTo>
                    <a:lnTo>
                      <a:pt x="97" y="83"/>
                    </a:lnTo>
                    <a:lnTo>
                      <a:pt x="97" y="71"/>
                    </a:lnTo>
                    <a:lnTo>
                      <a:pt x="101" y="68"/>
                    </a:lnTo>
                    <a:lnTo>
                      <a:pt x="99" y="57"/>
                    </a:lnTo>
                    <a:lnTo>
                      <a:pt x="103" y="51"/>
                    </a:lnTo>
                    <a:lnTo>
                      <a:pt x="103" y="43"/>
                    </a:lnTo>
                    <a:lnTo>
                      <a:pt x="103" y="37"/>
                    </a:lnTo>
                    <a:lnTo>
                      <a:pt x="107" y="28"/>
                    </a:lnTo>
                    <a:lnTo>
                      <a:pt x="107" y="20"/>
                    </a:lnTo>
                    <a:lnTo>
                      <a:pt x="107"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610" name="Freeform 178"/>
              <p:cNvSpPr>
                <a:spLocks/>
              </p:cNvSpPr>
              <p:nvPr/>
            </p:nvSpPr>
            <p:spPr bwMode="auto">
              <a:xfrm>
                <a:off x="3223" y="1233"/>
                <a:ext cx="107" cy="274"/>
              </a:xfrm>
              <a:custGeom>
                <a:avLst/>
                <a:gdLst>
                  <a:gd name="T0" fmla="*/ 104 w 107"/>
                  <a:gd name="T1" fmla="*/ 273 h 274"/>
                  <a:gd name="T2" fmla="*/ 98 w 107"/>
                  <a:gd name="T3" fmla="*/ 270 h 274"/>
                  <a:gd name="T4" fmla="*/ 92 w 107"/>
                  <a:gd name="T5" fmla="*/ 270 h 274"/>
                  <a:gd name="T6" fmla="*/ 86 w 107"/>
                  <a:gd name="T7" fmla="*/ 267 h 274"/>
                  <a:gd name="T8" fmla="*/ 81 w 107"/>
                  <a:gd name="T9" fmla="*/ 261 h 274"/>
                  <a:gd name="T10" fmla="*/ 81 w 107"/>
                  <a:gd name="T11" fmla="*/ 261 h 274"/>
                  <a:gd name="T12" fmla="*/ 77 w 107"/>
                  <a:gd name="T13" fmla="*/ 258 h 274"/>
                  <a:gd name="T14" fmla="*/ 71 w 107"/>
                  <a:gd name="T15" fmla="*/ 252 h 274"/>
                  <a:gd name="T16" fmla="*/ 67 w 107"/>
                  <a:gd name="T17" fmla="*/ 247 h 274"/>
                  <a:gd name="T18" fmla="*/ 67 w 107"/>
                  <a:gd name="T19" fmla="*/ 244 h 274"/>
                  <a:gd name="T20" fmla="*/ 62 w 107"/>
                  <a:gd name="T21" fmla="*/ 238 h 274"/>
                  <a:gd name="T22" fmla="*/ 60 w 107"/>
                  <a:gd name="T23" fmla="*/ 235 h 274"/>
                  <a:gd name="T24" fmla="*/ 60 w 107"/>
                  <a:gd name="T25" fmla="*/ 229 h 274"/>
                  <a:gd name="T26" fmla="*/ 58 w 107"/>
                  <a:gd name="T27" fmla="*/ 227 h 274"/>
                  <a:gd name="T28" fmla="*/ 54 w 107"/>
                  <a:gd name="T29" fmla="*/ 224 h 274"/>
                  <a:gd name="T30" fmla="*/ 53 w 107"/>
                  <a:gd name="T31" fmla="*/ 221 h 274"/>
                  <a:gd name="T32" fmla="*/ 47 w 107"/>
                  <a:gd name="T33" fmla="*/ 209 h 274"/>
                  <a:gd name="T34" fmla="*/ 42 w 107"/>
                  <a:gd name="T35" fmla="*/ 198 h 274"/>
                  <a:gd name="T36" fmla="*/ 38 w 107"/>
                  <a:gd name="T37" fmla="*/ 189 h 274"/>
                  <a:gd name="T38" fmla="*/ 34 w 107"/>
                  <a:gd name="T39" fmla="*/ 175 h 274"/>
                  <a:gd name="T40" fmla="*/ 30 w 107"/>
                  <a:gd name="T41" fmla="*/ 163 h 274"/>
                  <a:gd name="T42" fmla="*/ 26 w 107"/>
                  <a:gd name="T43" fmla="*/ 152 h 274"/>
                  <a:gd name="T44" fmla="*/ 24 w 107"/>
                  <a:gd name="T45" fmla="*/ 137 h 274"/>
                  <a:gd name="T46" fmla="*/ 21 w 107"/>
                  <a:gd name="T47" fmla="*/ 129 h 274"/>
                  <a:gd name="T48" fmla="*/ 17 w 107"/>
                  <a:gd name="T49" fmla="*/ 112 h 274"/>
                  <a:gd name="T50" fmla="*/ 17 w 107"/>
                  <a:gd name="T51" fmla="*/ 103 h 274"/>
                  <a:gd name="T52" fmla="*/ 13 w 107"/>
                  <a:gd name="T53" fmla="*/ 89 h 274"/>
                  <a:gd name="T54" fmla="*/ 11 w 107"/>
                  <a:gd name="T55" fmla="*/ 68 h 274"/>
                  <a:gd name="T56" fmla="*/ 9 w 107"/>
                  <a:gd name="T57" fmla="*/ 60 h 274"/>
                  <a:gd name="T58" fmla="*/ 5 w 107"/>
                  <a:gd name="T59" fmla="*/ 45 h 274"/>
                  <a:gd name="T60" fmla="*/ 1 w 107"/>
                  <a:gd name="T61" fmla="*/ 25 h 274"/>
                  <a:gd name="T62" fmla="*/ 3 w 107"/>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74"/>
                  <a:gd name="T98" fmla="*/ 107 w 10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74">
                    <a:moveTo>
                      <a:pt x="106" y="273"/>
                    </a:moveTo>
                    <a:lnTo>
                      <a:pt x="104" y="273"/>
                    </a:lnTo>
                    <a:lnTo>
                      <a:pt x="100" y="273"/>
                    </a:lnTo>
                    <a:lnTo>
                      <a:pt x="98" y="270"/>
                    </a:lnTo>
                    <a:lnTo>
                      <a:pt x="94" y="273"/>
                    </a:lnTo>
                    <a:lnTo>
                      <a:pt x="92" y="270"/>
                    </a:lnTo>
                    <a:lnTo>
                      <a:pt x="90" y="270"/>
                    </a:lnTo>
                    <a:lnTo>
                      <a:pt x="86" y="267"/>
                    </a:lnTo>
                    <a:lnTo>
                      <a:pt x="84" y="264"/>
                    </a:lnTo>
                    <a:lnTo>
                      <a:pt x="81" y="261"/>
                    </a:lnTo>
                    <a:lnTo>
                      <a:pt x="77" y="261"/>
                    </a:lnTo>
                    <a:lnTo>
                      <a:pt x="77" y="258"/>
                    </a:lnTo>
                    <a:lnTo>
                      <a:pt x="73" y="258"/>
                    </a:lnTo>
                    <a:lnTo>
                      <a:pt x="71" y="252"/>
                    </a:lnTo>
                    <a:lnTo>
                      <a:pt x="67" y="252"/>
                    </a:lnTo>
                    <a:lnTo>
                      <a:pt x="67" y="247"/>
                    </a:lnTo>
                    <a:lnTo>
                      <a:pt x="67" y="244"/>
                    </a:lnTo>
                    <a:lnTo>
                      <a:pt x="62" y="238"/>
                    </a:lnTo>
                    <a:lnTo>
                      <a:pt x="60" y="235"/>
                    </a:lnTo>
                    <a:lnTo>
                      <a:pt x="60" y="229"/>
                    </a:lnTo>
                    <a:lnTo>
                      <a:pt x="58" y="227"/>
                    </a:lnTo>
                    <a:lnTo>
                      <a:pt x="56" y="227"/>
                    </a:lnTo>
                    <a:lnTo>
                      <a:pt x="54" y="224"/>
                    </a:lnTo>
                    <a:lnTo>
                      <a:pt x="53" y="224"/>
                    </a:lnTo>
                    <a:lnTo>
                      <a:pt x="53" y="221"/>
                    </a:lnTo>
                    <a:lnTo>
                      <a:pt x="51" y="221"/>
                    </a:lnTo>
                    <a:lnTo>
                      <a:pt x="47" y="209"/>
                    </a:lnTo>
                    <a:lnTo>
                      <a:pt x="45" y="206"/>
                    </a:lnTo>
                    <a:lnTo>
                      <a:pt x="42" y="198"/>
                    </a:lnTo>
                    <a:lnTo>
                      <a:pt x="38" y="195"/>
                    </a:lnTo>
                    <a:lnTo>
                      <a:pt x="38" y="189"/>
                    </a:lnTo>
                    <a:lnTo>
                      <a:pt x="36" y="181"/>
                    </a:lnTo>
                    <a:lnTo>
                      <a:pt x="34" y="175"/>
                    </a:lnTo>
                    <a:lnTo>
                      <a:pt x="30" y="166"/>
                    </a:lnTo>
                    <a:lnTo>
                      <a:pt x="30" y="163"/>
                    </a:lnTo>
                    <a:lnTo>
                      <a:pt x="28" y="160"/>
                    </a:lnTo>
                    <a:lnTo>
                      <a:pt x="26" y="152"/>
                    </a:lnTo>
                    <a:lnTo>
                      <a:pt x="22" y="146"/>
                    </a:lnTo>
                    <a:lnTo>
                      <a:pt x="24" y="137"/>
                    </a:lnTo>
                    <a:lnTo>
                      <a:pt x="24" y="135"/>
                    </a:lnTo>
                    <a:lnTo>
                      <a:pt x="21" y="129"/>
                    </a:lnTo>
                    <a:lnTo>
                      <a:pt x="19" y="123"/>
                    </a:lnTo>
                    <a:lnTo>
                      <a:pt x="17" y="112"/>
                    </a:lnTo>
                    <a:lnTo>
                      <a:pt x="17" y="109"/>
                    </a:lnTo>
                    <a:lnTo>
                      <a:pt x="17" y="103"/>
                    </a:lnTo>
                    <a:lnTo>
                      <a:pt x="15" y="94"/>
                    </a:lnTo>
                    <a:lnTo>
                      <a:pt x="13" y="89"/>
                    </a:lnTo>
                    <a:lnTo>
                      <a:pt x="9" y="80"/>
                    </a:lnTo>
                    <a:lnTo>
                      <a:pt x="11" y="68"/>
                    </a:lnTo>
                    <a:lnTo>
                      <a:pt x="7" y="66"/>
                    </a:lnTo>
                    <a:lnTo>
                      <a:pt x="9" y="60"/>
                    </a:lnTo>
                    <a:lnTo>
                      <a:pt x="7" y="48"/>
                    </a:lnTo>
                    <a:lnTo>
                      <a:pt x="5" y="45"/>
                    </a:lnTo>
                    <a:lnTo>
                      <a:pt x="3" y="37"/>
                    </a:lnTo>
                    <a:lnTo>
                      <a:pt x="1" y="25"/>
                    </a:lnTo>
                    <a:lnTo>
                      <a:pt x="1" y="17"/>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11" name="Freeform 179"/>
              <p:cNvSpPr>
                <a:spLocks/>
              </p:cNvSpPr>
              <p:nvPr/>
            </p:nvSpPr>
            <p:spPr bwMode="auto">
              <a:xfrm>
                <a:off x="3112" y="950"/>
                <a:ext cx="112" cy="284"/>
              </a:xfrm>
              <a:custGeom>
                <a:avLst/>
                <a:gdLst>
                  <a:gd name="T0" fmla="*/ 3 w 112"/>
                  <a:gd name="T1" fmla="*/ 5 h 284"/>
                  <a:gd name="T2" fmla="*/ 9 w 112"/>
                  <a:gd name="T3" fmla="*/ 2 h 284"/>
                  <a:gd name="T4" fmla="*/ 13 w 112"/>
                  <a:gd name="T5" fmla="*/ 2 h 284"/>
                  <a:gd name="T6" fmla="*/ 21 w 112"/>
                  <a:gd name="T7" fmla="*/ 5 h 284"/>
                  <a:gd name="T8" fmla="*/ 27 w 112"/>
                  <a:gd name="T9" fmla="*/ 11 h 284"/>
                  <a:gd name="T10" fmla="*/ 29 w 112"/>
                  <a:gd name="T11" fmla="*/ 14 h 284"/>
                  <a:gd name="T12" fmla="*/ 33 w 112"/>
                  <a:gd name="T13" fmla="*/ 17 h 284"/>
                  <a:gd name="T14" fmla="*/ 37 w 112"/>
                  <a:gd name="T15" fmla="*/ 20 h 284"/>
                  <a:gd name="T16" fmla="*/ 42 w 112"/>
                  <a:gd name="T17" fmla="*/ 25 h 284"/>
                  <a:gd name="T18" fmla="*/ 44 w 112"/>
                  <a:gd name="T19" fmla="*/ 28 h 284"/>
                  <a:gd name="T20" fmla="*/ 46 w 112"/>
                  <a:gd name="T21" fmla="*/ 37 h 284"/>
                  <a:gd name="T22" fmla="*/ 48 w 112"/>
                  <a:gd name="T23" fmla="*/ 40 h 284"/>
                  <a:gd name="T24" fmla="*/ 52 w 112"/>
                  <a:gd name="T25" fmla="*/ 45 h 284"/>
                  <a:gd name="T26" fmla="*/ 56 w 112"/>
                  <a:gd name="T27" fmla="*/ 51 h 284"/>
                  <a:gd name="T28" fmla="*/ 56 w 112"/>
                  <a:gd name="T29" fmla="*/ 57 h 284"/>
                  <a:gd name="T30" fmla="*/ 58 w 112"/>
                  <a:gd name="T31" fmla="*/ 60 h 284"/>
                  <a:gd name="T32" fmla="*/ 66 w 112"/>
                  <a:gd name="T33" fmla="*/ 71 h 284"/>
                  <a:gd name="T34" fmla="*/ 70 w 112"/>
                  <a:gd name="T35" fmla="*/ 82 h 284"/>
                  <a:gd name="T36" fmla="*/ 75 w 112"/>
                  <a:gd name="T37" fmla="*/ 97 h 284"/>
                  <a:gd name="T38" fmla="*/ 79 w 112"/>
                  <a:gd name="T39" fmla="*/ 108 h 284"/>
                  <a:gd name="T40" fmla="*/ 83 w 112"/>
                  <a:gd name="T41" fmla="*/ 117 h 284"/>
                  <a:gd name="T42" fmla="*/ 87 w 112"/>
                  <a:gd name="T43" fmla="*/ 131 h 284"/>
                  <a:gd name="T44" fmla="*/ 87 w 112"/>
                  <a:gd name="T45" fmla="*/ 142 h 284"/>
                  <a:gd name="T46" fmla="*/ 93 w 112"/>
                  <a:gd name="T47" fmla="*/ 154 h 284"/>
                  <a:gd name="T48" fmla="*/ 93 w 112"/>
                  <a:gd name="T49" fmla="*/ 174 h 284"/>
                  <a:gd name="T50" fmla="*/ 97 w 112"/>
                  <a:gd name="T51" fmla="*/ 188 h 284"/>
                  <a:gd name="T52" fmla="*/ 99 w 112"/>
                  <a:gd name="T53" fmla="*/ 202 h 284"/>
                  <a:gd name="T54" fmla="*/ 103 w 112"/>
                  <a:gd name="T55" fmla="*/ 214 h 284"/>
                  <a:gd name="T56" fmla="*/ 105 w 112"/>
                  <a:gd name="T57" fmla="*/ 228 h 284"/>
                  <a:gd name="T58" fmla="*/ 107 w 112"/>
                  <a:gd name="T59" fmla="*/ 248 h 284"/>
                  <a:gd name="T60" fmla="*/ 109 w 112"/>
                  <a:gd name="T61" fmla="*/ 262 h 284"/>
                  <a:gd name="T62" fmla="*/ 111 w 112"/>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0" y="0"/>
                    </a:moveTo>
                    <a:lnTo>
                      <a:pt x="3" y="5"/>
                    </a:lnTo>
                    <a:lnTo>
                      <a:pt x="9" y="5"/>
                    </a:lnTo>
                    <a:lnTo>
                      <a:pt x="9" y="2"/>
                    </a:lnTo>
                    <a:lnTo>
                      <a:pt x="13" y="2"/>
                    </a:lnTo>
                    <a:lnTo>
                      <a:pt x="17" y="5"/>
                    </a:lnTo>
                    <a:lnTo>
                      <a:pt x="21" y="5"/>
                    </a:lnTo>
                    <a:lnTo>
                      <a:pt x="23" y="11"/>
                    </a:lnTo>
                    <a:lnTo>
                      <a:pt x="27" y="11"/>
                    </a:lnTo>
                    <a:lnTo>
                      <a:pt x="25" y="14"/>
                    </a:lnTo>
                    <a:lnTo>
                      <a:pt x="29" y="14"/>
                    </a:lnTo>
                    <a:lnTo>
                      <a:pt x="31" y="14"/>
                    </a:lnTo>
                    <a:lnTo>
                      <a:pt x="33" y="17"/>
                    </a:lnTo>
                    <a:lnTo>
                      <a:pt x="35" y="17"/>
                    </a:lnTo>
                    <a:lnTo>
                      <a:pt x="37" y="20"/>
                    </a:lnTo>
                    <a:lnTo>
                      <a:pt x="40" y="22"/>
                    </a:lnTo>
                    <a:lnTo>
                      <a:pt x="42" y="25"/>
                    </a:lnTo>
                    <a:lnTo>
                      <a:pt x="40" y="28"/>
                    </a:lnTo>
                    <a:lnTo>
                      <a:pt x="44" y="28"/>
                    </a:lnTo>
                    <a:lnTo>
                      <a:pt x="42" y="31"/>
                    </a:lnTo>
                    <a:lnTo>
                      <a:pt x="46" y="37"/>
                    </a:lnTo>
                    <a:lnTo>
                      <a:pt x="48" y="40"/>
                    </a:lnTo>
                    <a:lnTo>
                      <a:pt x="50" y="42"/>
                    </a:lnTo>
                    <a:lnTo>
                      <a:pt x="52" y="45"/>
                    </a:lnTo>
                    <a:lnTo>
                      <a:pt x="54" y="51"/>
                    </a:lnTo>
                    <a:lnTo>
                      <a:pt x="56" y="51"/>
                    </a:lnTo>
                    <a:lnTo>
                      <a:pt x="56" y="57"/>
                    </a:lnTo>
                    <a:lnTo>
                      <a:pt x="58" y="54"/>
                    </a:lnTo>
                    <a:lnTo>
                      <a:pt x="58" y="60"/>
                    </a:lnTo>
                    <a:lnTo>
                      <a:pt x="64" y="62"/>
                    </a:lnTo>
                    <a:lnTo>
                      <a:pt x="66" y="71"/>
                    </a:lnTo>
                    <a:lnTo>
                      <a:pt x="66" y="77"/>
                    </a:lnTo>
                    <a:lnTo>
                      <a:pt x="70" y="82"/>
                    </a:lnTo>
                    <a:lnTo>
                      <a:pt x="72" y="91"/>
                    </a:lnTo>
                    <a:lnTo>
                      <a:pt x="75" y="97"/>
                    </a:lnTo>
                    <a:lnTo>
                      <a:pt x="75" y="100"/>
                    </a:lnTo>
                    <a:lnTo>
                      <a:pt x="79" y="108"/>
                    </a:lnTo>
                    <a:lnTo>
                      <a:pt x="81" y="111"/>
                    </a:lnTo>
                    <a:lnTo>
                      <a:pt x="83" y="117"/>
                    </a:lnTo>
                    <a:lnTo>
                      <a:pt x="83" y="125"/>
                    </a:lnTo>
                    <a:lnTo>
                      <a:pt x="87" y="131"/>
                    </a:lnTo>
                    <a:lnTo>
                      <a:pt x="89" y="137"/>
                    </a:lnTo>
                    <a:lnTo>
                      <a:pt x="87" y="142"/>
                    </a:lnTo>
                    <a:lnTo>
                      <a:pt x="91" y="154"/>
                    </a:lnTo>
                    <a:lnTo>
                      <a:pt x="93" y="154"/>
                    </a:lnTo>
                    <a:lnTo>
                      <a:pt x="93" y="162"/>
                    </a:lnTo>
                    <a:lnTo>
                      <a:pt x="93" y="174"/>
                    </a:lnTo>
                    <a:lnTo>
                      <a:pt x="97" y="180"/>
                    </a:lnTo>
                    <a:lnTo>
                      <a:pt x="97" y="188"/>
                    </a:lnTo>
                    <a:lnTo>
                      <a:pt x="99" y="191"/>
                    </a:lnTo>
                    <a:lnTo>
                      <a:pt x="99" y="202"/>
                    </a:lnTo>
                    <a:lnTo>
                      <a:pt x="103" y="211"/>
                    </a:lnTo>
                    <a:lnTo>
                      <a:pt x="103" y="214"/>
                    </a:lnTo>
                    <a:lnTo>
                      <a:pt x="105" y="220"/>
                    </a:lnTo>
                    <a:lnTo>
                      <a:pt x="105" y="228"/>
                    </a:lnTo>
                    <a:lnTo>
                      <a:pt x="109" y="240"/>
                    </a:lnTo>
                    <a:lnTo>
                      <a:pt x="107" y="248"/>
                    </a:lnTo>
                    <a:lnTo>
                      <a:pt x="109" y="257"/>
                    </a:lnTo>
                    <a:lnTo>
                      <a:pt x="109" y="262"/>
                    </a:lnTo>
                    <a:lnTo>
                      <a:pt x="109" y="277"/>
                    </a:lnTo>
                    <a:lnTo>
                      <a:pt x="111" y="283"/>
                    </a:lnTo>
                  </a:path>
                </a:pathLst>
              </a:custGeom>
              <a:noFill/>
              <a:ln w="9525" cap="rnd">
                <a:solidFill>
                  <a:srgbClr val="FF0000"/>
                </a:solidFill>
                <a:round/>
                <a:headEnd type="none" w="sm" len="sm"/>
                <a:tailEnd type="none" w="sm" len="sm"/>
              </a:ln>
            </p:spPr>
            <p:txBody>
              <a:bodyPr/>
              <a:lstStyle/>
              <a:p>
                <a:endParaRPr lang="en-US"/>
              </a:p>
            </p:txBody>
          </p:sp>
          <p:sp>
            <p:nvSpPr>
              <p:cNvPr id="22612" name="Freeform 180"/>
              <p:cNvSpPr>
                <a:spLocks/>
              </p:cNvSpPr>
              <p:nvPr/>
            </p:nvSpPr>
            <p:spPr bwMode="auto">
              <a:xfrm>
                <a:off x="3005" y="950"/>
                <a:ext cx="108" cy="284"/>
              </a:xfrm>
              <a:custGeom>
                <a:avLst/>
                <a:gdLst>
                  <a:gd name="T0" fmla="*/ 103 w 108"/>
                  <a:gd name="T1" fmla="*/ 2 h 284"/>
                  <a:gd name="T2" fmla="*/ 95 w 108"/>
                  <a:gd name="T3" fmla="*/ 2 h 284"/>
                  <a:gd name="T4" fmla="*/ 91 w 108"/>
                  <a:gd name="T5" fmla="*/ 2 h 284"/>
                  <a:gd name="T6" fmla="*/ 87 w 108"/>
                  <a:gd name="T7" fmla="*/ 5 h 284"/>
                  <a:gd name="T8" fmla="*/ 81 w 108"/>
                  <a:gd name="T9" fmla="*/ 8 h 284"/>
                  <a:gd name="T10" fmla="*/ 79 w 108"/>
                  <a:gd name="T11" fmla="*/ 14 h 284"/>
                  <a:gd name="T12" fmla="*/ 75 w 108"/>
                  <a:gd name="T13" fmla="*/ 14 h 284"/>
                  <a:gd name="T14" fmla="*/ 71 w 108"/>
                  <a:gd name="T15" fmla="*/ 17 h 284"/>
                  <a:gd name="T16" fmla="*/ 68 w 108"/>
                  <a:gd name="T17" fmla="*/ 22 h 284"/>
                  <a:gd name="T18" fmla="*/ 64 w 108"/>
                  <a:gd name="T19" fmla="*/ 25 h 284"/>
                  <a:gd name="T20" fmla="*/ 62 w 108"/>
                  <a:gd name="T21" fmla="*/ 31 h 284"/>
                  <a:gd name="T22" fmla="*/ 60 w 108"/>
                  <a:gd name="T23" fmla="*/ 40 h 284"/>
                  <a:gd name="T24" fmla="*/ 58 w 108"/>
                  <a:gd name="T25" fmla="*/ 45 h 284"/>
                  <a:gd name="T26" fmla="*/ 56 w 108"/>
                  <a:gd name="T27" fmla="*/ 51 h 284"/>
                  <a:gd name="T28" fmla="*/ 54 w 108"/>
                  <a:gd name="T29" fmla="*/ 54 h 284"/>
                  <a:gd name="T30" fmla="*/ 52 w 108"/>
                  <a:gd name="T31" fmla="*/ 57 h 284"/>
                  <a:gd name="T32" fmla="*/ 46 w 108"/>
                  <a:gd name="T33" fmla="*/ 71 h 284"/>
                  <a:gd name="T34" fmla="*/ 40 w 108"/>
                  <a:gd name="T35" fmla="*/ 80 h 284"/>
                  <a:gd name="T36" fmla="*/ 38 w 108"/>
                  <a:gd name="T37" fmla="*/ 94 h 284"/>
                  <a:gd name="T38" fmla="*/ 33 w 108"/>
                  <a:gd name="T39" fmla="*/ 105 h 284"/>
                  <a:gd name="T40" fmla="*/ 31 w 108"/>
                  <a:gd name="T41" fmla="*/ 117 h 284"/>
                  <a:gd name="T42" fmla="*/ 25 w 108"/>
                  <a:gd name="T43" fmla="*/ 131 h 284"/>
                  <a:gd name="T44" fmla="*/ 23 w 108"/>
                  <a:gd name="T45" fmla="*/ 142 h 284"/>
                  <a:gd name="T46" fmla="*/ 19 w 108"/>
                  <a:gd name="T47" fmla="*/ 157 h 284"/>
                  <a:gd name="T48" fmla="*/ 17 w 108"/>
                  <a:gd name="T49" fmla="*/ 171 h 284"/>
                  <a:gd name="T50" fmla="*/ 13 w 108"/>
                  <a:gd name="T51" fmla="*/ 182 h 284"/>
                  <a:gd name="T52" fmla="*/ 13 w 108"/>
                  <a:gd name="T53" fmla="*/ 200 h 284"/>
                  <a:gd name="T54" fmla="*/ 11 w 108"/>
                  <a:gd name="T55" fmla="*/ 211 h 284"/>
                  <a:gd name="T56" fmla="*/ 5 w 108"/>
                  <a:gd name="T57" fmla="*/ 231 h 284"/>
                  <a:gd name="T58" fmla="*/ 7 w 108"/>
                  <a:gd name="T59" fmla="*/ 242 h 284"/>
                  <a:gd name="T60" fmla="*/ 1 w 108"/>
                  <a:gd name="T61" fmla="*/ 262 h 284"/>
                  <a:gd name="T62" fmla="*/ 0 w 108"/>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4"/>
                  <a:gd name="T98" fmla="*/ 108 w 108"/>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4">
                    <a:moveTo>
                      <a:pt x="107" y="0"/>
                    </a:moveTo>
                    <a:lnTo>
                      <a:pt x="103" y="2"/>
                    </a:lnTo>
                    <a:lnTo>
                      <a:pt x="99" y="0"/>
                    </a:lnTo>
                    <a:lnTo>
                      <a:pt x="95" y="2"/>
                    </a:lnTo>
                    <a:lnTo>
                      <a:pt x="93" y="2"/>
                    </a:lnTo>
                    <a:lnTo>
                      <a:pt x="91" y="2"/>
                    </a:lnTo>
                    <a:lnTo>
                      <a:pt x="89" y="5"/>
                    </a:lnTo>
                    <a:lnTo>
                      <a:pt x="87" y="5"/>
                    </a:lnTo>
                    <a:lnTo>
                      <a:pt x="85" y="5"/>
                    </a:lnTo>
                    <a:lnTo>
                      <a:pt x="81" y="8"/>
                    </a:lnTo>
                    <a:lnTo>
                      <a:pt x="79" y="11"/>
                    </a:lnTo>
                    <a:lnTo>
                      <a:pt x="79" y="14"/>
                    </a:lnTo>
                    <a:lnTo>
                      <a:pt x="75" y="17"/>
                    </a:lnTo>
                    <a:lnTo>
                      <a:pt x="75" y="14"/>
                    </a:lnTo>
                    <a:lnTo>
                      <a:pt x="71" y="17"/>
                    </a:lnTo>
                    <a:lnTo>
                      <a:pt x="71" y="22"/>
                    </a:lnTo>
                    <a:lnTo>
                      <a:pt x="68" y="22"/>
                    </a:lnTo>
                    <a:lnTo>
                      <a:pt x="68" y="25"/>
                    </a:lnTo>
                    <a:lnTo>
                      <a:pt x="64" y="25"/>
                    </a:lnTo>
                    <a:lnTo>
                      <a:pt x="64" y="31"/>
                    </a:lnTo>
                    <a:lnTo>
                      <a:pt x="62" y="31"/>
                    </a:lnTo>
                    <a:lnTo>
                      <a:pt x="64" y="34"/>
                    </a:lnTo>
                    <a:lnTo>
                      <a:pt x="60" y="40"/>
                    </a:lnTo>
                    <a:lnTo>
                      <a:pt x="56" y="42"/>
                    </a:lnTo>
                    <a:lnTo>
                      <a:pt x="58" y="45"/>
                    </a:lnTo>
                    <a:lnTo>
                      <a:pt x="54" y="48"/>
                    </a:lnTo>
                    <a:lnTo>
                      <a:pt x="56" y="51"/>
                    </a:lnTo>
                    <a:lnTo>
                      <a:pt x="54" y="54"/>
                    </a:lnTo>
                    <a:lnTo>
                      <a:pt x="53" y="57"/>
                    </a:lnTo>
                    <a:lnTo>
                      <a:pt x="52" y="57"/>
                    </a:lnTo>
                    <a:lnTo>
                      <a:pt x="48" y="68"/>
                    </a:lnTo>
                    <a:lnTo>
                      <a:pt x="46" y="71"/>
                    </a:lnTo>
                    <a:lnTo>
                      <a:pt x="42" y="80"/>
                    </a:lnTo>
                    <a:lnTo>
                      <a:pt x="40" y="80"/>
                    </a:lnTo>
                    <a:lnTo>
                      <a:pt x="40" y="88"/>
                    </a:lnTo>
                    <a:lnTo>
                      <a:pt x="38" y="94"/>
                    </a:lnTo>
                    <a:lnTo>
                      <a:pt x="35" y="100"/>
                    </a:lnTo>
                    <a:lnTo>
                      <a:pt x="33" y="105"/>
                    </a:lnTo>
                    <a:lnTo>
                      <a:pt x="31" y="108"/>
                    </a:lnTo>
                    <a:lnTo>
                      <a:pt x="31" y="117"/>
                    </a:lnTo>
                    <a:lnTo>
                      <a:pt x="29" y="122"/>
                    </a:lnTo>
                    <a:lnTo>
                      <a:pt x="25" y="131"/>
                    </a:lnTo>
                    <a:lnTo>
                      <a:pt x="25" y="137"/>
                    </a:lnTo>
                    <a:lnTo>
                      <a:pt x="23" y="142"/>
                    </a:lnTo>
                    <a:lnTo>
                      <a:pt x="19" y="148"/>
                    </a:lnTo>
                    <a:lnTo>
                      <a:pt x="19" y="157"/>
                    </a:lnTo>
                    <a:lnTo>
                      <a:pt x="17" y="162"/>
                    </a:lnTo>
                    <a:lnTo>
                      <a:pt x="17" y="171"/>
                    </a:lnTo>
                    <a:lnTo>
                      <a:pt x="17" y="174"/>
                    </a:lnTo>
                    <a:lnTo>
                      <a:pt x="13" y="182"/>
                    </a:lnTo>
                    <a:lnTo>
                      <a:pt x="15" y="191"/>
                    </a:lnTo>
                    <a:lnTo>
                      <a:pt x="13" y="200"/>
                    </a:lnTo>
                    <a:lnTo>
                      <a:pt x="11" y="205"/>
                    </a:lnTo>
                    <a:lnTo>
                      <a:pt x="11" y="211"/>
                    </a:lnTo>
                    <a:lnTo>
                      <a:pt x="9" y="217"/>
                    </a:lnTo>
                    <a:lnTo>
                      <a:pt x="5" y="231"/>
                    </a:lnTo>
                    <a:lnTo>
                      <a:pt x="5" y="237"/>
                    </a:lnTo>
                    <a:lnTo>
                      <a:pt x="7" y="242"/>
                    </a:lnTo>
                    <a:lnTo>
                      <a:pt x="3" y="251"/>
                    </a:lnTo>
                    <a:lnTo>
                      <a:pt x="1" y="262"/>
                    </a:lnTo>
                    <a:lnTo>
                      <a:pt x="1" y="268"/>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613" name="Freeform 181"/>
              <p:cNvSpPr>
                <a:spLocks/>
              </p:cNvSpPr>
              <p:nvPr/>
            </p:nvSpPr>
            <p:spPr bwMode="auto">
              <a:xfrm>
                <a:off x="4982" y="1233"/>
                <a:ext cx="108" cy="288"/>
              </a:xfrm>
              <a:custGeom>
                <a:avLst/>
                <a:gdLst>
                  <a:gd name="T0" fmla="*/ 105 w 108"/>
                  <a:gd name="T1" fmla="*/ 287 h 288"/>
                  <a:gd name="T2" fmla="*/ 97 w 108"/>
                  <a:gd name="T3" fmla="*/ 284 h 288"/>
                  <a:gd name="T4" fmla="*/ 89 w 108"/>
                  <a:gd name="T5" fmla="*/ 284 h 288"/>
                  <a:gd name="T6" fmla="*/ 86 w 108"/>
                  <a:gd name="T7" fmla="*/ 284 h 288"/>
                  <a:gd name="T8" fmla="*/ 80 w 108"/>
                  <a:gd name="T9" fmla="*/ 275 h 288"/>
                  <a:gd name="T10" fmla="*/ 76 w 108"/>
                  <a:gd name="T11" fmla="*/ 272 h 288"/>
                  <a:gd name="T12" fmla="*/ 74 w 108"/>
                  <a:gd name="T13" fmla="*/ 272 h 288"/>
                  <a:gd name="T14" fmla="*/ 69 w 108"/>
                  <a:gd name="T15" fmla="*/ 264 h 288"/>
                  <a:gd name="T16" fmla="*/ 67 w 108"/>
                  <a:gd name="T17" fmla="*/ 261 h 288"/>
                  <a:gd name="T18" fmla="*/ 63 w 108"/>
                  <a:gd name="T19" fmla="*/ 261 h 288"/>
                  <a:gd name="T20" fmla="*/ 61 w 108"/>
                  <a:gd name="T21" fmla="*/ 255 h 288"/>
                  <a:gd name="T22" fmla="*/ 59 w 108"/>
                  <a:gd name="T23" fmla="*/ 246 h 288"/>
                  <a:gd name="T24" fmla="*/ 57 w 108"/>
                  <a:gd name="T25" fmla="*/ 243 h 288"/>
                  <a:gd name="T26" fmla="*/ 55 w 108"/>
                  <a:gd name="T27" fmla="*/ 243 h 288"/>
                  <a:gd name="T28" fmla="*/ 53 w 108"/>
                  <a:gd name="T29" fmla="*/ 235 h 288"/>
                  <a:gd name="T30" fmla="*/ 53 w 108"/>
                  <a:gd name="T31" fmla="*/ 232 h 288"/>
                  <a:gd name="T32" fmla="*/ 47 w 108"/>
                  <a:gd name="T33" fmla="*/ 226 h 288"/>
                  <a:gd name="T34" fmla="*/ 41 w 108"/>
                  <a:gd name="T35" fmla="*/ 209 h 288"/>
                  <a:gd name="T36" fmla="*/ 35 w 108"/>
                  <a:gd name="T37" fmla="*/ 198 h 288"/>
                  <a:gd name="T38" fmla="*/ 34 w 108"/>
                  <a:gd name="T39" fmla="*/ 186 h 288"/>
                  <a:gd name="T40" fmla="*/ 30 w 108"/>
                  <a:gd name="T41" fmla="*/ 175 h 288"/>
                  <a:gd name="T42" fmla="*/ 26 w 108"/>
                  <a:gd name="T43" fmla="*/ 160 h 288"/>
                  <a:gd name="T44" fmla="*/ 22 w 108"/>
                  <a:gd name="T45" fmla="*/ 146 h 288"/>
                  <a:gd name="T46" fmla="*/ 20 w 108"/>
                  <a:gd name="T47" fmla="*/ 134 h 288"/>
                  <a:gd name="T48" fmla="*/ 15 w 108"/>
                  <a:gd name="T49" fmla="*/ 120 h 288"/>
                  <a:gd name="T50" fmla="*/ 15 w 108"/>
                  <a:gd name="T51" fmla="*/ 109 h 288"/>
                  <a:gd name="T52" fmla="*/ 13 w 108"/>
                  <a:gd name="T53" fmla="*/ 91 h 288"/>
                  <a:gd name="T54" fmla="*/ 11 w 108"/>
                  <a:gd name="T55" fmla="*/ 77 h 288"/>
                  <a:gd name="T56" fmla="*/ 7 w 108"/>
                  <a:gd name="T57" fmla="*/ 63 h 288"/>
                  <a:gd name="T58" fmla="*/ 3 w 108"/>
                  <a:gd name="T59" fmla="*/ 45 h 288"/>
                  <a:gd name="T60" fmla="*/ 3 w 108"/>
                  <a:gd name="T61" fmla="*/ 25 h 288"/>
                  <a:gd name="T62" fmla="*/ 3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5" y="287"/>
                    </a:lnTo>
                    <a:lnTo>
                      <a:pt x="97" y="284"/>
                    </a:lnTo>
                    <a:lnTo>
                      <a:pt x="93" y="287"/>
                    </a:lnTo>
                    <a:lnTo>
                      <a:pt x="89" y="284"/>
                    </a:lnTo>
                    <a:lnTo>
                      <a:pt x="88" y="284"/>
                    </a:lnTo>
                    <a:lnTo>
                      <a:pt x="86" y="284"/>
                    </a:lnTo>
                    <a:lnTo>
                      <a:pt x="84" y="278"/>
                    </a:lnTo>
                    <a:lnTo>
                      <a:pt x="80" y="275"/>
                    </a:lnTo>
                    <a:lnTo>
                      <a:pt x="78" y="275"/>
                    </a:lnTo>
                    <a:lnTo>
                      <a:pt x="76" y="272"/>
                    </a:lnTo>
                    <a:lnTo>
                      <a:pt x="76" y="275"/>
                    </a:lnTo>
                    <a:lnTo>
                      <a:pt x="74" y="272"/>
                    </a:lnTo>
                    <a:lnTo>
                      <a:pt x="72" y="269"/>
                    </a:lnTo>
                    <a:lnTo>
                      <a:pt x="69" y="264"/>
                    </a:lnTo>
                    <a:lnTo>
                      <a:pt x="67" y="264"/>
                    </a:lnTo>
                    <a:lnTo>
                      <a:pt x="67" y="261"/>
                    </a:lnTo>
                    <a:lnTo>
                      <a:pt x="65" y="261"/>
                    </a:lnTo>
                    <a:lnTo>
                      <a:pt x="63" y="261"/>
                    </a:lnTo>
                    <a:lnTo>
                      <a:pt x="61" y="255"/>
                    </a:lnTo>
                    <a:lnTo>
                      <a:pt x="59" y="252"/>
                    </a:lnTo>
                    <a:lnTo>
                      <a:pt x="59" y="246"/>
                    </a:lnTo>
                    <a:lnTo>
                      <a:pt x="57" y="243"/>
                    </a:lnTo>
                    <a:lnTo>
                      <a:pt x="55" y="243"/>
                    </a:lnTo>
                    <a:lnTo>
                      <a:pt x="53" y="238"/>
                    </a:lnTo>
                    <a:lnTo>
                      <a:pt x="53" y="235"/>
                    </a:lnTo>
                    <a:lnTo>
                      <a:pt x="53" y="232"/>
                    </a:lnTo>
                    <a:lnTo>
                      <a:pt x="51" y="229"/>
                    </a:lnTo>
                    <a:lnTo>
                      <a:pt x="47" y="226"/>
                    </a:lnTo>
                    <a:lnTo>
                      <a:pt x="45" y="218"/>
                    </a:lnTo>
                    <a:lnTo>
                      <a:pt x="41" y="209"/>
                    </a:lnTo>
                    <a:lnTo>
                      <a:pt x="35" y="203"/>
                    </a:lnTo>
                    <a:lnTo>
                      <a:pt x="35" y="198"/>
                    </a:lnTo>
                    <a:lnTo>
                      <a:pt x="35" y="192"/>
                    </a:lnTo>
                    <a:lnTo>
                      <a:pt x="34" y="186"/>
                    </a:lnTo>
                    <a:lnTo>
                      <a:pt x="32" y="177"/>
                    </a:lnTo>
                    <a:lnTo>
                      <a:pt x="30" y="175"/>
                    </a:lnTo>
                    <a:lnTo>
                      <a:pt x="26" y="169"/>
                    </a:lnTo>
                    <a:lnTo>
                      <a:pt x="26" y="160"/>
                    </a:lnTo>
                    <a:lnTo>
                      <a:pt x="22" y="152"/>
                    </a:lnTo>
                    <a:lnTo>
                      <a:pt x="22" y="146"/>
                    </a:lnTo>
                    <a:lnTo>
                      <a:pt x="22" y="143"/>
                    </a:lnTo>
                    <a:lnTo>
                      <a:pt x="20" y="134"/>
                    </a:lnTo>
                    <a:lnTo>
                      <a:pt x="17" y="132"/>
                    </a:lnTo>
                    <a:lnTo>
                      <a:pt x="15" y="120"/>
                    </a:lnTo>
                    <a:lnTo>
                      <a:pt x="18" y="114"/>
                    </a:lnTo>
                    <a:lnTo>
                      <a:pt x="15" y="109"/>
                    </a:lnTo>
                    <a:lnTo>
                      <a:pt x="13" y="100"/>
                    </a:lnTo>
                    <a:lnTo>
                      <a:pt x="13" y="91"/>
                    </a:lnTo>
                    <a:lnTo>
                      <a:pt x="9" y="83"/>
                    </a:lnTo>
                    <a:lnTo>
                      <a:pt x="11" y="77"/>
                    </a:lnTo>
                    <a:lnTo>
                      <a:pt x="9" y="74"/>
                    </a:lnTo>
                    <a:lnTo>
                      <a:pt x="7" y="63"/>
                    </a:lnTo>
                    <a:lnTo>
                      <a:pt x="5" y="51"/>
                    </a:lnTo>
                    <a:lnTo>
                      <a:pt x="3" y="45"/>
                    </a:lnTo>
                    <a:lnTo>
                      <a:pt x="5" y="34"/>
                    </a:lnTo>
                    <a:lnTo>
                      <a:pt x="3" y="25"/>
                    </a:lnTo>
                    <a:lnTo>
                      <a:pt x="1" y="20"/>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14" name="Freeform 182"/>
              <p:cNvSpPr>
                <a:spLocks/>
              </p:cNvSpPr>
              <p:nvPr/>
            </p:nvSpPr>
            <p:spPr bwMode="auto">
              <a:xfrm>
                <a:off x="5089" y="1247"/>
                <a:ext cx="115" cy="274"/>
              </a:xfrm>
              <a:custGeom>
                <a:avLst/>
                <a:gdLst>
                  <a:gd name="T0" fmla="*/ 0 w 115"/>
                  <a:gd name="T1" fmla="*/ 270 h 274"/>
                  <a:gd name="T2" fmla="*/ 11 w 115"/>
                  <a:gd name="T3" fmla="*/ 270 h 274"/>
                  <a:gd name="T4" fmla="*/ 13 w 115"/>
                  <a:gd name="T5" fmla="*/ 270 h 274"/>
                  <a:gd name="T6" fmla="*/ 23 w 115"/>
                  <a:gd name="T7" fmla="*/ 270 h 274"/>
                  <a:gd name="T8" fmla="*/ 25 w 115"/>
                  <a:gd name="T9" fmla="*/ 264 h 274"/>
                  <a:gd name="T10" fmla="*/ 29 w 115"/>
                  <a:gd name="T11" fmla="*/ 258 h 274"/>
                  <a:gd name="T12" fmla="*/ 35 w 115"/>
                  <a:gd name="T13" fmla="*/ 258 h 274"/>
                  <a:gd name="T14" fmla="*/ 39 w 115"/>
                  <a:gd name="T15" fmla="*/ 255 h 274"/>
                  <a:gd name="T16" fmla="*/ 39 w 115"/>
                  <a:gd name="T17" fmla="*/ 247 h 274"/>
                  <a:gd name="T18" fmla="*/ 43 w 115"/>
                  <a:gd name="T19" fmla="*/ 247 h 274"/>
                  <a:gd name="T20" fmla="*/ 46 w 115"/>
                  <a:gd name="T21" fmla="*/ 238 h 274"/>
                  <a:gd name="T22" fmla="*/ 46 w 115"/>
                  <a:gd name="T23" fmla="*/ 235 h 274"/>
                  <a:gd name="T24" fmla="*/ 50 w 115"/>
                  <a:gd name="T25" fmla="*/ 229 h 274"/>
                  <a:gd name="T26" fmla="*/ 52 w 115"/>
                  <a:gd name="T27" fmla="*/ 227 h 274"/>
                  <a:gd name="T28" fmla="*/ 57 w 115"/>
                  <a:gd name="T29" fmla="*/ 221 h 274"/>
                  <a:gd name="T30" fmla="*/ 57 w 115"/>
                  <a:gd name="T31" fmla="*/ 218 h 274"/>
                  <a:gd name="T32" fmla="*/ 61 w 115"/>
                  <a:gd name="T33" fmla="*/ 209 h 274"/>
                  <a:gd name="T34" fmla="*/ 68 w 115"/>
                  <a:gd name="T35" fmla="*/ 195 h 274"/>
                  <a:gd name="T36" fmla="*/ 70 w 115"/>
                  <a:gd name="T37" fmla="*/ 186 h 274"/>
                  <a:gd name="T38" fmla="*/ 78 w 115"/>
                  <a:gd name="T39" fmla="*/ 172 h 274"/>
                  <a:gd name="T40" fmla="*/ 80 w 115"/>
                  <a:gd name="T41" fmla="*/ 166 h 274"/>
                  <a:gd name="T42" fmla="*/ 86 w 115"/>
                  <a:gd name="T43" fmla="*/ 149 h 274"/>
                  <a:gd name="T44" fmla="*/ 84 w 115"/>
                  <a:gd name="T45" fmla="*/ 137 h 274"/>
                  <a:gd name="T46" fmla="*/ 91 w 115"/>
                  <a:gd name="T47" fmla="*/ 126 h 274"/>
                  <a:gd name="T48" fmla="*/ 96 w 115"/>
                  <a:gd name="T49" fmla="*/ 112 h 274"/>
                  <a:gd name="T50" fmla="*/ 96 w 115"/>
                  <a:gd name="T51" fmla="*/ 97 h 274"/>
                  <a:gd name="T52" fmla="*/ 100 w 115"/>
                  <a:gd name="T53" fmla="*/ 83 h 274"/>
                  <a:gd name="T54" fmla="*/ 100 w 115"/>
                  <a:gd name="T55" fmla="*/ 68 h 274"/>
                  <a:gd name="T56" fmla="*/ 104 w 115"/>
                  <a:gd name="T57" fmla="*/ 54 h 274"/>
                  <a:gd name="T58" fmla="*/ 108 w 115"/>
                  <a:gd name="T59" fmla="*/ 40 h 274"/>
                  <a:gd name="T60" fmla="*/ 110 w 115"/>
                  <a:gd name="T61" fmla="*/ 25 h 274"/>
                  <a:gd name="T62" fmla="*/ 112 w 115"/>
                  <a:gd name="T63" fmla="*/ 5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
                  <a:gd name="T97" fmla="*/ 0 h 274"/>
                  <a:gd name="T98" fmla="*/ 115 w 115"/>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 h="274">
                    <a:moveTo>
                      <a:pt x="0" y="270"/>
                    </a:moveTo>
                    <a:lnTo>
                      <a:pt x="0" y="270"/>
                    </a:lnTo>
                    <a:lnTo>
                      <a:pt x="5" y="270"/>
                    </a:lnTo>
                    <a:lnTo>
                      <a:pt x="11" y="270"/>
                    </a:lnTo>
                    <a:lnTo>
                      <a:pt x="13" y="273"/>
                    </a:lnTo>
                    <a:lnTo>
                      <a:pt x="13" y="270"/>
                    </a:lnTo>
                    <a:lnTo>
                      <a:pt x="17" y="270"/>
                    </a:lnTo>
                    <a:lnTo>
                      <a:pt x="23" y="270"/>
                    </a:lnTo>
                    <a:lnTo>
                      <a:pt x="23" y="267"/>
                    </a:lnTo>
                    <a:lnTo>
                      <a:pt x="25" y="264"/>
                    </a:lnTo>
                    <a:lnTo>
                      <a:pt x="27" y="261"/>
                    </a:lnTo>
                    <a:lnTo>
                      <a:pt x="29" y="258"/>
                    </a:lnTo>
                    <a:lnTo>
                      <a:pt x="35" y="258"/>
                    </a:lnTo>
                    <a:lnTo>
                      <a:pt x="39" y="255"/>
                    </a:lnTo>
                    <a:lnTo>
                      <a:pt x="37" y="250"/>
                    </a:lnTo>
                    <a:lnTo>
                      <a:pt x="39" y="247"/>
                    </a:lnTo>
                    <a:lnTo>
                      <a:pt x="41" y="247"/>
                    </a:lnTo>
                    <a:lnTo>
                      <a:pt x="43" y="247"/>
                    </a:lnTo>
                    <a:lnTo>
                      <a:pt x="45" y="241"/>
                    </a:lnTo>
                    <a:lnTo>
                      <a:pt x="46" y="238"/>
                    </a:lnTo>
                    <a:lnTo>
                      <a:pt x="46" y="235"/>
                    </a:lnTo>
                    <a:lnTo>
                      <a:pt x="48" y="232"/>
                    </a:lnTo>
                    <a:lnTo>
                      <a:pt x="50" y="229"/>
                    </a:lnTo>
                    <a:lnTo>
                      <a:pt x="48" y="227"/>
                    </a:lnTo>
                    <a:lnTo>
                      <a:pt x="52" y="227"/>
                    </a:lnTo>
                    <a:lnTo>
                      <a:pt x="50" y="221"/>
                    </a:lnTo>
                    <a:lnTo>
                      <a:pt x="57" y="221"/>
                    </a:lnTo>
                    <a:lnTo>
                      <a:pt x="57" y="218"/>
                    </a:lnTo>
                    <a:lnTo>
                      <a:pt x="61" y="209"/>
                    </a:lnTo>
                    <a:lnTo>
                      <a:pt x="67" y="204"/>
                    </a:lnTo>
                    <a:lnTo>
                      <a:pt x="68" y="195"/>
                    </a:lnTo>
                    <a:lnTo>
                      <a:pt x="70" y="192"/>
                    </a:lnTo>
                    <a:lnTo>
                      <a:pt x="70" y="186"/>
                    </a:lnTo>
                    <a:lnTo>
                      <a:pt x="76" y="178"/>
                    </a:lnTo>
                    <a:lnTo>
                      <a:pt x="78" y="172"/>
                    </a:lnTo>
                    <a:lnTo>
                      <a:pt x="78" y="169"/>
                    </a:lnTo>
                    <a:lnTo>
                      <a:pt x="80" y="166"/>
                    </a:lnTo>
                    <a:lnTo>
                      <a:pt x="82" y="155"/>
                    </a:lnTo>
                    <a:lnTo>
                      <a:pt x="86" y="149"/>
                    </a:lnTo>
                    <a:lnTo>
                      <a:pt x="86" y="140"/>
                    </a:lnTo>
                    <a:lnTo>
                      <a:pt x="84" y="137"/>
                    </a:lnTo>
                    <a:lnTo>
                      <a:pt x="88" y="135"/>
                    </a:lnTo>
                    <a:lnTo>
                      <a:pt x="91" y="126"/>
                    </a:lnTo>
                    <a:lnTo>
                      <a:pt x="93" y="120"/>
                    </a:lnTo>
                    <a:lnTo>
                      <a:pt x="96" y="112"/>
                    </a:lnTo>
                    <a:lnTo>
                      <a:pt x="93" y="109"/>
                    </a:lnTo>
                    <a:lnTo>
                      <a:pt x="96" y="97"/>
                    </a:lnTo>
                    <a:lnTo>
                      <a:pt x="98" y="91"/>
                    </a:lnTo>
                    <a:lnTo>
                      <a:pt x="100" y="83"/>
                    </a:lnTo>
                    <a:lnTo>
                      <a:pt x="100" y="74"/>
                    </a:lnTo>
                    <a:lnTo>
                      <a:pt x="100" y="68"/>
                    </a:lnTo>
                    <a:lnTo>
                      <a:pt x="104" y="66"/>
                    </a:lnTo>
                    <a:lnTo>
                      <a:pt x="104" y="54"/>
                    </a:lnTo>
                    <a:lnTo>
                      <a:pt x="108" y="45"/>
                    </a:lnTo>
                    <a:lnTo>
                      <a:pt x="108" y="40"/>
                    </a:lnTo>
                    <a:lnTo>
                      <a:pt x="110" y="37"/>
                    </a:lnTo>
                    <a:lnTo>
                      <a:pt x="110" y="25"/>
                    </a:lnTo>
                    <a:lnTo>
                      <a:pt x="112" y="17"/>
                    </a:lnTo>
                    <a:lnTo>
                      <a:pt x="112" y="5"/>
                    </a:lnTo>
                    <a:lnTo>
                      <a:pt x="114" y="0"/>
                    </a:lnTo>
                  </a:path>
                </a:pathLst>
              </a:custGeom>
              <a:noFill/>
              <a:ln w="9525" cap="rnd">
                <a:solidFill>
                  <a:srgbClr val="FF0000"/>
                </a:solidFill>
                <a:round/>
                <a:headEnd type="none" w="sm" len="sm"/>
                <a:tailEnd type="none" w="sm" len="sm"/>
              </a:ln>
            </p:spPr>
            <p:txBody>
              <a:bodyPr/>
              <a:lstStyle/>
              <a:p>
                <a:endParaRPr lang="en-US"/>
              </a:p>
            </p:txBody>
          </p:sp>
          <p:sp>
            <p:nvSpPr>
              <p:cNvPr id="22615" name="Freeform 183"/>
              <p:cNvSpPr>
                <a:spLocks/>
              </p:cNvSpPr>
              <p:nvPr/>
            </p:nvSpPr>
            <p:spPr bwMode="auto">
              <a:xfrm>
                <a:off x="5089" y="1247"/>
                <a:ext cx="115" cy="274"/>
              </a:xfrm>
              <a:custGeom>
                <a:avLst/>
                <a:gdLst>
                  <a:gd name="T0" fmla="*/ 0 w 115"/>
                  <a:gd name="T1" fmla="*/ 270 h 274"/>
                  <a:gd name="T2" fmla="*/ 11 w 115"/>
                  <a:gd name="T3" fmla="*/ 270 h 274"/>
                  <a:gd name="T4" fmla="*/ 13 w 115"/>
                  <a:gd name="T5" fmla="*/ 270 h 274"/>
                  <a:gd name="T6" fmla="*/ 23 w 115"/>
                  <a:gd name="T7" fmla="*/ 270 h 274"/>
                  <a:gd name="T8" fmla="*/ 25 w 115"/>
                  <a:gd name="T9" fmla="*/ 264 h 274"/>
                  <a:gd name="T10" fmla="*/ 29 w 115"/>
                  <a:gd name="T11" fmla="*/ 258 h 274"/>
                  <a:gd name="T12" fmla="*/ 35 w 115"/>
                  <a:gd name="T13" fmla="*/ 258 h 274"/>
                  <a:gd name="T14" fmla="*/ 39 w 115"/>
                  <a:gd name="T15" fmla="*/ 255 h 274"/>
                  <a:gd name="T16" fmla="*/ 39 w 115"/>
                  <a:gd name="T17" fmla="*/ 247 h 274"/>
                  <a:gd name="T18" fmla="*/ 43 w 115"/>
                  <a:gd name="T19" fmla="*/ 247 h 274"/>
                  <a:gd name="T20" fmla="*/ 46 w 115"/>
                  <a:gd name="T21" fmla="*/ 238 h 274"/>
                  <a:gd name="T22" fmla="*/ 46 w 115"/>
                  <a:gd name="T23" fmla="*/ 235 h 274"/>
                  <a:gd name="T24" fmla="*/ 50 w 115"/>
                  <a:gd name="T25" fmla="*/ 229 h 274"/>
                  <a:gd name="T26" fmla="*/ 52 w 115"/>
                  <a:gd name="T27" fmla="*/ 227 h 274"/>
                  <a:gd name="T28" fmla="*/ 57 w 115"/>
                  <a:gd name="T29" fmla="*/ 221 h 274"/>
                  <a:gd name="T30" fmla="*/ 57 w 115"/>
                  <a:gd name="T31" fmla="*/ 218 h 274"/>
                  <a:gd name="T32" fmla="*/ 61 w 115"/>
                  <a:gd name="T33" fmla="*/ 209 h 274"/>
                  <a:gd name="T34" fmla="*/ 68 w 115"/>
                  <a:gd name="T35" fmla="*/ 195 h 274"/>
                  <a:gd name="T36" fmla="*/ 70 w 115"/>
                  <a:gd name="T37" fmla="*/ 186 h 274"/>
                  <a:gd name="T38" fmla="*/ 78 w 115"/>
                  <a:gd name="T39" fmla="*/ 172 h 274"/>
                  <a:gd name="T40" fmla="*/ 80 w 115"/>
                  <a:gd name="T41" fmla="*/ 166 h 274"/>
                  <a:gd name="T42" fmla="*/ 84 w 115"/>
                  <a:gd name="T43" fmla="*/ 146 h 274"/>
                  <a:gd name="T44" fmla="*/ 84 w 115"/>
                  <a:gd name="T45" fmla="*/ 137 h 274"/>
                  <a:gd name="T46" fmla="*/ 91 w 115"/>
                  <a:gd name="T47" fmla="*/ 126 h 274"/>
                  <a:gd name="T48" fmla="*/ 96 w 115"/>
                  <a:gd name="T49" fmla="*/ 112 h 274"/>
                  <a:gd name="T50" fmla="*/ 96 w 115"/>
                  <a:gd name="T51" fmla="*/ 97 h 274"/>
                  <a:gd name="T52" fmla="*/ 100 w 115"/>
                  <a:gd name="T53" fmla="*/ 83 h 274"/>
                  <a:gd name="T54" fmla="*/ 100 w 115"/>
                  <a:gd name="T55" fmla="*/ 68 h 274"/>
                  <a:gd name="T56" fmla="*/ 104 w 115"/>
                  <a:gd name="T57" fmla="*/ 54 h 274"/>
                  <a:gd name="T58" fmla="*/ 108 w 115"/>
                  <a:gd name="T59" fmla="*/ 40 h 274"/>
                  <a:gd name="T60" fmla="*/ 110 w 115"/>
                  <a:gd name="T61" fmla="*/ 25 h 274"/>
                  <a:gd name="T62" fmla="*/ 112 w 115"/>
                  <a:gd name="T63" fmla="*/ 5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
                  <a:gd name="T97" fmla="*/ 0 h 274"/>
                  <a:gd name="T98" fmla="*/ 115 w 115"/>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 h="274">
                    <a:moveTo>
                      <a:pt x="0" y="270"/>
                    </a:moveTo>
                    <a:lnTo>
                      <a:pt x="0" y="270"/>
                    </a:lnTo>
                    <a:lnTo>
                      <a:pt x="5" y="270"/>
                    </a:lnTo>
                    <a:lnTo>
                      <a:pt x="11" y="270"/>
                    </a:lnTo>
                    <a:lnTo>
                      <a:pt x="13" y="273"/>
                    </a:lnTo>
                    <a:lnTo>
                      <a:pt x="13" y="270"/>
                    </a:lnTo>
                    <a:lnTo>
                      <a:pt x="17" y="270"/>
                    </a:lnTo>
                    <a:lnTo>
                      <a:pt x="23" y="270"/>
                    </a:lnTo>
                    <a:lnTo>
                      <a:pt x="23" y="267"/>
                    </a:lnTo>
                    <a:lnTo>
                      <a:pt x="25" y="264"/>
                    </a:lnTo>
                    <a:lnTo>
                      <a:pt x="27" y="261"/>
                    </a:lnTo>
                    <a:lnTo>
                      <a:pt x="29" y="258"/>
                    </a:lnTo>
                    <a:lnTo>
                      <a:pt x="35" y="258"/>
                    </a:lnTo>
                    <a:lnTo>
                      <a:pt x="39" y="255"/>
                    </a:lnTo>
                    <a:lnTo>
                      <a:pt x="37" y="250"/>
                    </a:lnTo>
                    <a:lnTo>
                      <a:pt x="39" y="247"/>
                    </a:lnTo>
                    <a:lnTo>
                      <a:pt x="41" y="247"/>
                    </a:lnTo>
                    <a:lnTo>
                      <a:pt x="43" y="247"/>
                    </a:lnTo>
                    <a:lnTo>
                      <a:pt x="45" y="241"/>
                    </a:lnTo>
                    <a:lnTo>
                      <a:pt x="46" y="238"/>
                    </a:lnTo>
                    <a:lnTo>
                      <a:pt x="46" y="235"/>
                    </a:lnTo>
                    <a:lnTo>
                      <a:pt x="48" y="232"/>
                    </a:lnTo>
                    <a:lnTo>
                      <a:pt x="50" y="229"/>
                    </a:lnTo>
                    <a:lnTo>
                      <a:pt x="48" y="227"/>
                    </a:lnTo>
                    <a:lnTo>
                      <a:pt x="52" y="227"/>
                    </a:lnTo>
                    <a:lnTo>
                      <a:pt x="50" y="221"/>
                    </a:lnTo>
                    <a:lnTo>
                      <a:pt x="57" y="221"/>
                    </a:lnTo>
                    <a:lnTo>
                      <a:pt x="57" y="218"/>
                    </a:lnTo>
                    <a:lnTo>
                      <a:pt x="61" y="209"/>
                    </a:lnTo>
                    <a:lnTo>
                      <a:pt x="67" y="204"/>
                    </a:lnTo>
                    <a:lnTo>
                      <a:pt x="68" y="195"/>
                    </a:lnTo>
                    <a:lnTo>
                      <a:pt x="70" y="192"/>
                    </a:lnTo>
                    <a:lnTo>
                      <a:pt x="70" y="186"/>
                    </a:lnTo>
                    <a:lnTo>
                      <a:pt x="76" y="178"/>
                    </a:lnTo>
                    <a:lnTo>
                      <a:pt x="78" y="172"/>
                    </a:lnTo>
                    <a:lnTo>
                      <a:pt x="78" y="169"/>
                    </a:lnTo>
                    <a:lnTo>
                      <a:pt x="80" y="166"/>
                    </a:lnTo>
                    <a:lnTo>
                      <a:pt x="82" y="155"/>
                    </a:lnTo>
                    <a:lnTo>
                      <a:pt x="84" y="146"/>
                    </a:lnTo>
                    <a:lnTo>
                      <a:pt x="86" y="140"/>
                    </a:lnTo>
                    <a:lnTo>
                      <a:pt x="84" y="137"/>
                    </a:lnTo>
                    <a:lnTo>
                      <a:pt x="88" y="135"/>
                    </a:lnTo>
                    <a:lnTo>
                      <a:pt x="91" y="126"/>
                    </a:lnTo>
                    <a:lnTo>
                      <a:pt x="93" y="120"/>
                    </a:lnTo>
                    <a:lnTo>
                      <a:pt x="96" y="112"/>
                    </a:lnTo>
                    <a:lnTo>
                      <a:pt x="93" y="109"/>
                    </a:lnTo>
                    <a:lnTo>
                      <a:pt x="96" y="97"/>
                    </a:lnTo>
                    <a:lnTo>
                      <a:pt x="98" y="91"/>
                    </a:lnTo>
                    <a:lnTo>
                      <a:pt x="100" y="83"/>
                    </a:lnTo>
                    <a:lnTo>
                      <a:pt x="100" y="74"/>
                    </a:lnTo>
                    <a:lnTo>
                      <a:pt x="100" y="68"/>
                    </a:lnTo>
                    <a:lnTo>
                      <a:pt x="104" y="66"/>
                    </a:lnTo>
                    <a:lnTo>
                      <a:pt x="104" y="54"/>
                    </a:lnTo>
                    <a:lnTo>
                      <a:pt x="108" y="45"/>
                    </a:lnTo>
                    <a:lnTo>
                      <a:pt x="108" y="40"/>
                    </a:lnTo>
                    <a:lnTo>
                      <a:pt x="110" y="37"/>
                    </a:lnTo>
                    <a:lnTo>
                      <a:pt x="110" y="25"/>
                    </a:lnTo>
                    <a:lnTo>
                      <a:pt x="110" y="17"/>
                    </a:lnTo>
                    <a:lnTo>
                      <a:pt x="112" y="5"/>
                    </a:lnTo>
                    <a:lnTo>
                      <a:pt x="114" y="0"/>
                    </a:lnTo>
                  </a:path>
                </a:pathLst>
              </a:custGeom>
              <a:noFill/>
              <a:ln w="9525" cap="rnd">
                <a:solidFill>
                  <a:srgbClr val="FF0000"/>
                </a:solidFill>
                <a:round/>
                <a:headEnd type="none" w="sm" len="sm"/>
                <a:tailEnd type="none" w="sm" len="sm"/>
              </a:ln>
            </p:spPr>
            <p:txBody>
              <a:bodyPr/>
              <a:lstStyle/>
              <a:p>
                <a:endParaRPr lang="en-US"/>
              </a:p>
            </p:txBody>
          </p:sp>
          <p:sp>
            <p:nvSpPr>
              <p:cNvPr id="22616" name="Freeform 184"/>
              <p:cNvSpPr>
                <a:spLocks/>
              </p:cNvSpPr>
              <p:nvPr/>
            </p:nvSpPr>
            <p:spPr bwMode="auto">
              <a:xfrm>
                <a:off x="4982" y="1233"/>
                <a:ext cx="108" cy="288"/>
              </a:xfrm>
              <a:custGeom>
                <a:avLst/>
                <a:gdLst>
                  <a:gd name="T0" fmla="*/ 105 w 108"/>
                  <a:gd name="T1" fmla="*/ 287 h 288"/>
                  <a:gd name="T2" fmla="*/ 97 w 108"/>
                  <a:gd name="T3" fmla="*/ 284 h 288"/>
                  <a:gd name="T4" fmla="*/ 89 w 108"/>
                  <a:gd name="T5" fmla="*/ 284 h 288"/>
                  <a:gd name="T6" fmla="*/ 86 w 108"/>
                  <a:gd name="T7" fmla="*/ 284 h 288"/>
                  <a:gd name="T8" fmla="*/ 80 w 108"/>
                  <a:gd name="T9" fmla="*/ 275 h 288"/>
                  <a:gd name="T10" fmla="*/ 76 w 108"/>
                  <a:gd name="T11" fmla="*/ 272 h 288"/>
                  <a:gd name="T12" fmla="*/ 74 w 108"/>
                  <a:gd name="T13" fmla="*/ 272 h 288"/>
                  <a:gd name="T14" fmla="*/ 69 w 108"/>
                  <a:gd name="T15" fmla="*/ 264 h 288"/>
                  <a:gd name="T16" fmla="*/ 67 w 108"/>
                  <a:gd name="T17" fmla="*/ 261 h 288"/>
                  <a:gd name="T18" fmla="*/ 63 w 108"/>
                  <a:gd name="T19" fmla="*/ 261 h 288"/>
                  <a:gd name="T20" fmla="*/ 61 w 108"/>
                  <a:gd name="T21" fmla="*/ 255 h 288"/>
                  <a:gd name="T22" fmla="*/ 59 w 108"/>
                  <a:gd name="T23" fmla="*/ 246 h 288"/>
                  <a:gd name="T24" fmla="*/ 57 w 108"/>
                  <a:gd name="T25" fmla="*/ 243 h 288"/>
                  <a:gd name="T26" fmla="*/ 53 w 108"/>
                  <a:gd name="T27" fmla="*/ 238 h 288"/>
                  <a:gd name="T28" fmla="*/ 53 w 108"/>
                  <a:gd name="T29" fmla="*/ 235 h 288"/>
                  <a:gd name="T30" fmla="*/ 53 w 108"/>
                  <a:gd name="T31" fmla="*/ 232 h 288"/>
                  <a:gd name="T32" fmla="*/ 47 w 108"/>
                  <a:gd name="T33" fmla="*/ 226 h 288"/>
                  <a:gd name="T34" fmla="*/ 39 w 108"/>
                  <a:gd name="T35" fmla="*/ 206 h 288"/>
                  <a:gd name="T36" fmla="*/ 35 w 108"/>
                  <a:gd name="T37" fmla="*/ 198 h 288"/>
                  <a:gd name="T38" fmla="*/ 34 w 108"/>
                  <a:gd name="T39" fmla="*/ 186 h 288"/>
                  <a:gd name="T40" fmla="*/ 30 w 108"/>
                  <a:gd name="T41" fmla="*/ 175 h 288"/>
                  <a:gd name="T42" fmla="*/ 26 w 108"/>
                  <a:gd name="T43" fmla="*/ 160 h 288"/>
                  <a:gd name="T44" fmla="*/ 22 w 108"/>
                  <a:gd name="T45" fmla="*/ 146 h 288"/>
                  <a:gd name="T46" fmla="*/ 18 w 108"/>
                  <a:gd name="T47" fmla="*/ 132 h 288"/>
                  <a:gd name="T48" fmla="*/ 15 w 108"/>
                  <a:gd name="T49" fmla="*/ 120 h 288"/>
                  <a:gd name="T50" fmla="*/ 15 w 108"/>
                  <a:gd name="T51" fmla="*/ 109 h 288"/>
                  <a:gd name="T52" fmla="*/ 13 w 108"/>
                  <a:gd name="T53" fmla="*/ 91 h 288"/>
                  <a:gd name="T54" fmla="*/ 11 w 108"/>
                  <a:gd name="T55" fmla="*/ 77 h 288"/>
                  <a:gd name="T56" fmla="*/ 7 w 108"/>
                  <a:gd name="T57" fmla="*/ 63 h 288"/>
                  <a:gd name="T58" fmla="*/ 5 w 108"/>
                  <a:gd name="T59" fmla="*/ 48 h 288"/>
                  <a:gd name="T60" fmla="*/ 3 w 108"/>
                  <a:gd name="T61" fmla="*/ 25 h 288"/>
                  <a:gd name="T62" fmla="*/ 3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5" y="287"/>
                    </a:lnTo>
                    <a:lnTo>
                      <a:pt x="97" y="284"/>
                    </a:lnTo>
                    <a:lnTo>
                      <a:pt x="93" y="287"/>
                    </a:lnTo>
                    <a:lnTo>
                      <a:pt x="89" y="284"/>
                    </a:lnTo>
                    <a:lnTo>
                      <a:pt x="88" y="284"/>
                    </a:lnTo>
                    <a:lnTo>
                      <a:pt x="86" y="284"/>
                    </a:lnTo>
                    <a:lnTo>
                      <a:pt x="82" y="275"/>
                    </a:lnTo>
                    <a:lnTo>
                      <a:pt x="80" y="275"/>
                    </a:lnTo>
                    <a:lnTo>
                      <a:pt x="78" y="275"/>
                    </a:lnTo>
                    <a:lnTo>
                      <a:pt x="76" y="272"/>
                    </a:lnTo>
                    <a:lnTo>
                      <a:pt x="76" y="275"/>
                    </a:lnTo>
                    <a:lnTo>
                      <a:pt x="74" y="272"/>
                    </a:lnTo>
                    <a:lnTo>
                      <a:pt x="72" y="269"/>
                    </a:lnTo>
                    <a:lnTo>
                      <a:pt x="69" y="264"/>
                    </a:lnTo>
                    <a:lnTo>
                      <a:pt x="67" y="264"/>
                    </a:lnTo>
                    <a:lnTo>
                      <a:pt x="67" y="261"/>
                    </a:lnTo>
                    <a:lnTo>
                      <a:pt x="65" y="261"/>
                    </a:lnTo>
                    <a:lnTo>
                      <a:pt x="63" y="261"/>
                    </a:lnTo>
                    <a:lnTo>
                      <a:pt x="61" y="255"/>
                    </a:lnTo>
                    <a:lnTo>
                      <a:pt x="59" y="252"/>
                    </a:lnTo>
                    <a:lnTo>
                      <a:pt x="59" y="246"/>
                    </a:lnTo>
                    <a:lnTo>
                      <a:pt x="57" y="243"/>
                    </a:lnTo>
                    <a:lnTo>
                      <a:pt x="53" y="238"/>
                    </a:lnTo>
                    <a:lnTo>
                      <a:pt x="53" y="235"/>
                    </a:lnTo>
                    <a:lnTo>
                      <a:pt x="53" y="232"/>
                    </a:lnTo>
                    <a:lnTo>
                      <a:pt x="51" y="229"/>
                    </a:lnTo>
                    <a:lnTo>
                      <a:pt x="47" y="226"/>
                    </a:lnTo>
                    <a:lnTo>
                      <a:pt x="45" y="218"/>
                    </a:lnTo>
                    <a:lnTo>
                      <a:pt x="39" y="206"/>
                    </a:lnTo>
                    <a:lnTo>
                      <a:pt x="35" y="203"/>
                    </a:lnTo>
                    <a:lnTo>
                      <a:pt x="35" y="198"/>
                    </a:lnTo>
                    <a:lnTo>
                      <a:pt x="32" y="192"/>
                    </a:lnTo>
                    <a:lnTo>
                      <a:pt x="34" y="186"/>
                    </a:lnTo>
                    <a:lnTo>
                      <a:pt x="32" y="177"/>
                    </a:lnTo>
                    <a:lnTo>
                      <a:pt x="30" y="175"/>
                    </a:lnTo>
                    <a:lnTo>
                      <a:pt x="26" y="169"/>
                    </a:lnTo>
                    <a:lnTo>
                      <a:pt x="26" y="160"/>
                    </a:lnTo>
                    <a:lnTo>
                      <a:pt x="22" y="152"/>
                    </a:lnTo>
                    <a:lnTo>
                      <a:pt x="22" y="146"/>
                    </a:lnTo>
                    <a:lnTo>
                      <a:pt x="22" y="143"/>
                    </a:lnTo>
                    <a:lnTo>
                      <a:pt x="18" y="132"/>
                    </a:lnTo>
                    <a:lnTo>
                      <a:pt x="17" y="132"/>
                    </a:lnTo>
                    <a:lnTo>
                      <a:pt x="15" y="120"/>
                    </a:lnTo>
                    <a:lnTo>
                      <a:pt x="18" y="114"/>
                    </a:lnTo>
                    <a:lnTo>
                      <a:pt x="15" y="109"/>
                    </a:lnTo>
                    <a:lnTo>
                      <a:pt x="13" y="100"/>
                    </a:lnTo>
                    <a:lnTo>
                      <a:pt x="13" y="91"/>
                    </a:lnTo>
                    <a:lnTo>
                      <a:pt x="9" y="83"/>
                    </a:lnTo>
                    <a:lnTo>
                      <a:pt x="11" y="77"/>
                    </a:lnTo>
                    <a:lnTo>
                      <a:pt x="9" y="74"/>
                    </a:lnTo>
                    <a:lnTo>
                      <a:pt x="7" y="63"/>
                    </a:lnTo>
                    <a:lnTo>
                      <a:pt x="5" y="51"/>
                    </a:lnTo>
                    <a:lnTo>
                      <a:pt x="5" y="48"/>
                    </a:lnTo>
                    <a:lnTo>
                      <a:pt x="5" y="34"/>
                    </a:lnTo>
                    <a:lnTo>
                      <a:pt x="3" y="25"/>
                    </a:lnTo>
                    <a:lnTo>
                      <a:pt x="1" y="20"/>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17" name="Freeform 185"/>
              <p:cNvSpPr>
                <a:spLocks/>
              </p:cNvSpPr>
              <p:nvPr/>
            </p:nvSpPr>
            <p:spPr bwMode="auto">
              <a:xfrm>
                <a:off x="4871" y="950"/>
                <a:ext cx="112" cy="284"/>
              </a:xfrm>
              <a:custGeom>
                <a:avLst/>
                <a:gdLst>
                  <a:gd name="T0" fmla="*/ 3 w 112"/>
                  <a:gd name="T1" fmla="*/ 5 h 284"/>
                  <a:gd name="T2" fmla="*/ 7 w 112"/>
                  <a:gd name="T3" fmla="*/ 5 h 284"/>
                  <a:gd name="T4" fmla="*/ 11 w 112"/>
                  <a:gd name="T5" fmla="*/ 5 h 284"/>
                  <a:gd name="T6" fmla="*/ 19 w 112"/>
                  <a:gd name="T7" fmla="*/ 5 h 284"/>
                  <a:gd name="T8" fmla="*/ 24 w 112"/>
                  <a:gd name="T9" fmla="*/ 14 h 284"/>
                  <a:gd name="T10" fmla="*/ 29 w 112"/>
                  <a:gd name="T11" fmla="*/ 17 h 284"/>
                  <a:gd name="T12" fmla="*/ 31 w 112"/>
                  <a:gd name="T13" fmla="*/ 17 h 284"/>
                  <a:gd name="T14" fmla="*/ 37 w 112"/>
                  <a:gd name="T15" fmla="*/ 25 h 284"/>
                  <a:gd name="T16" fmla="*/ 39 w 112"/>
                  <a:gd name="T17" fmla="*/ 31 h 284"/>
                  <a:gd name="T18" fmla="*/ 43 w 112"/>
                  <a:gd name="T19" fmla="*/ 31 h 284"/>
                  <a:gd name="T20" fmla="*/ 43 w 112"/>
                  <a:gd name="T21" fmla="*/ 31 h 284"/>
                  <a:gd name="T22" fmla="*/ 46 w 112"/>
                  <a:gd name="T23" fmla="*/ 42 h 284"/>
                  <a:gd name="T24" fmla="*/ 48 w 112"/>
                  <a:gd name="T25" fmla="*/ 45 h 284"/>
                  <a:gd name="T26" fmla="*/ 52 w 112"/>
                  <a:gd name="T27" fmla="*/ 51 h 284"/>
                  <a:gd name="T28" fmla="*/ 54 w 112"/>
                  <a:gd name="T29" fmla="*/ 54 h 284"/>
                  <a:gd name="T30" fmla="*/ 58 w 112"/>
                  <a:gd name="T31" fmla="*/ 60 h 284"/>
                  <a:gd name="T32" fmla="*/ 62 w 112"/>
                  <a:gd name="T33" fmla="*/ 68 h 284"/>
                  <a:gd name="T34" fmla="*/ 66 w 112"/>
                  <a:gd name="T35" fmla="*/ 80 h 284"/>
                  <a:gd name="T36" fmla="*/ 71 w 112"/>
                  <a:gd name="T37" fmla="*/ 91 h 284"/>
                  <a:gd name="T38" fmla="*/ 75 w 112"/>
                  <a:gd name="T39" fmla="*/ 102 h 284"/>
                  <a:gd name="T40" fmla="*/ 79 w 112"/>
                  <a:gd name="T41" fmla="*/ 117 h 284"/>
                  <a:gd name="T42" fmla="*/ 84 w 112"/>
                  <a:gd name="T43" fmla="*/ 128 h 284"/>
                  <a:gd name="T44" fmla="*/ 88 w 112"/>
                  <a:gd name="T45" fmla="*/ 142 h 284"/>
                  <a:gd name="T46" fmla="*/ 91 w 112"/>
                  <a:gd name="T47" fmla="*/ 151 h 284"/>
                  <a:gd name="T48" fmla="*/ 93 w 112"/>
                  <a:gd name="T49" fmla="*/ 165 h 284"/>
                  <a:gd name="T50" fmla="*/ 95 w 112"/>
                  <a:gd name="T51" fmla="*/ 180 h 284"/>
                  <a:gd name="T52" fmla="*/ 97 w 112"/>
                  <a:gd name="T53" fmla="*/ 191 h 284"/>
                  <a:gd name="T54" fmla="*/ 99 w 112"/>
                  <a:gd name="T55" fmla="*/ 205 h 284"/>
                  <a:gd name="T56" fmla="*/ 103 w 112"/>
                  <a:gd name="T57" fmla="*/ 222 h 284"/>
                  <a:gd name="T58" fmla="*/ 105 w 112"/>
                  <a:gd name="T59" fmla="*/ 240 h 284"/>
                  <a:gd name="T60" fmla="*/ 107 w 112"/>
                  <a:gd name="T61" fmla="*/ 260 h 284"/>
                  <a:gd name="T62" fmla="*/ 109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0" y="0"/>
                    </a:moveTo>
                    <a:lnTo>
                      <a:pt x="3" y="5"/>
                    </a:lnTo>
                    <a:lnTo>
                      <a:pt x="5" y="8"/>
                    </a:lnTo>
                    <a:lnTo>
                      <a:pt x="7" y="5"/>
                    </a:lnTo>
                    <a:lnTo>
                      <a:pt x="11" y="8"/>
                    </a:lnTo>
                    <a:lnTo>
                      <a:pt x="11" y="5"/>
                    </a:lnTo>
                    <a:lnTo>
                      <a:pt x="15" y="8"/>
                    </a:lnTo>
                    <a:lnTo>
                      <a:pt x="19" y="5"/>
                    </a:lnTo>
                    <a:lnTo>
                      <a:pt x="22" y="11"/>
                    </a:lnTo>
                    <a:lnTo>
                      <a:pt x="24" y="14"/>
                    </a:lnTo>
                    <a:lnTo>
                      <a:pt x="29" y="17"/>
                    </a:lnTo>
                    <a:lnTo>
                      <a:pt x="31" y="17"/>
                    </a:lnTo>
                    <a:lnTo>
                      <a:pt x="33" y="22"/>
                    </a:lnTo>
                    <a:lnTo>
                      <a:pt x="37" y="25"/>
                    </a:lnTo>
                    <a:lnTo>
                      <a:pt x="39" y="28"/>
                    </a:lnTo>
                    <a:lnTo>
                      <a:pt x="39" y="31"/>
                    </a:lnTo>
                    <a:lnTo>
                      <a:pt x="41" y="28"/>
                    </a:lnTo>
                    <a:lnTo>
                      <a:pt x="43" y="31"/>
                    </a:lnTo>
                    <a:lnTo>
                      <a:pt x="41" y="34"/>
                    </a:lnTo>
                    <a:lnTo>
                      <a:pt x="43" y="31"/>
                    </a:lnTo>
                    <a:lnTo>
                      <a:pt x="44" y="40"/>
                    </a:lnTo>
                    <a:lnTo>
                      <a:pt x="46" y="42"/>
                    </a:lnTo>
                    <a:lnTo>
                      <a:pt x="48" y="45"/>
                    </a:lnTo>
                    <a:lnTo>
                      <a:pt x="48" y="48"/>
                    </a:lnTo>
                    <a:lnTo>
                      <a:pt x="52" y="51"/>
                    </a:lnTo>
                    <a:lnTo>
                      <a:pt x="54" y="51"/>
                    </a:lnTo>
                    <a:lnTo>
                      <a:pt x="54" y="54"/>
                    </a:lnTo>
                    <a:lnTo>
                      <a:pt x="56" y="57"/>
                    </a:lnTo>
                    <a:lnTo>
                      <a:pt x="58" y="60"/>
                    </a:lnTo>
                    <a:lnTo>
                      <a:pt x="62" y="68"/>
                    </a:lnTo>
                    <a:lnTo>
                      <a:pt x="64" y="74"/>
                    </a:lnTo>
                    <a:lnTo>
                      <a:pt x="66" y="80"/>
                    </a:lnTo>
                    <a:lnTo>
                      <a:pt x="67" y="85"/>
                    </a:lnTo>
                    <a:lnTo>
                      <a:pt x="71" y="91"/>
                    </a:lnTo>
                    <a:lnTo>
                      <a:pt x="73" y="100"/>
                    </a:lnTo>
                    <a:lnTo>
                      <a:pt x="75" y="102"/>
                    </a:lnTo>
                    <a:lnTo>
                      <a:pt x="77" y="111"/>
                    </a:lnTo>
                    <a:lnTo>
                      <a:pt x="79" y="117"/>
                    </a:lnTo>
                    <a:lnTo>
                      <a:pt x="81" y="120"/>
                    </a:lnTo>
                    <a:lnTo>
                      <a:pt x="84" y="128"/>
                    </a:lnTo>
                    <a:lnTo>
                      <a:pt x="84" y="134"/>
                    </a:lnTo>
                    <a:lnTo>
                      <a:pt x="88" y="142"/>
                    </a:lnTo>
                    <a:lnTo>
                      <a:pt x="86" y="142"/>
                    </a:lnTo>
                    <a:lnTo>
                      <a:pt x="91" y="151"/>
                    </a:lnTo>
                    <a:lnTo>
                      <a:pt x="91" y="157"/>
                    </a:lnTo>
                    <a:lnTo>
                      <a:pt x="93" y="165"/>
                    </a:lnTo>
                    <a:lnTo>
                      <a:pt x="93" y="171"/>
                    </a:lnTo>
                    <a:lnTo>
                      <a:pt x="95" y="180"/>
                    </a:lnTo>
                    <a:lnTo>
                      <a:pt x="97" y="188"/>
                    </a:lnTo>
                    <a:lnTo>
                      <a:pt x="97" y="191"/>
                    </a:lnTo>
                    <a:lnTo>
                      <a:pt x="99" y="197"/>
                    </a:lnTo>
                    <a:lnTo>
                      <a:pt x="99" y="205"/>
                    </a:lnTo>
                    <a:lnTo>
                      <a:pt x="101" y="217"/>
                    </a:lnTo>
                    <a:lnTo>
                      <a:pt x="103" y="222"/>
                    </a:lnTo>
                    <a:lnTo>
                      <a:pt x="103" y="231"/>
                    </a:lnTo>
                    <a:lnTo>
                      <a:pt x="105" y="240"/>
                    </a:lnTo>
                    <a:lnTo>
                      <a:pt x="105" y="248"/>
                    </a:lnTo>
                    <a:lnTo>
                      <a:pt x="107" y="260"/>
                    </a:lnTo>
                    <a:lnTo>
                      <a:pt x="107" y="262"/>
                    </a:lnTo>
                    <a:lnTo>
                      <a:pt x="109" y="274"/>
                    </a:lnTo>
                    <a:lnTo>
                      <a:pt x="111" y="283"/>
                    </a:lnTo>
                  </a:path>
                </a:pathLst>
              </a:custGeom>
              <a:noFill/>
              <a:ln w="9525" cap="rnd">
                <a:solidFill>
                  <a:srgbClr val="FF0000"/>
                </a:solidFill>
                <a:round/>
                <a:headEnd type="none" w="sm" len="sm"/>
                <a:tailEnd type="none" w="sm" len="sm"/>
              </a:ln>
            </p:spPr>
            <p:txBody>
              <a:bodyPr/>
              <a:lstStyle/>
              <a:p>
                <a:endParaRPr lang="en-US"/>
              </a:p>
            </p:txBody>
          </p:sp>
          <p:sp>
            <p:nvSpPr>
              <p:cNvPr id="22618" name="Freeform 186"/>
              <p:cNvSpPr>
                <a:spLocks/>
              </p:cNvSpPr>
              <p:nvPr/>
            </p:nvSpPr>
            <p:spPr bwMode="auto">
              <a:xfrm>
                <a:off x="4760" y="950"/>
                <a:ext cx="112" cy="284"/>
              </a:xfrm>
              <a:custGeom>
                <a:avLst/>
                <a:gdLst>
                  <a:gd name="T0" fmla="*/ 107 w 112"/>
                  <a:gd name="T1" fmla="*/ 5 h 284"/>
                  <a:gd name="T2" fmla="*/ 101 w 112"/>
                  <a:gd name="T3" fmla="*/ 5 h 284"/>
                  <a:gd name="T4" fmla="*/ 97 w 112"/>
                  <a:gd name="T5" fmla="*/ 8 h 284"/>
                  <a:gd name="T6" fmla="*/ 89 w 112"/>
                  <a:gd name="T7" fmla="*/ 5 h 284"/>
                  <a:gd name="T8" fmla="*/ 84 w 112"/>
                  <a:gd name="T9" fmla="*/ 8 h 284"/>
                  <a:gd name="T10" fmla="*/ 80 w 112"/>
                  <a:gd name="T11" fmla="*/ 17 h 284"/>
                  <a:gd name="T12" fmla="*/ 78 w 112"/>
                  <a:gd name="T13" fmla="*/ 17 h 284"/>
                  <a:gd name="T14" fmla="*/ 74 w 112"/>
                  <a:gd name="T15" fmla="*/ 20 h 284"/>
                  <a:gd name="T16" fmla="*/ 72 w 112"/>
                  <a:gd name="T17" fmla="*/ 28 h 284"/>
                  <a:gd name="T18" fmla="*/ 66 w 112"/>
                  <a:gd name="T19" fmla="*/ 31 h 284"/>
                  <a:gd name="T20" fmla="*/ 66 w 112"/>
                  <a:gd name="T21" fmla="*/ 31 h 284"/>
                  <a:gd name="T22" fmla="*/ 65 w 112"/>
                  <a:gd name="T23" fmla="*/ 37 h 284"/>
                  <a:gd name="T24" fmla="*/ 63 w 112"/>
                  <a:gd name="T25" fmla="*/ 45 h 284"/>
                  <a:gd name="T26" fmla="*/ 61 w 112"/>
                  <a:gd name="T27" fmla="*/ 51 h 284"/>
                  <a:gd name="T28" fmla="*/ 59 w 112"/>
                  <a:gd name="T29" fmla="*/ 57 h 284"/>
                  <a:gd name="T30" fmla="*/ 55 w 112"/>
                  <a:gd name="T31" fmla="*/ 57 h 284"/>
                  <a:gd name="T32" fmla="*/ 47 w 112"/>
                  <a:gd name="T33" fmla="*/ 68 h 284"/>
                  <a:gd name="T34" fmla="*/ 45 w 112"/>
                  <a:gd name="T35" fmla="*/ 77 h 284"/>
                  <a:gd name="T36" fmla="*/ 42 w 112"/>
                  <a:gd name="T37" fmla="*/ 94 h 284"/>
                  <a:gd name="T38" fmla="*/ 38 w 112"/>
                  <a:gd name="T39" fmla="*/ 102 h 284"/>
                  <a:gd name="T40" fmla="*/ 32 w 112"/>
                  <a:gd name="T41" fmla="*/ 114 h 284"/>
                  <a:gd name="T42" fmla="*/ 28 w 112"/>
                  <a:gd name="T43" fmla="*/ 128 h 284"/>
                  <a:gd name="T44" fmla="*/ 24 w 112"/>
                  <a:gd name="T45" fmla="*/ 142 h 284"/>
                  <a:gd name="T46" fmla="*/ 21 w 112"/>
                  <a:gd name="T47" fmla="*/ 154 h 284"/>
                  <a:gd name="T48" fmla="*/ 21 w 112"/>
                  <a:gd name="T49" fmla="*/ 168 h 284"/>
                  <a:gd name="T50" fmla="*/ 19 w 112"/>
                  <a:gd name="T51" fmla="*/ 185 h 284"/>
                  <a:gd name="T52" fmla="*/ 13 w 112"/>
                  <a:gd name="T53" fmla="*/ 197 h 284"/>
                  <a:gd name="T54" fmla="*/ 11 w 112"/>
                  <a:gd name="T55" fmla="*/ 211 h 284"/>
                  <a:gd name="T56" fmla="*/ 9 w 112"/>
                  <a:gd name="T57" fmla="*/ 225 h 284"/>
                  <a:gd name="T58" fmla="*/ 7 w 112"/>
                  <a:gd name="T59" fmla="*/ 242 h 284"/>
                  <a:gd name="T60" fmla="*/ 3 w 112"/>
                  <a:gd name="T61" fmla="*/ 260 h 284"/>
                  <a:gd name="T62" fmla="*/ 3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111" y="0"/>
                    </a:moveTo>
                    <a:lnTo>
                      <a:pt x="107" y="5"/>
                    </a:lnTo>
                    <a:lnTo>
                      <a:pt x="105" y="2"/>
                    </a:lnTo>
                    <a:lnTo>
                      <a:pt x="101" y="5"/>
                    </a:lnTo>
                    <a:lnTo>
                      <a:pt x="97" y="5"/>
                    </a:lnTo>
                    <a:lnTo>
                      <a:pt x="97" y="8"/>
                    </a:lnTo>
                    <a:lnTo>
                      <a:pt x="93" y="8"/>
                    </a:lnTo>
                    <a:lnTo>
                      <a:pt x="89" y="5"/>
                    </a:lnTo>
                    <a:lnTo>
                      <a:pt x="86" y="8"/>
                    </a:lnTo>
                    <a:lnTo>
                      <a:pt x="84" y="8"/>
                    </a:lnTo>
                    <a:lnTo>
                      <a:pt x="80" y="14"/>
                    </a:lnTo>
                    <a:lnTo>
                      <a:pt x="80" y="17"/>
                    </a:lnTo>
                    <a:lnTo>
                      <a:pt x="78" y="17"/>
                    </a:lnTo>
                    <a:lnTo>
                      <a:pt x="74" y="20"/>
                    </a:lnTo>
                    <a:lnTo>
                      <a:pt x="74" y="25"/>
                    </a:lnTo>
                    <a:lnTo>
                      <a:pt x="72" y="28"/>
                    </a:lnTo>
                    <a:lnTo>
                      <a:pt x="68" y="31"/>
                    </a:lnTo>
                    <a:lnTo>
                      <a:pt x="66" y="31"/>
                    </a:lnTo>
                    <a:lnTo>
                      <a:pt x="68" y="34"/>
                    </a:lnTo>
                    <a:lnTo>
                      <a:pt x="66" y="31"/>
                    </a:lnTo>
                    <a:lnTo>
                      <a:pt x="66" y="37"/>
                    </a:lnTo>
                    <a:lnTo>
                      <a:pt x="65" y="37"/>
                    </a:lnTo>
                    <a:lnTo>
                      <a:pt x="65" y="45"/>
                    </a:lnTo>
                    <a:lnTo>
                      <a:pt x="63" y="45"/>
                    </a:lnTo>
                    <a:lnTo>
                      <a:pt x="61" y="48"/>
                    </a:lnTo>
                    <a:lnTo>
                      <a:pt x="61" y="51"/>
                    </a:lnTo>
                    <a:lnTo>
                      <a:pt x="59" y="54"/>
                    </a:lnTo>
                    <a:lnTo>
                      <a:pt x="59" y="57"/>
                    </a:lnTo>
                    <a:lnTo>
                      <a:pt x="57" y="60"/>
                    </a:lnTo>
                    <a:lnTo>
                      <a:pt x="55" y="57"/>
                    </a:lnTo>
                    <a:lnTo>
                      <a:pt x="53" y="60"/>
                    </a:lnTo>
                    <a:lnTo>
                      <a:pt x="47" y="68"/>
                    </a:lnTo>
                    <a:lnTo>
                      <a:pt x="47" y="71"/>
                    </a:lnTo>
                    <a:lnTo>
                      <a:pt x="45" y="77"/>
                    </a:lnTo>
                    <a:lnTo>
                      <a:pt x="42" y="85"/>
                    </a:lnTo>
                    <a:lnTo>
                      <a:pt x="42" y="94"/>
                    </a:lnTo>
                    <a:lnTo>
                      <a:pt x="40" y="100"/>
                    </a:lnTo>
                    <a:lnTo>
                      <a:pt x="38" y="102"/>
                    </a:lnTo>
                    <a:lnTo>
                      <a:pt x="34" y="108"/>
                    </a:lnTo>
                    <a:lnTo>
                      <a:pt x="32" y="114"/>
                    </a:lnTo>
                    <a:lnTo>
                      <a:pt x="32" y="120"/>
                    </a:lnTo>
                    <a:lnTo>
                      <a:pt x="28" y="128"/>
                    </a:lnTo>
                    <a:lnTo>
                      <a:pt x="26" y="134"/>
                    </a:lnTo>
                    <a:lnTo>
                      <a:pt x="24" y="142"/>
                    </a:lnTo>
                    <a:lnTo>
                      <a:pt x="22" y="148"/>
                    </a:lnTo>
                    <a:lnTo>
                      <a:pt x="21" y="154"/>
                    </a:lnTo>
                    <a:lnTo>
                      <a:pt x="19" y="165"/>
                    </a:lnTo>
                    <a:lnTo>
                      <a:pt x="21" y="168"/>
                    </a:lnTo>
                    <a:lnTo>
                      <a:pt x="21" y="174"/>
                    </a:lnTo>
                    <a:lnTo>
                      <a:pt x="19" y="185"/>
                    </a:lnTo>
                    <a:lnTo>
                      <a:pt x="15" y="191"/>
                    </a:lnTo>
                    <a:lnTo>
                      <a:pt x="13" y="197"/>
                    </a:lnTo>
                    <a:lnTo>
                      <a:pt x="13" y="202"/>
                    </a:lnTo>
                    <a:lnTo>
                      <a:pt x="11" y="211"/>
                    </a:lnTo>
                    <a:lnTo>
                      <a:pt x="11" y="217"/>
                    </a:lnTo>
                    <a:lnTo>
                      <a:pt x="9" y="225"/>
                    </a:lnTo>
                    <a:lnTo>
                      <a:pt x="9" y="234"/>
                    </a:lnTo>
                    <a:lnTo>
                      <a:pt x="7" y="242"/>
                    </a:lnTo>
                    <a:lnTo>
                      <a:pt x="9" y="251"/>
                    </a:lnTo>
                    <a:lnTo>
                      <a:pt x="3" y="260"/>
                    </a:lnTo>
                    <a:lnTo>
                      <a:pt x="3" y="268"/>
                    </a:lnTo>
                    <a:lnTo>
                      <a:pt x="3" y="274"/>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619" name="Freeform 187"/>
              <p:cNvSpPr>
                <a:spLocks/>
              </p:cNvSpPr>
              <p:nvPr/>
            </p:nvSpPr>
            <p:spPr bwMode="auto">
              <a:xfrm>
                <a:off x="2786" y="1233"/>
                <a:ext cx="109" cy="288"/>
              </a:xfrm>
              <a:custGeom>
                <a:avLst/>
                <a:gdLst>
                  <a:gd name="T0" fmla="*/ 102 w 109"/>
                  <a:gd name="T1" fmla="*/ 284 h 288"/>
                  <a:gd name="T2" fmla="*/ 98 w 109"/>
                  <a:gd name="T3" fmla="*/ 284 h 288"/>
                  <a:gd name="T4" fmla="*/ 92 w 109"/>
                  <a:gd name="T5" fmla="*/ 284 h 288"/>
                  <a:gd name="T6" fmla="*/ 87 w 109"/>
                  <a:gd name="T7" fmla="*/ 281 h 288"/>
                  <a:gd name="T8" fmla="*/ 83 w 109"/>
                  <a:gd name="T9" fmla="*/ 278 h 288"/>
                  <a:gd name="T10" fmla="*/ 79 w 109"/>
                  <a:gd name="T11" fmla="*/ 275 h 288"/>
                  <a:gd name="T12" fmla="*/ 75 w 109"/>
                  <a:gd name="T13" fmla="*/ 272 h 288"/>
                  <a:gd name="T14" fmla="*/ 72 w 109"/>
                  <a:gd name="T15" fmla="*/ 269 h 288"/>
                  <a:gd name="T16" fmla="*/ 68 w 109"/>
                  <a:gd name="T17" fmla="*/ 261 h 288"/>
                  <a:gd name="T18" fmla="*/ 64 w 109"/>
                  <a:gd name="T19" fmla="*/ 258 h 288"/>
                  <a:gd name="T20" fmla="*/ 64 w 109"/>
                  <a:gd name="T21" fmla="*/ 252 h 288"/>
                  <a:gd name="T22" fmla="*/ 62 w 109"/>
                  <a:gd name="T23" fmla="*/ 246 h 288"/>
                  <a:gd name="T24" fmla="*/ 58 w 109"/>
                  <a:gd name="T25" fmla="*/ 241 h 288"/>
                  <a:gd name="T26" fmla="*/ 56 w 109"/>
                  <a:gd name="T27" fmla="*/ 238 h 288"/>
                  <a:gd name="T28" fmla="*/ 51 w 109"/>
                  <a:gd name="T29" fmla="*/ 232 h 288"/>
                  <a:gd name="T30" fmla="*/ 51 w 109"/>
                  <a:gd name="T31" fmla="*/ 226 h 288"/>
                  <a:gd name="T32" fmla="*/ 49 w 109"/>
                  <a:gd name="T33" fmla="*/ 220 h 288"/>
                  <a:gd name="T34" fmla="*/ 43 w 109"/>
                  <a:gd name="T35" fmla="*/ 206 h 288"/>
                  <a:gd name="T36" fmla="*/ 37 w 109"/>
                  <a:gd name="T37" fmla="*/ 198 h 288"/>
                  <a:gd name="T38" fmla="*/ 34 w 109"/>
                  <a:gd name="T39" fmla="*/ 183 h 288"/>
                  <a:gd name="T40" fmla="*/ 32 w 109"/>
                  <a:gd name="T41" fmla="*/ 172 h 288"/>
                  <a:gd name="T42" fmla="*/ 26 w 109"/>
                  <a:gd name="T43" fmla="*/ 160 h 288"/>
                  <a:gd name="T44" fmla="*/ 22 w 109"/>
                  <a:gd name="T45" fmla="*/ 146 h 288"/>
                  <a:gd name="T46" fmla="*/ 20 w 109"/>
                  <a:gd name="T47" fmla="*/ 132 h 288"/>
                  <a:gd name="T48" fmla="*/ 15 w 109"/>
                  <a:gd name="T49" fmla="*/ 117 h 288"/>
                  <a:gd name="T50" fmla="*/ 17 w 109"/>
                  <a:gd name="T51" fmla="*/ 106 h 288"/>
                  <a:gd name="T52" fmla="*/ 11 w 109"/>
                  <a:gd name="T53" fmla="*/ 88 h 288"/>
                  <a:gd name="T54" fmla="*/ 11 w 109"/>
                  <a:gd name="T55" fmla="*/ 77 h 288"/>
                  <a:gd name="T56" fmla="*/ 11 w 109"/>
                  <a:gd name="T57" fmla="*/ 60 h 288"/>
                  <a:gd name="T58" fmla="*/ 5 w 109"/>
                  <a:gd name="T59" fmla="*/ 45 h 288"/>
                  <a:gd name="T60" fmla="*/ 3 w 109"/>
                  <a:gd name="T61" fmla="*/ 25 h 288"/>
                  <a:gd name="T62" fmla="*/ 0 w 109"/>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2" y="284"/>
                    </a:lnTo>
                    <a:lnTo>
                      <a:pt x="98" y="284"/>
                    </a:lnTo>
                    <a:lnTo>
                      <a:pt x="96" y="284"/>
                    </a:lnTo>
                    <a:lnTo>
                      <a:pt x="92" y="284"/>
                    </a:lnTo>
                    <a:lnTo>
                      <a:pt x="90" y="278"/>
                    </a:lnTo>
                    <a:lnTo>
                      <a:pt x="87" y="281"/>
                    </a:lnTo>
                    <a:lnTo>
                      <a:pt x="85" y="278"/>
                    </a:lnTo>
                    <a:lnTo>
                      <a:pt x="83" y="278"/>
                    </a:lnTo>
                    <a:lnTo>
                      <a:pt x="79" y="275"/>
                    </a:lnTo>
                    <a:lnTo>
                      <a:pt x="75" y="272"/>
                    </a:lnTo>
                    <a:lnTo>
                      <a:pt x="73" y="266"/>
                    </a:lnTo>
                    <a:lnTo>
                      <a:pt x="72" y="269"/>
                    </a:lnTo>
                    <a:lnTo>
                      <a:pt x="70" y="264"/>
                    </a:lnTo>
                    <a:lnTo>
                      <a:pt x="68" y="261"/>
                    </a:lnTo>
                    <a:lnTo>
                      <a:pt x="66" y="261"/>
                    </a:lnTo>
                    <a:lnTo>
                      <a:pt x="64" y="258"/>
                    </a:lnTo>
                    <a:lnTo>
                      <a:pt x="64" y="255"/>
                    </a:lnTo>
                    <a:lnTo>
                      <a:pt x="64" y="252"/>
                    </a:lnTo>
                    <a:lnTo>
                      <a:pt x="62" y="246"/>
                    </a:lnTo>
                    <a:lnTo>
                      <a:pt x="60" y="243"/>
                    </a:lnTo>
                    <a:lnTo>
                      <a:pt x="58" y="241"/>
                    </a:lnTo>
                    <a:lnTo>
                      <a:pt x="56" y="238"/>
                    </a:lnTo>
                    <a:lnTo>
                      <a:pt x="51" y="232"/>
                    </a:lnTo>
                    <a:lnTo>
                      <a:pt x="51" y="226"/>
                    </a:lnTo>
                    <a:lnTo>
                      <a:pt x="49" y="226"/>
                    </a:lnTo>
                    <a:lnTo>
                      <a:pt x="49" y="220"/>
                    </a:lnTo>
                    <a:lnTo>
                      <a:pt x="45" y="218"/>
                    </a:lnTo>
                    <a:lnTo>
                      <a:pt x="43" y="206"/>
                    </a:lnTo>
                    <a:lnTo>
                      <a:pt x="39" y="203"/>
                    </a:lnTo>
                    <a:lnTo>
                      <a:pt x="37" y="198"/>
                    </a:lnTo>
                    <a:lnTo>
                      <a:pt x="36" y="192"/>
                    </a:lnTo>
                    <a:lnTo>
                      <a:pt x="34" y="183"/>
                    </a:lnTo>
                    <a:lnTo>
                      <a:pt x="28" y="177"/>
                    </a:lnTo>
                    <a:lnTo>
                      <a:pt x="32" y="172"/>
                    </a:lnTo>
                    <a:lnTo>
                      <a:pt x="28" y="166"/>
                    </a:lnTo>
                    <a:lnTo>
                      <a:pt x="26" y="160"/>
                    </a:lnTo>
                    <a:lnTo>
                      <a:pt x="26" y="152"/>
                    </a:lnTo>
                    <a:lnTo>
                      <a:pt x="22" y="146"/>
                    </a:lnTo>
                    <a:lnTo>
                      <a:pt x="22" y="140"/>
                    </a:lnTo>
                    <a:lnTo>
                      <a:pt x="20" y="132"/>
                    </a:lnTo>
                    <a:lnTo>
                      <a:pt x="18" y="129"/>
                    </a:lnTo>
                    <a:lnTo>
                      <a:pt x="15" y="117"/>
                    </a:lnTo>
                    <a:lnTo>
                      <a:pt x="17" y="114"/>
                    </a:lnTo>
                    <a:lnTo>
                      <a:pt x="17" y="106"/>
                    </a:lnTo>
                    <a:lnTo>
                      <a:pt x="13" y="97"/>
                    </a:lnTo>
                    <a:lnTo>
                      <a:pt x="11" y="88"/>
                    </a:lnTo>
                    <a:lnTo>
                      <a:pt x="11" y="83"/>
                    </a:lnTo>
                    <a:lnTo>
                      <a:pt x="11" y="77"/>
                    </a:lnTo>
                    <a:lnTo>
                      <a:pt x="9" y="66"/>
                    </a:lnTo>
                    <a:lnTo>
                      <a:pt x="11" y="60"/>
                    </a:lnTo>
                    <a:lnTo>
                      <a:pt x="7" y="51"/>
                    </a:lnTo>
                    <a:lnTo>
                      <a:pt x="5" y="45"/>
                    </a:lnTo>
                    <a:lnTo>
                      <a:pt x="3" y="40"/>
                    </a:lnTo>
                    <a:lnTo>
                      <a:pt x="3" y="25"/>
                    </a:lnTo>
                    <a:lnTo>
                      <a:pt x="1" y="20"/>
                    </a:lnTo>
                    <a:lnTo>
                      <a:pt x="0" y="11"/>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20" name="Freeform 188"/>
              <p:cNvSpPr>
                <a:spLocks/>
              </p:cNvSpPr>
              <p:nvPr/>
            </p:nvSpPr>
            <p:spPr bwMode="auto">
              <a:xfrm>
                <a:off x="2896" y="1233"/>
                <a:ext cx="110" cy="288"/>
              </a:xfrm>
              <a:custGeom>
                <a:avLst/>
                <a:gdLst>
                  <a:gd name="T0" fmla="*/ 3 w 110"/>
                  <a:gd name="T1" fmla="*/ 287 h 288"/>
                  <a:gd name="T2" fmla="*/ 9 w 110"/>
                  <a:gd name="T3" fmla="*/ 287 h 288"/>
                  <a:gd name="T4" fmla="*/ 15 w 110"/>
                  <a:gd name="T5" fmla="*/ 287 h 288"/>
                  <a:gd name="T6" fmla="*/ 21 w 110"/>
                  <a:gd name="T7" fmla="*/ 284 h 288"/>
                  <a:gd name="T8" fmla="*/ 24 w 110"/>
                  <a:gd name="T9" fmla="*/ 281 h 288"/>
                  <a:gd name="T10" fmla="*/ 28 w 110"/>
                  <a:gd name="T11" fmla="*/ 275 h 288"/>
                  <a:gd name="T12" fmla="*/ 32 w 110"/>
                  <a:gd name="T13" fmla="*/ 272 h 288"/>
                  <a:gd name="T14" fmla="*/ 38 w 110"/>
                  <a:gd name="T15" fmla="*/ 269 h 288"/>
                  <a:gd name="T16" fmla="*/ 38 w 110"/>
                  <a:gd name="T17" fmla="*/ 266 h 288"/>
                  <a:gd name="T18" fmla="*/ 43 w 110"/>
                  <a:gd name="T19" fmla="*/ 258 h 288"/>
                  <a:gd name="T20" fmla="*/ 45 w 110"/>
                  <a:gd name="T21" fmla="*/ 255 h 288"/>
                  <a:gd name="T22" fmla="*/ 47 w 110"/>
                  <a:gd name="T23" fmla="*/ 249 h 288"/>
                  <a:gd name="T24" fmla="*/ 49 w 110"/>
                  <a:gd name="T25" fmla="*/ 243 h 288"/>
                  <a:gd name="T26" fmla="*/ 51 w 110"/>
                  <a:gd name="T27" fmla="*/ 241 h 288"/>
                  <a:gd name="T28" fmla="*/ 53 w 110"/>
                  <a:gd name="T29" fmla="*/ 235 h 288"/>
                  <a:gd name="T30" fmla="*/ 53 w 110"/>
                  <a:gd name="T31" fmla="*/ 229 h 288"/>
                  <a:gd name="T32" fmla="*/ 61 w 110"/>
                  <a:gd name="T33" fmla="*/ 220 h 288"/>
                  <a:gd name="T34" fmla="*/ 66 w 110"/>
                  <a:gd name="T35" fmla="*/ 206 h 288"/>
                  <a:gd name="T36" fmla="*/ 70 w 110"/>
                  <a:gd name="T37" fmla="*/ 195 h 288"/>
                  <a:gd name="T38" fmla="*/ 74 w 110"/>
                  <a:gd name="T39" fmla="*/ 186 h 288"/>
                  <a:gd name="T40" fmla="*/ 82 w 110"/>
                  <a:gd name="T41" fmla="*/ 172 h 288"/>
                  <a:gd name="T42" fmla="*/ 82 w 110"/>
                  <a:gd name="T43" fmla="*/ 157 h 288"/>
                  <a:gd name="T44" fmla="*/ 86 w 110"/>
                  <a:gd name="T45" fmla="*/ 146 h 288"/>
                  <a:gd name="T46" fmla="*/ 87 w 110"/>
                  <a:gd name="T47" fmla="*/ 134 h 288"/>
                  <a:gd name="T48" fmla="*/ 93 w 110"/>
                  <a:gd name="T49" fmla="*/ 123 h 288"/>
                  <a:gd name="T50" fmla="*/ 95 w 110"/>
                  <a:gd name="T51" fmla="*/ 106 h 288"/>
                  <a:gd name="T52" fmla="*/ 95 w 110"/>
                  <a:gd name="T53" fmla="*/ 91 h 288"/>
                  <a:gd name="T54" fmla="*/ 99 w 110"/>
                  <a:gd name="T55" fmla="*/ 74 h 288"/>
                  <a:gd name="T56" fmla="*/ 103 w 110"/>
                  <a:gd name="T57" fmla="*/ 63 h 288"/>
                  <a:gd name="T58" fmla="*/ 101 w 110"/>
                  <a:gd name="T59" fmla="*/ 40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3" y="287"/>
                    </a:lnTo>
                    <a:lnTo>
                      <a:pt x="7" y="284"/>
                    </a:lnTo>
                    <a:lnTo>
                      <a:pt x="9" y="287"/>
                    </a:lnTo>
                    <a:lnTo>
                      <a:pt x="13" y="287"/>
                    </a:lnTo>
                    <a:lnTo>
                      <a:pt x="15" y="287"/>
                    </a:lnTo>
                    <a:lnTo>
                      <a:pt x="21" y="287"/>
                    </a:lnTo>
                    <a:lnTo>
                      <a:pt x="21" y="284"/>
                    </a:lnTo>
                    <a:lnTo>
                      <a:pt x="22" y="281"/>
                    </a:lnTo>
                    <a:lnTo>
                      <a:pt x="24" y="281"/>
                    </a:lnTo>
                    <a:lnTo>
                      <a:pt x="26" y="275"/>
                    </a:lnTo>
                    <a:lnTo>
                      <a:pt x="28" y="275"/>
                    </a:lnTo>
                    <a:lnTo>
                      <a:pt x="30" y="272"/>
                    </a:lnTo>
                    <a:lnTo>
                      <a:pt x="32" y="272"/>
                    </a:lnTo>
                    <a:lnTo>
                      <a:pt x="36" y="272"/>
                    </a:lnTo>
                    <a:lnTo>
                      <a:pt x="38" y="269"/>
                    </a:lnTo>
                    <a:lnTo>
                      <a:pt x="38" y="266"/>
                    </a:lnTo>
                    <a:lnTo>
                      <a:pt x="40" y="264"/>
                    </a:lnTo>
                    <a:lnTo>
                      <a:pt x="43" y="258"/>
                    </a:lnTo>
                    <a:lnTo>
                      <a:pt x="42" y="258"/>
                    </a:lnTo>
                    <a:lnTo>
                      <a:pt x="45" y="255"/>
                    </a:lnTo>
                    <a:lnTo>
                      <a:pt x="43" y="252"/>
                    </a:lnTo>
                    <a:lnTo>
                      <a:pt x="47" y="249"/>
                    </a:lnTo>
                    <a:lnTo>
                      <a:pt x="49" y="246"/>
                    </a:lnTo>
                    <a:lnTo>
                      <a:pt x="49" y="243"/>
                    </a:lnTo>
                    <a:lnTo>
                      <a:pt x="51" y="241"/>
                    </a:lnTo>
                    <a:lnTo>
                      <a:pt x="53" y="238"/>
                    </a:lnTo>
                    <a:lnTo>
                      <a:pt x="53" y="235"/>
                    </a:lnTo>
                    <a:lnTo>
                      <a:pt x="55" y="232"/>
                    </a:lnTo>
                    <a:lnTo>
                      <a:pt x="53" y="229"/>
                    </a:lnTo>
                    <a:lnTo>
                      <a:pt x="57" y="229"/>
                    </a:lnTo>
                    <a:lnTo>
                      <a:pt x="61" y="220"/>
                    </a:lnTo>
                    <a:lnTo>
                      <a:pt x="63" y="212"/>
                    </a:lnTo>
                    <a:lnTo>
                      <a:pt x="66" y="206"/>
                    </a:lnTo>
                    <a:lnTo>
                      <a:pt x="68" y="200"/>
                    </a:lnTo>
                    <a:lnTo>
                      <a:pt x="70" y="195"/>
                    </a:lnTo>
                    <a:lnTo>
                      <a:pt x="70" y="189"/>
                    </a:lnTo>
                    <a:lnTo>
                      <a:pt x="74" y="186"/>
                    </a:lnTo>
                    <a:lnTo>
                      <a:pt x="78" y="175"/>
                    </a:lnTo>
                    <a:lnTo>
                      <a:pt x="82" y="172"/>
                    </a:lnTo>
                    <a:lnTo>
                      <a:pt x="78" y="166"/>
                    </a:lnTo>
                    <a:lnTo>
                      <a:pt x="82" y="157"/>
                    </a:lnTo>
                    <a:lnTo>
                      <a:pt x="84" y="152"/>
                    </a:lnTo>
                    <a:lnTo>
                      <a:pt x="86" y="146"/>
                    </a:lnTo>
                    <a:lnTo>
                      <a:pt x="86" y="137"/>
                    </a:lnTo>
                    <a:lnTo>
                      <a:pt x="87" y="134"/>
                    </a:lnTo>
                    <a:lnTo>
                      <a:pt x="91" y="126"/>
                    </a:lnTo>
                    <a:lnTo>
                      <a:pt x="93" y="123"/>
                    </a:lnTo>
                    <a:lnTo>
                      <a:pt x="91" y="111"/>
                    </a:lnTo>
                    <a:lnTo>
                      <a:pt x="95" y="106"/>
                    </a:lnTo>
                    <a:lnTo>
                      <a:pt x="95" y="100"/>
                    </a:lnTo>
                    <a:lnTo>
                      <a:pt x="95" y="91"/>
                    </a:lnTo>
                    <a:lnTo>
                      <a:pt x="97" y="86"/>
                    </a:lnTo>
                    <a:lnTo>
                      <a:pt x="99" y="74"/>
                    </a:lnTo>
                    <a:lnTo>
                      <a:pt x="99" y="68"/>
                    </a:lnTo>
                    <a:lnTo>
                      <a:pt x="103" y="63"/>
                    </a:lnTo>
                    <a:lnTo>
                      <a:pt x="99" y="48"/>
                    </a:lnTo>
                    <a:lnTo>
                      <a:pt x="101" y="40"/>
                    </a:lnTo>
                    <a:lnTo>
                      <a:pt x="103" y="34"/>
                    </a:lnTo>
                    <a:lnTo>
                      <a:pt x="107" y="28"/>
                    </a:lnTo>
                    <a:lnTo>
                      <a:pt x="105" y="17"/>
                    </a:lnTo>
                    <a:lnTo>
                      <a:pt x="107"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621" name="Freeform 189"/>
              <p:cNvSpPr>
                <a:spLocks/>
              </p:cNvSpPr>
              <p:nvPr/>
            </p:nvSpPr>
            <p:spPr bwMode="auto">
              <a:xfrm>
                <a:off x="2896" y="1233"/>
                <a:ext cx="110" cy="288"/>
              </a:xfrm>
              <a:custGeom>
                <a:avLst/>
                <a:gdLst>
                  <a:gd name="T0" fmla="*/ 3 w 110"/>
                  <a:gd name="T1" fmla="*/ 287 h 288"/>
                  <a:gd name="T2" fmla="*/ 9 w 110"/>
                  <a:gd name="T3" fmla="*/ 287 h 288"/>
                  <a:gd name="T4" fmla="*/ 15 w 110"/>
                  <a:gd name="T5" fmla="*/ 287 h 288"/>
                  <a:gd name="T6" fmla="*/ 21 w 110"/>
                  <a:gd name="T7" fmla="*/ 284 h 288"/>
                  <a:gd name="T8" fmla="*/ 24 w 110"/>
                  <a:gd name="T9" fmla="*/ 281 h 288"/>
                  <a:gd name="T10" fmla="*/ 28 w 110"/>
                  <a:gd name="T11" fmla="*/ 275 h 288"/>
                  <a:gd name="T12" fmla="*/ 32 w 110"/>
                  <a:gd name="T13" fmla="*/ 272 h 288"/>
                  <a:gd name="T14" fmla="*/ 38 w 110"/>
                  <a:gd name="T15" fmla="*/ 269 h 288"/>
                  <a:gd name="T16" fmla="*/ 38 w 110"/>
                  <a:gd name="T17" fmla="*/ 266 h 288"/>
                  <a:gd name="T18" fmla="*/ 43 w 110"/>
                  <a:gd name="T19" fmla="*/ 258 h 288"/>
                  <a:gd name="T20" fmla="*/ 45 w 110"/>
                  <a:gd name="T21" fmla="*/ 255 h 288"/>
                  <a:gd name="T22" fmla="*/ 47 w 110"/>
                  <a:gd name="T23" fmla="*/ 249 h 288"/>
                  <a:gd name="T24" fmla="*/ 49 w 110"/>
                  <a:gd name="T25" fmla="*/ 243 h 288"/>
                  <a:gd name="T26" fmla="*/ 51 w 110"/>
                  <a:gd name="T27" fmla="*/ 241 h 288"/>
                  <a:gd name="T28" fmla="*/ 53 w 110"/>
                  <a:gd name="T29" fmla="*/ 235 h 288"/>
                  <a:gd name="T30" fmla="*/ 57 w 110"/>
                  <a:gd name="T31" fmla="*/ 229 h 288"/>
                  <a:gd name="T32" fmla="*/ 61 w 110"/>
                  <a:gd name="T33" fmla="*/ 220 h 288"/>
                  <a:gd name="T34" fmla="*/ 66 w 110"/>
                  <a:gd name="T35" fmla="*/ 206 h 288"/>
                  <a:gd name="T36" fmla="*/ 70 w 110"/>
                  <a:gd name="T37" fmla="*/ 195 h 288"/>
                  <a:gd name="T38" fmla="*/ 76 w 110"/>
                  <a:gd name="T39" fmla="*/ 183 h 288"/>
                  <a:gd name="T40" fmla="*/ 82 w 110"/>
                  <a:gd name="T41" fmla="*/ 172 h 288"/>
                  <a:gd name="T42" fmla="*/ 82 w 110"/>
                  <a:gd name="T43" fmla="*/ 157 h 288"/>
                  <a:gd name="T44" fmla="*/ 86 w 110"/>
                  <a:gd name="T45" fmla="*/ 146 h 288"/>
                  <a:gd name="T46" fmla="*/ 87 w 110"/>
                  <a:gd name="T47" fmla="*/ 134 h 288"/>
                  <a:gd name="T48" fmla="*/ 93 w 110"/>
                  <a:gd name="T49" fmla="*/ 123 h 288"/>
                  <a:gd name="T50" fmla="*/ 95 w 110"/>
                  <a:gd name="T51" fmla="*/ 106 h 288"/>
                  <a:gd name="T52" fmla="*/ 95 w 110"/>
                  <a:gd name="T53" fmla="*/ 91 h 288"/>
                  <a:gd name="T54" fmla="*/ 99 w 110"/>
                  <a:gd name="T55" fmla="*/ 74 h 288"/>
                  <a:gd name="T56" fmla="*/ 103 w 110"/>
                  <a:gd name="T57" fmla="*/ 63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3" y="287"/>
                    </a:lnTo>
                    <a:lnTo>
                      <a:pt x="7" y="284"/>
                    </a:lnTo>
                    <a:lnTo>
                      <a:pt x="9" y="287"/>
                    </a:lnTo>
                    <a:lnTo>
                      <a:pt x="13" y="287"/>
                    </a:lnTo>
                    <a:lnTo>
                      <a:pt x="15" y="287"/>
                    </a:lnTo>
                    <a:lnTo>
                      <a:pt x="21" y="287"/>
                    </a:lnTo>
                    <a:lnTo>
                      <a:pt x="21" y="284"/>
                    </a:lnTo>
                    <a:lnTo>
                      <a:pt x="22" y="281"/>
                    </a:lnTo>
                    <a:lnTo>
                      <a:pt x="24" y="281"/>
                    </a:lnTo>
                    <a:lnTo>
                      <a:pt x="26" y="275"/>
                    </a:lnTo>
                    <a:lnTo>
                      <a:pt x="28" y="275"/>
                    </a:lnTo>
                    <a:lnTo>
                      <a:pt x="30" y="272"/>
                    </a:lnTo>
                    <a:lnTo>
                      <a:pt x="32" y="272"/>
                    </a:lnTo>
                    <a:lnTo>
                      <a:pt x="36" y="272"/>
                    </a:lnTo>
                    <a:lnTo>
                      <a:pt x="38" y="269"/>
                    </a:lnTo>
                    <a:lnTo>
                      <a:pt x="38" y="266"/>
                    </a:lnTo>
                    <a:lnTo>
                      <a:pt x="40" y="264"/>
                    </a:lnTo>
                    <a:lnTo>
                      <a:pt x="43" y="258"/>
                    </a:lnTo>
                    <a:lnTo>
                      <a:pt x="45" y="255"/>
                    </a:lnTo>
                    <a:lnTo>
                      <a:pt x="43" y="252"/>
                    </a:lnTo>
                    <a:lnTo>
                      <a:pt x="47" y="249"/>
                    </a:lnTo>
                    <a:lnTo>
                      <a:pt x="49" y="246"/>
                    </a:lnTo>
                    <a:lnTo>
                      <a:pt x="49" y="243"/>
                    </a:lnTo>
                    <a:lnTo>
                      <a:pt x="51" y="241"/>
                    </a:lnTo>
                    <a:lnTo>
                      <a:pt x="53" y="238"/>
                    </a:lnTo>
                    <a:lnTo>
                      <a:pt x="53" y="235"/>
                    </a:lnTo>
                    <a:lnTo>
                      <a:pt x="55" y="232"/>
                    </a:lnTo>
                    <a:lnTo>
                      <a:pt x="57" y="229"/>
                    </a:lnTo>
                    <a:lnTo>
                      <a:pt x="59" y="226"/>
                    </a:lnTo>
                    <a:lnTo>
                      <a:pt x="61" y="220"/>
                    </a:lnTo>
                    <a:lnTo>
                      <a:pt x="63" y="212"/>
                    </a:lnTo>
                    <a:lnTo>
                      <a:pt x="66" y="206"/>
                    </a:lnTo>
                    <a:lnTo>
                      <a:pt x="70" y="203"/>
                    </a:lnTo>
                    <a:lnTo>
                      <a:pt x="70" y="195"/>
                    </a:lnTo>
                    <a:lnTo>
                      <a:pt x="70" y="189"/>
                    </a:lnTo>
                    <a:lnTo>
                      <a:pt x="76" y="183"/>
                    </a:lnTo>
                    <a:lnTo>
                      <a:pt x="78" y="175"/>
                    </a:lnTo>
                    <a:lnTo>
                      <a:pt x="82" y="172"/>
                    </a:lnTo>
                    <a:lnTo>
                      <a:pt x="78" y="166"/>
                    </a:lnTo>
                    <a:lnTo>
                      <a:pt x="82" y="157"/>
                    </a:lnTo>
                    <a:lnTo>
                      <a:pt x="84" y="152"/>
                    </a:lnTo>
                    <a:lnTo>
                      <a:pt x="86" y="146"/>
                    </a:lnTo>
                    <a:lnTo>
                      <a:pt x="86" y="137"/>
                    </a:lnTo>
                    <a:lnTo>
                      <a:pt x="87" y="134"/>
                    </a:lnTo>
                    <a:lnTo>
                      <a:pt x="91" y="126"/>
                    </a:lnTo>
                    <a:lnTo>
                      <a:pt x="93" y="123"/>
                    </a:lnTo>
                    <a:lnTo>
                      <a:pt x="91" y="111"/>
                    </a:lnTo>
                    <a:lnTo>
                      <a:pt x="95" y="106"/>
                    </a:lnTo>
                    <a:lnTo>
                      <a:pt x="95" y="100"/>
                    </a:lnTo>
                    <a:lnTo>
                      <a:pt x="95" y="91"/>
                    </a:lnTo>
                    <a:lnTo>
                      <a:pt x="97" y="86"/>
                    </a:lnTo>
                    <a:lnTo>
                      <a:pt x="99" y="74"/>
                    </a:lnTo>
                    <a:lnTo>
                      <a:pt x="99" y="68"/>
                    </a:lnTo>
                    <a:lnTo>
                      <a:pt x="103" y="63"/>
                    </a:lnTo>
                    <a:lnTo>
                      <a:pt x="99" y="48"/>
                    </a:lnTo>
                    <a:lnTo>
                      <a:pt x="103" y="43"/>
                    </a:lnTo>
                    <a:lnTo>
                      <a:pt x="105" y="31"/>
                    </a:lnTo>
                    <a:lnTo>
                      <a:pt x="107" y="28"/>
                    </a:lnTo>
                    <a:lnTo>
                      <a:pt x="105" y="17"/>
                    </a:lnTo>
                    <a:lnTo>
                      <a:pt x="107"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622" name="Freeform 190"/>
              <p:cNvSpPr>
                <a:spLocks/>
              </p:cNvSpPr>
              <p:nvPr/>
            </p:nvSpPr>
            <p:spPr bwMode="auto">
              <a:xfrm>
                <a:off x="2786" y="1233"/>
                <a:ext cx="109" cy="288"/>
              </a:xfrm>
              <a:custGeom>
                <a:avLst/>
                <a:gdLst>
                  <a:gd name="T0" fmla="*/ 102 w 109"/>
                  <a:gd name="T1" fmla="*/ 284 h 288"/>
                  <a:gd name="T2" fmla="*/ 98 w 109"/>
                  <a:gd name="T3" fmla="*/ 284 h 288"/>
                  <a:gd name="T4" fmla="*/ 92 w 109"/>
                  <a:gd name="T5" fmla="*/ 284 h 288"/>
                  <a:gd name="T6" fmla="*/ 87 w 109"/>
                  <a:gd name="T7" fmla="*/ 281 h 288"/>
                  <a:gd name="T8" fmla="*/ 83 w 109"/>
                  <a:gd name="T9" fmla="*/ 278 h 288"/>
                  <a:gd name="T10" fmla="*/ 79 w 109"/>
                  <a:gd name="T11" fmla="*/ 275 h 288"/>
                  <a:gd name="T12" fmla="*/ 75 w 109"/>
                  <a:gd name="T13" fmla="*/ 272 h 288"/>
                  <a:gd name="T14" fmla="*/ 70 w 109"/>
                  <a:gd name="T15" fmla="*/ 264 h 288"/>
                  <a:gd name="T16" fmla="*/ 68 w 109"/>
                  <a:gd name="T17" fmla="*/ 261 h 288"/>
                  <a:gd name="T18" fmla="*/ 64 w 109"/>
                  <a:gd name="T19" fmla="*/ 258 h 288"/>
                  <a:gd name="T20" fmla="*/ 64 w 109"/>
                  <a:gd name="T21" fmla="*/ 252 h 288"/>
                  <a:gd name="T22" fmla="*/ 62 w 109"/>
                  <a:gd name="T23" fmla="*/ 246 h 288"/>
                  <a:gd name="T24" fmla="*/ 58 w 109"/>
                  <a:gd name="T25" fmla="*/ 241 h 288"/>
                  <a:gd name="T26" fmla="*/ 56 w 109"/>
                  <a:gd name="T27" fmla="*/ 241 h 288"/>
                  <a:gd name="T28" fmla="*/ 51 w 109"/>
                  <a:gd name="T29" fmla="*/ 232 h 288"/>
                  <a:gd name="T30" fmla="*/ 51 w 109"/>
                  <a:gd name="T31" fmla="*/ 226 h 288"/>
                  <a:gd name="T32" fmla="*/ 47 w 109"/>
                  <a:gd name="T33" fmla="*/ 223 h 288"/>
                  <a:gd name="T34" fmla="*/ 43 w 109"/>
                  <a:gd name="T35" fmla="*/ 206 h 288"/>
                  <a:gd name="T36" fmla="*/ 37 w 109"/>
                  <a:gd name="T37" fmla="*/ 198 h 288"/>
                  <a:gd name="T38" fmla="*/ 34 w 109"/>
                  <a:gd name="T39" fmla="*/ 183 h 288"/>
                  <a:gd name="T40" fmla="*/ 32 w 109"/>
                  <a:gd name="T41" fmla="*/ 172 h 288"/>
                  <a:gd name="T42" fmla="*/ 24 w 109"/>
                  <a:gd name="T43" fmla="*/ 157 h 288"/>
                  <a:gd name="T44" fmla="*/ 22 w 109"/>
                  <a:gd name="T45" fmla="*/ 146 h 288"/>
                  <a:gd name="T46" fmla="*/ 20 w 109"/>
                  <a:gd name="T47" fmla="*/ 132 h 288"/>
                  <a:gd name="T48" fmla="*/ 15 w 109"/>
                  <a:gd name="T49" fmla="*/ 117 h 288"/>
                  <a:gd name="T50" fmla="*/ 17 w 109"/>
                  <a:gd name="T51" fmla="*/ 106 h 288"/>
                  <a:gd name="T52" fmla="*/ 11 w 109"/>
                  <a:gd name="T53" fmla="*/ 88 h 288"/>
                  <a:gd name="T54" fmla="*/ 9 w 109"/>
                  <a:gd name="T55" fmla="*/ 74 h 288"/>
                  <a:gd name="T56" fmla="*/ 11 w 109"/>
                  <a:gd name="T57" fmla="*/ 60 h 288"/>
                  <a:gd name="T58" fmla="*/ 5 w 109"/>
                  <a:gd name="T59" fmla="*/ 45 h 288"/>
                  <a:gd name="T60" fmla="*/ 3 w 109"/>
                  <a:gd name="T61" fmla="*/ 25 h 288"/>
                  <a:gd name="T62" fmla="*/ 0 w 109"/>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2" y="284"/>
                    </a:lnTo>
                    <a:lnTo>
                      <a:pt x="98" y="284"/>
                    </a:lnTo>
                    <a:lnTo>
                      <a:pt x="96" y="284"/>
                    </a:lnTo>
                    <a:lnTo>
                      <a:pt x="92" y="284"/>
                    </a:lnTo>
                    <a:lnTo>
                      <a:pt x="90" y="278"/>
                    </a:lnTo>
                    <a:lnTo>
                      <a:pt x="87" y="281"/>
                    </a:lnTo>
                    <a:lnTo>
                      <a:pt x="85" y="278"/>
                    </a:lnTo>
                    <a:lnTo>
                      <a:pt x="83" y="278"/>
                    </a:lnTo>
                    <a:lnTo>
                      <a:pt x="79" y="275"/>
                    </a:lnTo>
                    <a:lnTo>
                      <a:pt x="75" y="272"/>
                    </a:lnTo>
                    <a:lnTo>
                      <a:pt x="73" y="269"/>
                    </a:lnTo>
                    <a:lnTo>
                      <a:pt x="70" y="264"/>
                    </a:lnTo>
                    <a:lnTo>
                      <a:pt x="70" y="266"/>
                    </a:lnTo>
                    <a:lnTo>
                      <a:pt x="68" y="261"/>
                    </a:lnTo>
                    <a:lnTo>
                      <a:pt x="66" y="261"/>
                    </a:lnTo>
                    <a:lnTo>
                      <a:pt x="64" y="258"/>
                    </a:lnTo>
                    <a:lnTo>
                      <a:pt x="64" y="255"/>
                    </a:lnTo>
                    <a:lnTo>
                      <a:pt x="64" y="252"/>
                    </a:lnTo>
                    <a:lnTo>
                      <a:pt x="62" y="246"/>
                    </a:lnTo>
                    <a:lnTo>
                      <a:pt x="60" y="243"/>
                    </a:lnTo>
                    <a:lnTo>
                      <a:pt x="58" y="241"/>
                    </a:lnTo>
                    <a:lnTo>
                      <a:pt x="56" y="241"/>
                    </a:lnTo>
                    <a:lnTo>
                      <a:pt x="54" y="235"/>
                    </a:lnTo>
                    <a:lnTo>
                      <a:pt x="51" y="232"/>
                    </a:lnTo>
                    <a:lnTo>
                      <a:pt x="51" y="226"/>
                    </a:lnTo>
                    <a:lnTo>
                      <a:pt x="47" y="229"/>
                    </a:lnTo>
                    <a:lnTo>
                      <a:pt x="47" y="223"/>
                    </a:lnTo>
                    <a:lnTo>
                      <a:pt x="45" y="218"/>
                    </a:lnTo>
                    <a:lnTo>
                      <a:pt x="43" y="206"/>
                    </a:lnTo>
                    <a:lnTo>
                      <a:pt x="39" y="203"/>
                    </a:lnTo>
                    <a:lnTo>
                      <a:pt x="37" y="198"/>
                    </a:lnTo>
                    <a:lnTo>
                      <a:pt x="36" y="192"/>
                    </a:lnTo>
                    <a:lnTo>
                      <a:pt x="34" y="183"/>
                    </a:lnTo>
                    <a:lnTo>
                      <a:pt x="28" y="177"/>
                    </a:lnTo>
                    <a:lnTo>
                      <a:pt x="32" y="172"/>
                    </a:lnTo>
                    <a:lnTo>
                      <a:pt x="28" y="166"/>
                    </a:lnTo>
                    <a:lnTo>
                      <a:pt x="24" y="157"/>
                    </a:lnTo>
                    <a:lnTo>
                      <a:pt x="26" y="152"/>
                    </a:lnTo>
                    <a:lnTo>
                      <a:pt x="22" y="146"/>
                    </a:lnTo>
                    <a:lnTo>
                      <a:pt x="22" y="140"/>
                    </a:lnTo>
                    <a:lnTo>
                      <a:pt x="20" y="132"/>
                    </a:lnTo>
                    <a:lnTo>
                      <a:pt x="18" y="129"/>
                    </a:lnTo>
                    <a:lnTo>
                      <a:pt x="15" y="117"/>
                    </a:lnTo>
                    <a:lnTo>
                      <a:pt x="17" y="114"/>
                    </a:lnTo>
                    <a:lnTo>
                      <a:pt x="17" y="106"/>
                    </a:lnTo>
                    <a:lnTo>
                      <a:pt x="13" y="97"/>
                    </a:lnTo>
                    <a:lnTo>
                      <a:pt x="11" y="88"/>
                    </a:lnTo>
                    <a:lnTo>
                      <a:pt x="11" y="83"/>
                    </a:lnTo>
                    <a:lnTo>
                      <a:pt x="9" y="74"/>
                    </a:lnTo>
                    <a:lnTo>
                      <a:pt x="9" y="66"/>
                    </a:lnTo>
                    <a:lnTo>
                      <a:pt x="11" y="60"/>
                    </a:lnTo>
                    <a:lnTo>
                      <a:pt x="7" y="51"/>
                    </a:lnTo>
                    <a:lnTo>
                      <a:pt x="5" y="45"/>
                    </a:lnTo>
                    <a:lnTo>
                      <a:pt x="5" y="37"/>
                    </a:lnTo>
                    <a:lnTo>
                      <a:pt x="3" y="25"/>
                    </a:lnTo>
                    <a:lnTo>
                      <a:pt x="1" y="20"/>
                    </a:lnTo>
                    <a:lnTo>
                      <a:pt x="0" y="11"/>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23" name="Freeform 191"/>
              <p:cNvSpPr>
                <a:spLocks/>
              </p:cNvSpPr>
              <p:nvPr/>
            </p:nvSpPr>
            <p:spPr bwMode="auto">
              <a:xfrm>
                <a:off x="2674" y="950"/>
                <a:ext cx="113" cy="284"/>
              </a:xfrm>
              <a:custGeom>
                <a:avLst/>
                <a:gdLst>
                  <a:gd name="T0" fmla="*/ 5 w 113"/>
                  <a:gd name="T1" fmla="*/ 0 h 284"/>
                  <a:gd name="T2" fmla="*/ 9 w 113"/>
                  <a:gd name="T3" fmla="*/ 2 h 284"/>
                  <a:gd name="T4" fmla="*/ 17 w 113"/>
                  <a:gd name="T5" fmla="*/ 0 h 284"/>
                  <a:gd name="T6" fmla="*/ 22 w 113"/>
                  <a:gd name="T7" fmla="*/ 5 h 284"/>
                  <a:gd name="T8" fmla="*/ 28 w 113"/>
                  <a:gd name="T9" fmla="*/ 11 h 284"/>
                  <a:gd name="T10" fmla="*/ 28 w 113"/>
                  <a:gd name="T11" fmla="*/ 11 h 284"/>
                  <a:gd name="T12" fmla="*/ 34 w 113"/>
                  <a:gd name="T13" fmla="*/ 11 h 284"/>
                  <a:gd name="T14" fmla="*/ 38 w 113"/>
                  <a:gd name="T15" fmla="*/ 20 h 284"/>
                  <a:gd name="T16" fmla="*/ 40 w 113"/>
                  <a:gd name="T17" fmla="*/ 22 h 284"/>
                  <a:gd name="T18" fmla="*/ 44 w 113"/>
                  <a:gd name="T19" fmla="*/ 25 h 284"/>
                  <a:gd name="T20" fmla="*/ 45 w 113"/>
                  <a:gd name="T21" fmla="*/ 31 h 284"/>
                  <a:gd name="T22" fmla="*/ 45 w 113"/>
                  <a:gd name="T23" fmla="*/ 40 h 284"/>
                  <a:gd name="T24" fmla="*/ 49 w 113"/>
                  <a:gd name="T25" fmla="*/ 42 h 284"/>
                  <a:gd name="T26" fmla="*/ 53 w 113"/>
                  <a:gd name="T27" fmla="*/ 48 h 284"/>
                  <a:gd name="T28" fmla="*/ 53 w 113"/>
                  <a:gd name="T29" fmla="*/ 48 h 284"/>
                  <a:gd name="T30" fmla="*/ 56 w 113"/>
                  <a:gd name="T31" fmla="*/ 54 h 284"/>
                  <a:gd name="T32" fmla="*/ 64 w 113"/>
                  <a:gd name="T33" fmla="*/ 62 h 284"/>
                  <a:gd name="T34" fmla="*/ 69 w 113"/>
                  <a:gd name="T35" fmla="*/ 74 h 284"/>
                  <a:gd name="T36" fmla="*/ 75 w 113"/>
                  <a:gd name="T37" fmla="*/ 88 h 284"/>
                  <a:gd name="T38" fmla="*/ 75 w 113"/>
                  <a:gd name="T39" fmla="*/ 100 h 284"/>
                  <a:gd name="T40" fmla="*/ 81 w 113"/>
                  <a:gd name="T41" fmla="*/ 111 h 284"/>
                  <a:gd name="T42" fmla="*/ 87 w 113"/>
                  <a:gd name="T43" fmla="*/ 125 h 284"/>
                  <a:gd name="T44" fmla="*/ 87 w 113"/>
                  <a:gd name="T45" fmla="*/ 137 h 284"/>
                  <a:gd name="T46" fmla="*/ 89 w 113"/>
                  <a:gd name="T47" fmla="*/ 154 h 284"/>
                  <a:gd name="T48" fmla="*/ 92 w 113"/>
                  <a:gd name="T49" fmla="*/ 165 h 284"/>
                  <a:gd name="T50" fmla="*/ 100 w 113"/>
                  <a:gd name="T51" fmla="*/ 180 h 284"/>
                  <a:gd name="T52" fmla="*/ 98 w 113"/>
                  <a:gd name="T53" fmla="*/ 194 h 284"/>
                  <a:gd name="T54" fmla="*/ 102 w 113"/>
                  <a:gd name="T55" fmla="*/ 208 h 284"/>
                  <a:gd name="T56" fmla="*/ 104 w 113"/>
                  <a:gd name="T57" fmla="*/ 225 h 284"/>
                  <a:gd name="T58" fmla="*/ 108 w 113"/>
                  <a:gd name="T59" fmla="*/ 242 h 284"/>
                  <a:gd name="T60" fmla="*/ 112 w 113"/>
                  <a:gd name="T61" fmla="*/ 257 h 284"/>
                  <a:gd name="T62" fmla="*/ 110 w 113"/>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3"/>
                  <a:gd name="T97" fmla="*/ 0 h 284"/>
                  <a:gd name="T98" fmla="*/ 113 w 113"/>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3" h="284">
                    <a:moveTo>
                      <a:pt x="0" y="0"/>
                    </a:moveTo>
                    <a:lnTo>
                      <a:pt x="5" y="0"/>
                    </a:lnTo>
                    <a:lnTo>
                      <a:pt x="7" y="0"/>
                    </a:lnTo>
                    <a:lnTo>
                      <a:pt x="9" y="2"/>
                    </a:lnTo>
                    <a:lnTo>
                      <a:pt x="13" y="0"/>
                    </a:lnTo>
                    <a:lnTo>
                      <a:pt x="17" y="0"/>
                    </a:lnTo>
                    <a:lnTo>
                      <a:pt x="19" y="0"/>
                    </a:lnTo>
                    <a:lnTo>
                      <a:pt x="22" y="5"/>
                    </a:lnTo>
                    <a:lnTo>
                      <a:pt x="24" y="8"/>
                    </a:lnTo>
                    <a:lnTo>
                      <a:pt x="28" y="11"/>
                    </a:lnTo>
                    <a:lnTo>
                      <a:pt x="30" y="8"/>
                    </a:lnTo>
                    <a:lnTo>
                      <a:pt x="28" y="11"/>
                    </a:lnTo>
                    <a:lnTo>
                      <a:pt x="32" y="11"/>
                    </a:lnTo>
                    <a:lnTo>
                      <a:pt x="34" y="11"/>
                    </a:lnTo>
                    <a:lnTo>
                      <a:pt x="36" y="20"/>
                    </a:lnTo>
                    <a:lnTo>
                      <a:pt x="38" y="20"/>
                    </a:lnTo>
                    <a:lnTo>
                      <a:pt x="40" y="22"/>
                    </a:lnTo>
                    <a:lnTo>
                      <a:pt x="42" y="25"/>
                    </a:lnTo>
                    <a:lnTo>
                      <a:pt x="44" y="25"/>
                    </a:lnTo>
                    <a:lnTo>
                      <a:pt x="45" y="28"/>
                    </a:lnTo>
                    <a:lnTo>
                      <a:pt x="45" y="31"/>
                    </a:lnTo>
                    <a:lnTo>
                      <a:pt x="45" y="34"/>
                    </a:lnTo>
                    <a:lnTo>
                      <a:pt x="45" y="40"/>
                    </a:lnTo>
                    <a:lnTo>
                      <a:pt x="47" y="40"/>
                    </a:lnTo>
                    <a:lnTo>
                      <a:pt x="49" y="42"/>
                    </a:lnTo>
                    <a:lnTo>
                      <a:pt x="53" y="45"/>
                    </a:lnTo>
                    <a:lnTo>
                      <a:pt x="53" y="48"/>
                    </a:lnTo>
                    <a:lnTo>
                      <a:pt x="56" y="51"/>
                    </a:lnTo>
                    <a:lnTo>
                      <a:pt x="56" y="54"/>
                    </a:lnTo>
                    <a:lnTo>
                      <a:pt x="58" y="57"/>
                    </a:lnTo>
                    <a:lnTo>
                      <a:pt x="64" y="62"/>
                    </a:lnTo>
                    <a:lnTo>
                      <a:pt x="66" y="68"/>
                    </a:lnTo>
                    <a:lnTo>
                      <a:pt x="69" y="74"/>
                    </a:lnTo>
                    <a:lnTo>
                      <a:pt x="69" y="82"/>
                    </a:lnTo>
                    <a:lnTo>
                      <a:pt x="75" y="88"/>
                    </a:lnTo>
                    <a:lnTo>
                      <a:pt x="73" y="97"/>
                    </a:lnTo>
                    <a:lnTo>
                      <a:pt x="75" y="100"/>
                    </a:lnTo>
                    <a:lnTo>
                      <a:pt x="81" y="105"/>
                    </a:lnTo>
                    <a:lnTo>
                      <a:pt x="81" y="111"/>
                    </a:lnTo>
                    <a:lnTo>
                      <a:pt x="81" y="117"/>
                    </a:lnTo>
                    <a:lnTo>
                      <a:pt x="87" y="125"/>
                    </a:lnTo>
                    <a:lnTo>
                      <a:pt x="87" y="131"/>
                    </a:lnTo>
                    <a:lnTo>
                      <a:pt x="87" y="137"/>
                    </a:lnTo>
                    <a:lnTo>
                      <a:pt x="90" y="148"/>
                    </a:lnTo>
                    <a:lnTo>
                      <a:pt x="89" y="154"/>
                    </a:lnTo>
                    <a:lnTo>
                      <a:pt x="92" y="160"/>
                    </a:lnTo>
                    <a:lnTo>
                      <a:pt x="92" y="165"/>
                    </a:lnTo>
                    <a:lnTo>
                      <a:pt x="94" y="171"/>
                    </a:lnTo>
                    <a:lnTo>
                      <a:pt x="100" y="180"/>
                    </a:lnTo>
                    <a:lnTo>
                      <a:pt x="98" y="185"/>
                    </a:lnTo>
                    <a:lnTo>
                      <a:pt x="98" y="194"/>
                    </a:lnTo>
                    <a:lnTo>
                      <a:pt x="98" y="200"/>
                    </a:lnTo>
                    <a:lnTo>
                      <a:pt x="102" y="208"/>
                    </a:lnTo>
                    <a:lnTo>
                      <a:pt x="102" y="217"/>
                    </a:lnTo>
                    <a:lnTo>
                      <a:pt x="104" y="225"/>
                    </a:lnTo>
                    <a:lnTo>
                      <a:pt x="106" y="231"/>
                    </a:lnTo>
                    <a:lnTo>
                      <a:pt x="108" y="242"/>
                    </a:lnTo>
                    <a:lnTo>
                      <a:pt x="106" y="248"/>
                    </a:lnTo>
                    <a:lnTo>
                      <a:pt x="112" y="257"/>
                    </a:lnTo>
                    <a:lnTo>
                      <a:pt x="108" y="265"/>
                    </a:lnTo>
                    <a:lnTo>
                      <a:pt x="110" y="274"/>
                    </a:lnTo>
                    <a:lnTo>
                      <a:pt x="112" y="283"/>
                    </a:lnTo>
                  </a:path>
                </a:pathLst>
              </a:custGeom>
              <a:noFill/>
              <a:ln w="9525" cap="rnd">
                <a:solidFill>
                  <a:srgbClr val="FF0000"/>
                </a:solidFill>
                <a:round/>
                <a:headEnd type="none" w="sm" len="sm"/>
                <a:tailEnd type="none" w="sm" len="sm"/>
              </a:ln>
            </p:spPr>
            <p:txBody>
              <a:bodyPr/>
              <a:lstStyle/>
              <a:p>
                <a:endParaRPr lang="en-US"/>
              </a:p>
            </p:txBody>
          </p:sp>
          <p:sp>
            <p:nvSpPr>
              <p:cNvPr id="22624" name="Freeform 192"/>
              <p:cNvSpPr>
                <a:spLocks/>
              </p:cNvSpPr>
              <p:nvPr/>
            </p:nvSpPr>
            <p:spPr bwMode="auto">
              <a:xfrm>
                <a:off x="2562" y="950"/>
                <a:ext cx="113" cy="284"/>
              </a:xfrm>
              <a:custGeom>
                <a:avLst/>
                <a:gdLst>
                  <a:gd name="T0" fmla="*/ 110 w 113"/>
                  <a:gd name="T1" fmla="*/ 2 h 284"/>
                  <a:gd name="T2" fmla="*/ 104 w 113"/>
                  <a:gd name="T3" fmla="*/ 2 h 284"/>
                  <a:gd name="T4" fmla="*/ 98 w 113"/>
                  <a:gd name="T5" fmla="*/ 5 h 284"/>
                  <a:gd name="T6" fmla="*/ 90 w 113"/>
                  <a:gd name="T7" fmla="*/ 5 h 284"/>
                  <a:gd name="T8" fmla="*/ 86 w 113"/>
                  <a:gd name="T9" fmla="*/ 8 h 284"/>
                  <a:gd name="T10" fmla="*/ 84 w 113"/>
                  <a:gd name="T11" fmla="*/ 11 h 284"/>
                  <a:gd name="T12" fmla="*/ 80 w 113"/>
                  <a:gd name="T13" fmla="*/ 17 h 284"/>
                  <a:gd name="T14" fmla="*/ 76 w 113"/>
                  <a:gd name="T15" fmla="*/ 17 h 284"/>
                  <a:gd name="T16" fmla="*/ 73 w 113"/>
                  <a:gd name="T17" fmla="*/ 28 h 284"/>
                  <a:gd name="T18" fmla="*/ 71 w 113"/>
                  <a:gd name="T19" fmla="*/ 28 h 284"/>
                  <a:gd name="T20" fmla="*/ 67 w 113"/>
                  <a:gd name="T21" fmla="*/ 34 h 284"/>
                  <a:gd name="T22" fmla="*/ 65 w 113"/>
                  <a:gd name="T23" fmla="*/ 40 h 284"/>
                  <a:gd name="T24" fmla="*/ 63 w 113"/>
                  <a:gd name="T25" fmla="*/ 42 h 284"/>
                  <a:gd name="T26" fmla="*/ 61 w 113"/>
                  <a:gd name="T27" fmla="*/ 48 h 284"/>
                  <a:gd name="T28" fmla="*/ 57 w 113"/>
                  <a:gd name="T29" fmla="*/ 54 h 284"/>
                  <a:gd name="T30" fmla="*/ 56 w 113"/>
                  <a:gd name="T31" fmla="*/ 57 h 284"/>
                  <a:gd name="T32" fmla="*/ 52 w 113"/>
                  <a:gd name="T33" fmla="*/ 68 h 284"/>
                  <a:gd name="T34" fmla="*/ 46 w 113"/>
                  <a:gd name="T35" fmla="*/ 80 h 284"/>
                  <a:gd name="T36" fmla="*/ 44 w 113"/>
                  <a:gd name="T37" fmla="*/ 91 h 284"/>
                  <a:gd name="T38" fmla="*/ 37 w 113"/>
                  <a:gd name="T39" fmla="*/ 102 h 284"/>
                  <a:gd name="T40" fmla="*/ 35 w 113"/>
                  <a:gd name="T41" fmla="*/ 111 h 284"/>
                  <a:gd name="T42" fmla="*/ 33 w 113"/>
                  <a:gd name="T43" fmla="*/ 128 h 284"/>
                  <a:gd name="T44" fmla="*/ 27 w 113"/>
                  <a:gd name="T45" fmla="*/ 142 h 284"/>
                  <a:gd name="T46" fmla="*/ 21 w 113"/>
                  <a:gd name="T47" fmla="*/ 154 h 284"/>
                  <a:gd name="T48" fmla="*/ 21 w 113"/>
                  <a:gd name="T49" fmla="*/ 168 h 284"/>
                  <a:gd name="T50" fmla="*/ 17 w 113"/>
                  <a:gd name="T51" fmla="*/ 182 h 284"/>
                  <a:gd name="T52" fmla="*/ 17 w 113"/>
                  <a:gd name="T53" fmla="*/ 197 h 284"/>
                  <a:gd name="T54" fmla="*/ 13 w 113"/>
                  <a:gd name="T55" fmla="*/ 211 h 284"/>
                  <a:gd name="T56" fmla="*/ 9 w 113"/>
                  <a:gd name="T57" fmla="*/ 225 h 284"/>
                  <a:gd name="T58" fmla="*/ 5 w 113"/>
                  <a:gd name="T59" fmla="*/ 242 h 284"/>
                  <a:gd name="T60" fmla="*/ 5 w 113"/>
                  <a:gd name="T61" fmla="*/ 260 h 284"/>
                  <a:gd name="T62" fmla="*/ 3 w 113"/>
                  <a:gd name="T63" fmla="*/ 280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3"/>
                  <a:gd name="T97" fmla="*/ 0 h 284"/>
                  <a:gd name="T98" fmla="*/ 113 w 113"/>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3" h="284">
                    <a:moveTo>
                      <a:pt x="112" y="2"/>
                    </a:moveTo>
                    <a:lnTo>
                      <a:pt x="110" y="2"/>
                    </a:lnTo>
                    <a:lnTo>
                      <a:pt x="106" y="0"/>
                    </a:lnTo>
                    <a:lnTo>
                      <a:pt x="104" y="2"/>
                    </a:lnTo>
                    <a:lnTo>
                      <a:pt x="102" y="5"/>
                    </a:lnTo>
                    <a:lnTo>
                      <a:pt x="98" y="5"/>
                    </a:lnTo>
                    <a:lnTo>
                      <a:pt x="96" y="8"/>
                    </a:lnTo>
                    <a:lnTo>
                      <a:pt x="90" y="5"/>
                    </a:lnTo>
                    <a:lnTo>
                      <a:pt x="86" y="8"/>
                    </a:lnTo>
                    <a:lnTo>
                      <a:pt x="84" y="11"/>
                    </a:lnTo>
                    <a:lnTo>
                      <a:pt x="82" y="17"/>
                    </a:lnTo>
                    <a:lnTo>
                      <a:pt x="80" y="17"/>
                    </a:lnTo>
                    <a:lnTo>
                      <a:pt x="76" y="17"/>
                    </a:lnTo>
                    <a:lnTo>
                      <a:pt x="73" y="25"/>
                    </a:lnTo>
                    <a:lnTo>
                      <a:pt x="73" y="28"/>
                    </a:lnTo>
                    <a:lnTo>
                      <a:pt x="71" y="28"/>
                    </a:lnTo>
                    <a:lnTo>
                      <a:pt x="71" y="31"/>
                    </a:lnTo>
                    <a:lnTo>
                      <a:pt x="67" y="34"/>
                    </a:lnTo>
                    <a:lnTo>
                      <a:pt x="69" y="37"/>
                    </a:lnTo>
                    <a:lnTo>
                      <a:pt x="65" y="40"/>
                    </a:lnTo>
                    <a:lnTo>
                      <a:pt x="65" y="42"/>
                    </a:lnTo>
                    <a:lnTo>
                      <a:pt x="63" y="42"/>
                    </a:lnTo>
                    <a:lnTo>
                      <a:pt x="63" y="48"/>
                    </a:lnTo>
                    <a:lnTo>
                      <a:pt x="61" y="48"/>
                    </a:lnTo>
                    <a:lnTo>
                      <a:pt x="61" y="54"/>
                    </a:lnTo>
                    <a:lnTo>
                      <a:pt x="57" y="54"/>
                    </a:lnTo>
                    <a:lnTo>
                      <a:pt x="56" y="57"/>
                    </a:lnTo>
                    <a:lnTo>
                      <a:pt x="52" y="68"/>
                    </a:lnTo>
                    <a:lnTo>
                      <a:pt x="50" y="71"/>
                    </a:lnTo>
                    <a:lnTo>
                      <a:pt x="46" y="80"/>
                    </a:lnTo>
                    <a:lnTo>
                      <a:pt x="44" y="82"/>
                    </a:lnTo>
                    <a:lnTo>
                      <a:pt x="44" y="91"/>
                    </a:lnTo>
                    <a:lnTo>
                      <a:pt x="38" y="97"/>
                    </a:lnTo>
                    <a:lnTo>
                      <a:pt x="37" y="102"/>
                    </a:lnTo>
                    <a:lnTo>
                      <a:pt x="37" y="108"/>
                    </a:lnTo>
                    <a:lnTo>
                      <a:pt x="35" y="111"/>
                    </a:lnTo>
                    <a:lnTo>
                      <a:pt x="33" y="122"/>
                    </a:lnTo>
                    <a:lnTo>
                      <a:pt x="33" y="128"/>
                    </a:lnTo>
                    <a:lnTo>
                      <a:pt x="31" y="131"/>
                    </a:lnTo>
                    <a:lnTo>
                      <a:pt x="27" y="142"/>
                    </a:lnTo>
                    <a:lnTo>
                      <a:pt x="25" y="145"/>
                    </a:lnTo>
                    <a:lnTo>
                      <a:pt x="21" y="154"/>
                    </a:lnTo>
                    <a:lnTo>
                      <a:pt x="23" y="160"/>
                    </a:lnTo>
                    <a:lnTo>
                      <a:pt x="21" y="168"/>
                    </a:lnTo>
                    <a:lnTo>
                      <a:pt x="21" y="177"/>
                    </a:lnTo>
                    <a:lnTo>
                      <a:pt x="17" y="182"/>
                    </a:lnTo>
                    <a:lnTo>
                      <a:pt x="17" y="188"/>
                    </a:lnTo>
                    <a:lnTo>
                      <a:pt x="17" y="197"/>
                    </a:lnTo>
                    <a:lnTo>
                      <a:pt x="15" y="202"/>
                    </a:lnTo>
                    <a:lnTo>
                      <a:pt x="13" y="211"/>
                    </a:lnTo>
                    <a:lnTo>
                      <a:pt x="9" y="217"/>
                    </a:lnTo>
                    <a:lnTo>
                      <a:pt x="9" y="225"/>
                    </a:lnTo>
                    <a:lnTo>
                      <a:pt x="7" y="234"/>
                    </a:lnTo>
                    <a:lnTo>
                      <a:pt x="5" y="242"/>
                    </a:lnTo>
                    <a:lnTo>
                      <a:pt x="7" y="251"/>
                    </a:lnTo>
                    <a:lnTo>
                      <a:pt x="5" y="260"/>
                    </a:lnTo>
                    <a:lnTo>
                      <a:pt x="1" y="265"/>
                    </a:lnTo>
                    <a:lnTo>
                      <a:pt x="3" y="280"/>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625" name="Freeform 193"/>
              <p:cNvSpPr>
                <a:spLocks/>
              </p:cNvSpPr>
              <p:nvPr/>
            </p:nvSpPr>
            <p:spPr bwMode="auto">
              <a:xfrm>
                <a:off x="4544" y="1233"/>
                <a:ext cx="108" cy="288"/>
              </a:xfrm>
              <a:custGeom>
                <a:avLst/>
                <a:gdLst>
                  <a:gd name="T0" fmla="*/ 101 w 108"/>
                  <a:gd name="T1" fmla="*/ 287 h 288"/>
                  <a:gd name="T2" fmla="*/ 97 w 108"/>
                  <a:gd name="T3" fmla="*/ 287 h 288"/>
                  <a:gd name="T4" fmla="*/ 91 w 108"/>
                  <a:gd name="T5" fmla="*/ 281 h 288"/>
                  <a:gd name="T6" fmla="*/ 86 w 108"/>
                  <a:gd name="T7" fmla="*/ 278 h 288"/>
                  <a:gd name="T8" fmla="*/ 80 w 108"/>
                  <a:gd name="T9" fmla="*/ 278 h 288"/>
                  <a:gd name="T10" fmla="*/ 76 w 108"/>
                  <a:gd name="T11" fmla="*/ 275 h 288"/>
                  <a:gd name="T12" fmla="*/ 71 w 108"/>
                  <a:gd name="T13" fmla="*/ 272 h 288"/>
                  <a:gd name="T14" fmla="*/ 69 w 108"/>
                  <a:gd name="T15" fmla="*/ 269 h 288"/>
                  <a:gd name="T16" fmla="*/ 67 w 108"/>
                  <a:gd name="T17" fmla="*/ 261 h 288"/>
                  <a:gd name="T18" fmla="*/ 65 w 108"/>
                  <a:gd name="T19" fmla="*/ 255 h 288"/>
                  <a:gd name="T20" fmla="*/ 63 w 108"/>
                  <a:gd name="T21" fmla="*/ 255 h 288"/>
                  <a:gd name="T22" fmla="*/ 59 w 108"/>
                  <a:gd name="T23" fmla="*/ 249 h 288"/>
                  <a:gd name="T24" fmla="*/ 57 w 108"/>
                  <a:gd name="T25" fmla="*/ 241 h 288"/>
                  <a:gd name="T26" fmla="*/ 55 w 108"/>
                  <a:gd name="T27" fmla="*/ 238 h 288"/>
                  <a:gd name="T28" fmla="*/ 53 w 108"/>
                  <a:gd name="T29" fmla="*/ 235 h 288"/>
                  <a:gd name="T30" fmla="*/ 51 w 108"/>
                  <a:gd name="T31" fmla="*/ 229 h 288"/>
                  <a:gd name="T32" fmla="*/ 47 w 108"/>
                  <a:gd name="T33" fmla="*/ 220 h 288"/>
                  <a:gd name="T34" fmla="*/ 43 w 108"/>
                  <a:gd name="T35" fmla="*/ 209 h 288"/>
                  <a:gd name="T36" fmla="*/ 35 w 108"/>
                  <a:gd name="T37" fmla="*/ 198 h 288"/>
                  <a:gd name="T38" fmla="*/ 34 w 108"/>
                  <a:gd name="T39" fmla="*/ 183 h 288"/>
                  <a:gd name="T40" fmla="*/ 30 w 108"/>
                  <a:gd name="T41" fmla="*/ 175 h 288"/>
                  <a:gd name="T42" fmla="*/ 24 w 108"/>
                  <a:gd name="T43" fmla="*/ 160 h 288"/>
                  <a:gd name="T44" fmla="*/ 22 w 108"/>
                  <a:gd name="T45" fmla="*/ 149 h 288"/>
                  <a:gd name="T46" fmla="*/ 20 w 108"/>
                  <a:gd name="T47" fmla="*/ 132 h 288"/>
                  <a:gd name="T48" fmla="*/ 15 w 108"/>
                  <a:gd name="T49" fmla="*/ 117 h 288"/>
                  <a:gd name="T50" fmla="*/ 15 w 108"/>
                  <a:gd name="T51" fmla="*/ 106 h 288"/>
                  <a:gd name="T52" fmla="*/ 11 w 108"/>
                  <a:gd name="T53" fmla="*/ 91 h 288"/>
                  <a:gd name="T54" fmla="*/ 9 w 108"/>
                  <a:gd name="T55" fmla="*/ 74 h 288"/>
                  <a:gd name="T56" fmla="*/ 9 w 108"/>
                  <a:gd name="T57" fmla="*/ 57 h 288"/>
                  <a:gd name="T58" fmla="*/ 5 w 108"/>
                  <a:gd name="T59" fmla="*/ 45 h 288"/>
                  <a:gd name="T60" fmla="*/ 3 w 108"/>
                  <a:gd name="T61" fmla="*/ 25 h 288"/>
                  <a:gd name="T62" fmla="*/ 1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1" y="287"/>
                    </a:lnTo>
                    <a:lnTo>
                      <a:pt x="99" y="284"/>
                    </a:lnTo>
                    <a:lnTo>
                      <a:pt x="97" y="287"/>
                    </a:lnTo>
                    <a:lnTo>
                      <a:pt x="95" y="284"/>
                    </a:lnTo>
                    <a:lnTo>
                      <a:pt x="91" y="281"/>
                    </a:lnTo>
                    <a:lnTo>
                      <a:pt x="89" y="281"/>
                    </a:lnTo>
                    <a:lnTo>
                      <a:pt x="86" y="278"/>
                    </a:lnTo>
                    <a:lnTo>
                      <a:pt x="82" y="275"/>
                    </a:lnTo>
                    <a:lnTo>
                      <a:pt x="80" y="278"/>
                    </a:lnTo>
                    <a:lnTo>
                      <a:pt x="80" y="275"/>
                    </a:lnTo>
                    <a:lnTo>
                      <a:pt x="76" y="275"/>
                    </a:lnTo>
                    <a:lnTo>
                      <a:pt x="76" y="272"/>
                    </a:lnTo>
                    <a:lnTo>
                      <a:pt x="71" y="272"/>
                    </a:lnTo>
                    <a:lnTo>
                      <a:pt x="71" y="266"/>
                    </a:lnTo>
                    <a:lnTo>
                      <a:pt x="69" y="269"/>
                    </a:lnTo>
                    <a:lnTo>
                      <a:pt x="69" y="264"/>
                    </a:lnTo>
                    <a:lnTo>
                      <a:pt x="67" y="261"/>
                    </a:lnTo>
                    <a:lnTo>
                      <a:pt x="65" y="258"/>
                    </a:lnTo>
                    <a:lnTo>
                      <a:pt x="65" y="255"/>
                    </a:lnTo>
                    <a:lnTo>
                      <a:pt x="63" y="255"/>
                    </a:lnTo>
                    <a:lnTo>
                      <a:pt x="63" y="249"/>
                    </a:lnTo>
                    <a:lnTo>
                      <a:pt x="59" y="249"/>
                    </a:lnTo>
                    <a:lnTo>
                      <a:pt x="55" y="243"/>
                    </a:lnTo>
                    <a:lnTo>
                      <a:pt x="57" y="241"/>
                    </a:lnTo>
                    <a:lnTo>
                      <a:pt x="55" y="241"/>
                    </a:lnTo>
                    <a:lnTo>
                      <a:pt x="55" y="238"/>
                    </a:lnTo>
                    <a:lnTo>
                      <a:pt x="53" y="235"/>
                    </a:lnTo>
                    <a:lnTo>
                      <a:pt x="51" y="229"/>
                    </a:lnTo>
                    <a:lnTo>
                      <a:pt x="49" y="226"/>
                    </a:lnTo>
                    <a:lnTo>
                      <a:pt x="47" y="220"/>
                    </a:lnTo>
                    <a:lnTo>
                      <a:pt x="45" y="215"/>
                    </a:lnTo>
                    <a:lnTo>
                      <a:pt x="43" y="209"/>
                    </a:lnTo>
                    <a:lnTo>
                      <a:pt x="37" y="203"/>
                    </a:lnTo>
                    <a:lnTo>
                      <a:pt x="35" y="198"/>
                    </a:lnTo>
                    <a:lnTo>
                      <a:pt x="35" y="189"/>
                    </a:lnTo>
                    <a:lnTo>
                      <a:pt x="34" y="183"/>
                    </a:lnTo>
                    <a:lnTo>
                      <a:pt x="30" y="180"/>
                    </a:lnTo>
                    <a:lnTo>
                      <a:pt x="30" y="175"/>
                    </a:lnTo>
                    <a:lnTo>
                      <a:pt x="28" y="166"/>
                    </a:lnTo>
                    <a:lnTo>
                      <a:pt x="24" y="160"/>
                    </a:lnTo>
                    <a:lnTo>
                      <a:pt x="22" y="152"/>
                    </a:lnTo>
                    <a:lnTo>
                      <a:pt x="22" y="149"/>
                    </a:lnTo>
                    <a:lnTo>
                      <a:pt x="22" y="140"/>
                    </a:lnTo>
                    <a:lnTo>
                      <a:pt x="20" y="132"/>
                    </a:lnTo>
                    <a:lnTo>
                      <a:pt x="17" y="126"/>
                    </a:lnTo>
                    <a:lnTo>
                      <a:pt x="15" y="117"/>
                    </a:lnTo>
                    <a:lnTo>
                      <a:pt x="17" y="114"/>
                    </a:lnTo>
                    <a:lnTo>
                      <a:pt x="15" y="106"/>
                    </a:lnTo>
                    <a:lnTo>
                      <a:pt x="11" y="97"/>
                    </a:lnTo>
                    <a:lnTo>
                      <a:pt x="11" y="91"/>
                    </a:lnTo>
                    <a:lnTo>
                      <a:pt x="11" y="86"/>
                    </a:lnTo>
                    <a:lnTo>
                      <a:pt x="9" y="74"/>
                    </a:lnTo>
                    <a:lnTo>
                      <a:pt x="9" y="68"/>
                    </a:lnTo>
                    <a:lnTo>
                      <a:pt x="9" y="57"/>
                    </a:lnTo>
                    <a:lnTo>
                      <a:pt x="5" y="51"/>
                    </a:lnTo>
                    <a:lnTo>
                      <a:pt x="5" y="45"/>
                    </a:lnTo>
                    <a:lnTo>
                      <a:pt x="3" y="40"/>
                    </a:lnTo>
                    <a:lnTo>
                      <a:pt x="3" y="25"/>
                    </a:lnTo>
                    <a:lnTo>
                      <a:pt x="0" y="17"/>
                    </a:lnTo>
                    <a:lnTo>
                      <a:pt x="1"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26" name="Freeform 194"/>
              <p:cNvSpPr>
                <a:spLocks/>
              </p:cNvSpPr>
              <p:nvPr/>
            </p:nvSpPr>
            <p:spPr bwMode="auto">
              <a:xfrm>
                <a:off x="4651" y="1233"/>
                <a:ext cx="110" cy="288"/>
              </a:xfrm>
              <a:custGeom>
                <a:avLst/>
                <a:gdLst>
                  <a:gd name="T0" fmla="*/ 1 w 110"/>
                  <a:gd name="T1" fmla="*/ 284 h 288"/>
                  <a:gd name="T2" fmla="*/ 7 w 110"/>
                  <a:gd name="T3" fmla="*/ 287 h 288"/>
                  <a:gd name="T4" fmla="*/ 17 w 110"/>
                  <a:gd name="T5" fmla="*/ 284 h 288"/>
                  <a:gd name="T6" fmla="*/ 22 w 110"/>
                  <a:gd name="T7" fmla="*/ 281 h 288"/>
                  <a:gd name="T8" fmla="*/ 24 w 110"/>
                  <a:gd name="T9" fmla="*/ 278 h 288"/>
                  <a:gd name="T10" fmla="*/ 28 w 110"/>
                  <a:gd name="T11" fmla="*/ 275 h 288"/>
                  <a:gd name="T12" fmla="*/ 30 w 110"/>
                  <a:gd name="T13" fmla="*/ 269 h 288"/>
                  <a:gd name="T14" fmla="*/ 36 w 110"/>
                  <a:gd name="T15" fmla="*/ 269 h 288"/>
                  <a:gd name="T16" fmla="*/ 39 w 110"/>
                  <a:gd name="T17" fmla="*/ 261 h 288"/>
                  <a:gd name="T18" fmla="*/ 41 w 110"/>
                  <a:gd name="T19" fmla="*/ 258 h 288"/>
                  <a:gd name="T20" fmla="*/ 43 w 110"/>
                  <a:gd name="T21" fmla="*/ 252 h 288"/>
                  <a:gd name="T22" fmla="*/ 45 w 110"/>
                  <a:gd name="T23" fmla="*/ 249 h 288"/>
                  <a:gd name="T24" fmla="*/ 49 w 110"/>
                  <a:gd name="T25" fmla="*/ 243 h 288"/>
                  <a:gd name="T26" fmla="*/ 49 w 110"/>
                  <a:gd name="T27" fmla="*/ 241 h 288"/>
                  <a:gd name="T28" fmla="*/ 53 w 110"/>
                  <a:gd name="T29" fmla="*/ 238 h 288"/>
                  <a:gd name="T30" fmla="*/ 59 w 110"/>
                  <a:gd name="T31" fmla="*/ 229 h 288"/>
                  <a:gd name="T32" fmla="*/ 61 w 110"/>
                  <a:gd name="T33" fmla="*/ 220 h 288"/>
                  <a:gd name="T34" fmla="*/ 69 w 110"/>
                  <a:gd name="T35" fmla="*/ 209 h 288"/>
                  <a:gd name="T36" fmla="*/ 72 w 110"/>
                  <a:gd name="T37" fmla="*/ 198 h 288"/>
                  <a:gd name="T38" fmla="*/ 74 w 110"/>
                  <a:gd name="T39" fmla="*/ 186 h 288"/>
                  <a:gd name="T40" fmla="*/ 80 w 110"/>
                  <a:gd name="T41" fmla="*/ 175 h 288"/>
                  <a:gd name="T42" fmla="*/ 84 w 110"/>
                  <a:gd name="T43" fmla="*/ 160 h 288"/>
                  <a:gd name="T44" fmla="*/ 84 w 110"/>
                  <a:gd name="T45" fmla="*/ 146 h 288"/>
                  <a:gd name="T46" fmla="*/ 90 w 110"/>
                  <a:gd name="T47" fmla="*/ 134 h 288"/>
                  <a:gd name="T48" fmla="*/ 93 w 110"/>
                  <a:gd name="T49" fmla="*/ 126 h 288"/>
                  <a:gd name="T50" fmla="*/ 95 w 110"/>
                  <a:gd name="T51" fmla="*/ 109 h 288"/>
                  <a:gd name="T52" fmla="*/ 97 w 110"/>
                  <a:gd name="T53" fmla="*/ 94 h 288"/>
                  <a:gd name="T54" fmla="*/ 99 w 110"/>
                  <a:gd name="T55" fmla="*/ 74 h 288"/>
                  <a:gd name="T56" fmla="*/ 101 w 110"/>
                  <a:gd name="T57" fmla="*/ 63 h 288"/>
                  <a:gd name="T58" fmla="*/ 101 w 110"/>
                  <a:gd name="T59" fmla="*/ 45 h 288"/>
                  <a:gd name="T60" fmla="*/ 107 w 110"/>
                  <a:gd name="T61" fmla="*/ 31 h 288"/>
                  <a:gd name="T62" fmla="*/ 109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1" y="284"/>
                    </a:lnTo>
                    <a:lnTo>
                      <a:pt x="7" y="287"/>
                    </a:lnTo>
                    <a:lnTo>
                      <a:pt x="13" y="284"/>
                    </a:lnTo>
                    <a:lnTo>
                      <a:pt x="17" y="284"/>
                    </a:lnTo>
                    <a:lnTo>
                      <a:pt x="18" y="284"/>
                    </a:lnTo>
                    <a:lnTo>
                      <a:pt x="22" y="281"/>
                    </a:lnTo>
                    <a:lnTo>
                      <a:pt x="24" y="281"/>
                    </a:lnTo>
                    <a:lnTo>
                      <a:pt x="24" y="278"/>
                    </a:lnTo>
                    <a:lnTo>
                      <a:pt x="28" y="278"/>
                    </a:lnTo>
                    <a:lnTo>
                      <a:pt x="28" y="275"/>
                    </a:lnTo>
                    <a:lnTo>
                      <a:pt x="32" y="272"/>
                    </a:lnTo>
                    <a:lnTo>
                      <a:pt x="30" y="269"/>
                    </a:lnTo>
                    <a:lnTo>
                      <a:pt x="34" y="272"/>
                    </a:lnTo>
                    <a:lnTo>
                      <a:pt x="36" y="269"/>
                    </a:lnTo>
                    <a:lnTo>
                      <a:pt x="37" y="266"/>
                    </a:lnTo>
                    <a:lnTo>
                      <a:pt x="39" y="261"/>
                    </a:lnTo>
                    <a:lnTo>
                      <a:pt x="41" y="258"/>
                    </a:lnTo>
                    <a:lnTo>
                      <a:pt x="43" y="255"/>
                    </a:lnTo>
                    <a:lnTo>
                      <a:pt x="43" y="252"/>
                    </a:lnTo>
                    <a:lnTo>
                      <a:pt x="47" y="252"/>
                    </a:lnTo>
                    <a:lnTo>
                      <a:pt x="45" y="249"/>
                    </a:lnTo>
                    <a:lnTo>
                      <a:pt x="49" y="249"/>
                    </a:lnTo>
                    <a:lnTo>
                      <a:pt x="49" y="243"/>
                    </a:lnTo>
                    <a:lnTo>
                      <a:pt x="49" y="241"/>
                    </a:lnTo>
                    <a:lnTo>
                      <a:pt x="51" y="238"/>
                    </a:lnTo>
                    <a:lnTo>
                      <a:pt x="53" y="238"/>
                    </a:lnTo>
                    <a:lnTo>
                      <a:pt x="53" y="232"/>
                    </a:lnTo>
                    <a:lnTo>
                      <a:pt x="59" y="229"/>
                    </a:lnTo>
                    <a:lnTo>
                      <a:pt x="57" y="226"/>
                    </a:lnTo>
                    <a:lnTo>
                      <a:pt x="61" y="220"/>
                    </a:lnTo>
                    <a:lnTo>
                      <a:pt x="65" y="218"/>
                    </a:lnTo>
                    <a:lnTo>
                      <a:pt x="69" y="209"/>
                    </a:lnTo>
                    <a:lnTo>
                      <a:pt x="69" y="206"/>
                    </a:lnTo>
                    <a:lnTo>
                      <a:pt x="72" y="198"/>
                    </a:lnTo>
                    <a:lnTo>
                      <a:pt x="72" y="189"/>
                    </a:lnTo>
                    <a:lnTo>
                      <a:pt x="74" y="186"/>
                    </a:lnTo>
                    <a:lnTo>
                      <a:pt x="78" y="177"/>
                    </a:lnTo>
                    <a:lnTo>
                      <a:pt x="80" y="175"/>
                    </a:lnTo>
                    <a:lnTo>
                      <a:pt x="82" y="169"/>
                    </a:lnTo>
                    <a:lnTo>
                      <a:pt x="84" y="160"/>
                    </a:lnTo>
                    <a:lnTo>
                      <a:pt x="82" y="152"/>
                    </a:lnTo>
                    <a:lnTo>
                      <a:pt x="84" y="146"/>
                    </a:lnTo>
                    <a:lnTo>
                      <a:pt x="88" y="140"/>
                    </a:lnTo>
                    <a:lnTo>
                      <a:pt x="90" y="134"/>
                    </a:lnTo>
                    <a:lnTo>
                      <a:pt x="91" y="129"/>
                    </a:lnTo>
                    <a:lnTo>
                      <a:pt x="93" y="126"/>
                    </a:lnTo>
                    <a:lnTo>
                      <a:pt x="95" y="114"/>
                    </a:lnTo>
                    <a:lnTo>
                      <a:pt x="95" y="109"/>
                    </a:lnTo>
                    <a:lnTo>
                      <a:pt x="95" y="103"/>
                    </a:lnTo>
                    <a:lnTo>
                      <a:pt x="97" y="94"/>
                    </a:lnTo>
                    <a:lnTo>
                      <a:pt x="97" y="86"/>
                    </a:lnTo>
                    <a:lnTo>
                      <a:pt x="99" y="74"/>
                    </a:lnTo>
                    <a:lnTo>
                      <a:pt x="99" y="68"/>
                    </a:lnTo>
                    <a:lnTo>
                      <a:pt x="101" y="63"/>
                    </a:lnTo>
                    <a:lnTo>
                      <a:pt x="103" y="57"/>
                    </a:lnTo>
                    <a:lnTo>
                      <a:pt x="101" y="45"/>
                    </a:lnTo>
                    <a:lnTo>
                      <a:pt x="105" y="40"/>
                    </a:lnTo>
                    <a:lnTo>
                      <a:pt x="107" y="31"/>
                    </a:lnTo>
                    <a:lnTo>
                      <a:pt x="109" y="25"/>
                    </a:lnTo>
                    <a:lnTo>
                      <a:pt x="109"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627" name="Freeform 195"/>
              <p:cNvSpPr>
                <a:spLocks/>
              </p:cNvSpPr>
              <p:nvPr/>
            </p:nvSpPr>
            <p:spPr bwMode="auto">
              <a:xfrm>
                <a:off x="4651" y="1233"/>
                <a:ext cx="110" cy="288"/>
              </a:xfrm>
              <a:custGeom>
                <a:avLst/>
                <a:gdLst>
                  <a:gd name="T0" fmla="*/ 1 w 110"/>
                  <a:gd name="T1" fmla="*/ 284 h 288"/>
                  <a:gd name="T2" fmla="*/ 7 w 110"/>
                  <a:gd name="T3" fmla="*/ 287 h 288"/>
                  <a:gd name="T4" fmla="*/ 17 w 110"/>
                  <a:gd name="T5" fmla="*/ 284 h 288"/>
                  <a:gd name="T6" fmla="*/ 22 w 110"/>
                  <a:gd name="T7" fmla="*/ 281 h 288"/>
                  <a:gd name="T8" fmla="*/ 24 w 110"/>
                  <a:gd name="T9" fmla="*/ 278 h 288"/>
                  <a:gd name="T10" fmla="*/ 28 w 110"/>
                  <a:gd name="T11" fmla="*/ 275 h 288"/>
                  <a:gd name="T12" fmla="*/ 30 w 110"/>
                  <a:gd name="T13" fmla="*/ 269 h 288"/>
                  <a:gd name="T14" fmla="*/ 36 w 110"/>
                  <a:gd name="T15" fmla="*/ 269 h 288"/>
                  <a:gd name="T16" fmla="*/ 39 w 110"/>
                  <a:gd name="T17" fmla="*/ 261 h 288"/>
                  <a:gd name="T18" fmla="*/ 41 w 110"/>
                  <a:gd name="T19" fmla="*/ 258 h 288"/>
                  <a:gd name="T20" fmla="*/ 43 w 110"/>
                  <a:gd name="T21" fmla="*/ 252 h 288"/>
                  <a:gd name="T22" fmla="*/ 45 w 110"/>
                  <a:gd name="T23" fmla="*/ 249 h 288"/>
                  <a:gd name="T24" fmla="*/ 49 w 110"/>
                  <a:gd name="T25" fmla="*/ 243 h 288"/>
                  <a:gd name="T26" fmla="*/ 49 w 110"/>
                  <a:gd name="T27" fmla="*/ 241 h 288"/>
                  <a:gd name="T28" fmla="*/ 53 w 110"/>
                  <a:gd name="T29" fmla="*/ 238 h 288"/>
                  <a:gd name="T30" fmla="*/ 59 w 110"/>
                  <a:gd name="T31" fmla="*/ 229 h 288"/>
                  <a:gd name="T32" fmla="*/ 61 w 110"/>
                  <a:gd name="T33" fmla="*/ 220 h 288"/>
                  <a:gd name="T34" fmla="*/ 69 w 110"/>
                  <a:gd name="T35" fmla="*/ 209 h 288"/>
                  <a:gd name="T36" fmla="*/ 72 w 110"/>
                  <a:gd name="T37" fmla="*/ 198 h 288"/>
                  <a:gd name="T38" fmla="*/ 76 w 110"/>
                  <a:gd name="T39" fmla="*/ 183 h 288"/>
                  <a:gd name="T40" fmla="*/ 80 w 110"/>
                  <a:gd name="T41" fmla="*/ 175 h 288"/>
                  <a:gd name="T42" fmla="*/ 84 w 110"/>
                  <a:gd name="T43" fmla="*/ 160 h 288"/>
                  <a:gd name="T44" fmla="*/ 84 w 110"/>
                  <a:gd name="T45" fmla="*/ 146 h 288"/>
                  <a:gd name="T46" fmla="*/ 90 w 110"/>
                  <a:gd name="T47" fmla="*/ 134 h 288"/>
                  <a:gd name="T48" fmla="*/ 93 w 110"/>
                  <a:gd name="T49" fmla="*/ 126 h 288"/>
                  <a:gd name="T50" fmla="*/ 95 w 110"/>
                  <a:gd name="T51" fmla="*/ 109 h 288"/>
                  <a:gd name="T52" fmla="*/ 97 w 110"/>
                  <a:gd name="T53" fmla="*/ 94 h 288"/>
                  <a:gd name="T54" fmla="*/ 99 w 110"/>
                  <a:gd name="T55" fmla="*/ 74 h 288"/>
                  <a:gd name="T56" fmla="*/ 101 w 110"/>
                  <a:gd name="T57" fmla="*/ 63 h 288"/>
                  <a:gd name="T58" fmla="*/ 101 w 110"/>
                  <a:gd name="T59" fmla="*/ 45 h 288"/>
                  <a:gd name="T60" fmla="*/ 107 w 110"/>
                  <a:gd name="T61" fmla="*/ 31 h 288"/>
                  <a:gd name="T62" fmla="*/ 109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1" y="284"/>
                    </a:lnTo>
                    <a:lnTo>
                      <a:pt x="7" y="287"/>
                    </a:lnTo>
                    <a:lnTo>
                      <a:pt x="13" y="284"/>
                    </a:lnTo>
                    <a:lnTo>
                      <a:pt x="17" y="284"/>
                    </a:lnTo>
                    <a:lnTo>
                      <a:pt x="18" y="284"/>
                    </a:lnTo>
                    <a:lnTo>
                      <a:pt x="22" y="281"/>
                    </a:lnTo>
                    <a:lnTo>
                      <a:pt x="24" y="281"/>
                    </a:lnTo>
                    <a:lnTo>
                      <a:pt x="24" y="278"/>
                    </a:lnTo>
                    <a:lnTo>
                      <a:pt x="28" y="278"/>
                    </a:lnTo>
                    <a:lnTo>
                      <a:pt x="28" y="275"/>
                    </a:lnTo>
                    <a:lnTo>
                      <a:pt x="32" y="272"/>
                    </a:lnTo>
                    <a:lnTo>
                      <a:pt x="30" y="269"/>
                    </a:lnTo>
                    <a:lnTo>
                      <a:pt x="34" y="272"/>
                    </a:lnTo>
                    <a:lnTo>
                      <a:pt x="36" y="269"/>
                    </a:lnTo>
                    <a:lnTo>
                      <a:pt x="37" y="266"/>
                    </a:lnTo>
                    <a:lnTo>
                      <a:pt x="39" y="261"/>
                    </a:lnTo>
                    <a:lnTo>
                      <a:pt x="41" y="258"/>
                    </a:lnTo>
                    <a:lnTo>
                      <a:pt x="43" y="255"/>
                    </a:lnTo>
                    <a:lnTo>
                      <a:pt x="43" y="252"/>
                    </a:lnTo>
                    <a:lnTo>
                      <a:pt x="47" y="252"/>
                    </a:lnTo>
                    <a:lnTo>
                      <a:pt x="45" y="249"/>
                    </a:lnTo>
                    <a:lnTo>
                      <a:pt x="49" y="249"/>
                    </a:lnTo>
                    <a:lnTo>
                      <a:pt x="49" y="243"/>
                    </a:lnTo>
                    <a:lnTo>
                      <a:pt x="49" y="241"/>
                    </a:lnTo>
                    <a:lnTo>
                      <a:pt x="51" y="238"/>
                    </a:lnTo>
                    <a:lnTo>
                      <a:pt x="53" y="238"/>
                    </a:lnTo>
                    <a:lnTo>
                      <a:pt x="53" y="232"/>
                    </a:lnTo>
                    <a:lnTo>
                      <a:pt x="59" y="229"/>
                    </a:lnTo>
                    <a:lnTo>
                      <a:pt x="57" y="226"/>
                    </a:lnTo>
                    <a:lnTo>
                      <a:pt x="61" y="220"/>
                    </a:lnTo>
                    <a:lnTo>
                      <a:pt x="65" y="218"/>
                    </a:lnTo>
                    <a:lnTo>
                      <a:pt x="69" y="209"/>
                    </a:lnTo>
                    <a:lnTo>
                      <a:pt x="69" y="206"/>
                    </a:lnTo>
                    <a:lnTo>
                      <a:pt x="72" y="198"/>
                    </a:lnTo>
                    <a:lnTo>
                      <a:pt x="72" y="189"/>
                    </a:lnTo>
                    <a:lnTo>
                      <a:pt x="76" y="183"/>
                    </a:lnTo>
                    <a:lnTo>
                      <a:pt x="78" y="177"/>
                    </a:lnTo>
                    <a:lnTo>
                      <a:pt x="80" y="175"/>
                    </a:lnTo>
                    <a:lnTo>
                      <a:pt x="82" y="169"/>
                    </a:lnTo>
                    <a:lnTo>
                      <a:pt x="84" y="160"/>
                    </a:lnTo>
                    <a:lnTo>
                      <a:pt x="82" y="152"/>
                    </a:lnTo>
                    <a:lnTo>
                      <a:pt x="84" y="146"/>
                    </a:lnTo>
                    <a:lnTo>
                      <a:pt x="88" y="140"/>
                    </a:lnTo>
                    <a:lnTo>
                      <a:pt x="90" y="134"/>
                    </a:lnTo>
                    <a:lnTo>
                      <a:pt x="91" y="129"/>
                    </a:lnTo>
                    <a:lnTo>
                      <a:pt x="93" y="126"/>
                    </a:lnTo>
                    <a:lnTo>
                      <a:pt x="95" y="114"/>
                    </a:lnTo>
                    <a:lnTo>
                      <a:pt x="95" y="109"/>
                    </a:lnTo>
                    <a:lnTo>
                      <a:pt x="95" y="103"/>
                    </a:lnTo>
                    <a:lnTo>
                      <a:pt x="97" y="94"/>
                    </a:lnTo>
                    <a:lnTo>
                      <a:pt x="97" y="86"/>
                    </a:lnTo>
                    <a:lnTo>
                      <a:pt x="99" y="74"/>
                    </a:lnTo>
                    <a:lnTo>
                      <a:pt x="99" y="68"/>
                    </a:lnTo>
                    <a:lnTo>
                      <a:pt x="101" y="63"/>
                    </a:lnTo>
                    <a:lnTo>
                      <a:pt x="103" y="57"/>
                    </a:lnTo>
                    <a:lnTo>
                      <a:pt x="101" y="45"/>
                    </a:lnTo>
                    <a:lnTo>
                      <a:pt x="105" y="40"/>
                    </a:lnTo>
                    <a:lnTo>
                      <a:pt x="107" y="31"/>
                    </a:lnTo>
                    <a:lnTo>
                      <a:pt x="107" y="22"/>
                    </a:lnTo>
                    <a:lnTo>
                      <a:pt x="109"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628" name="Freeform 196"/>
              <p:cNvSpPr>
                <a:spLocks/>
              </p:cNvSpPr>
              <p:nvPr/>
            </p:nvSpPr>
            <p:spPr bwMode="auto">
              <a:xfrm>
                <a:off x="4544" y="1233"/>
                <a:ext cx="108" cy="288"/>
              </a:xfrm>
              <a:custGeom>
                <a:avLst/>
                <a:gdLst>
                  <a:gd name="T0" fmla="*/ 101 w 108"/>
                  <a:gd name="T1" fmla="*/ 287 h 288"/>
                  <a:gd name="T2" fmla="*/ 97 w 108"/>
                  <a:gd name="T3" fmla="*/ 287 h 288"/>
                  <a:gd name="T4" fmla="*/ 91 w 108"/>
                  <a:gd name="T5" fmla="*/ 281 h 288"/>
                  <a:gd name="T6" fmla="*/ 86 w 108"/>
                  <a:gd name="T7" fmla="*/ 278 h 288"/>
                  <a:gd name="T8" fmla="*/ 80 w 108"/>
                  <a:gd name="T9" fmla="*/ 278 h 288"/>
                  <a:gd name="T10" fmla="*/ 76 w 108"/>
                  <a:gd name="T11" fmla="*/ 272 h 288"/>
                  <a:gd name="T12" fmla="*/ 71 w 108"/>
                  <a:gd name="T13" fmla="*/ 272 h 288"/>
                  <a:gd name="T14" fmla="*/ 69 w 108"/>
                  <a:gd name="T15" fmla="*/ 269 h 288"/>
                  <a:gd name="T16" fmla="*/ 67 w 108"/>
                  <a:gd name="T17" fmla="*/ 261 h 288"/>
                  <a:gd name="T18" fmla="*/ 65 w 108"/>
                  <a:gd name="T19" fmla="*/ 255 h 288"/>
                  <a:gd name="T20" fmla="*/ 63 w 108"/>
                  <a:gd name="T21" fmla="*/ 255 h 288"/>
                  <a:gd name="T22" fmla="*/ 59 w 108"/>
                  <a:gd name="T23" fmla="*/ 249 h 288"/>
                  <a:gd name="T24" fmla="*/ 57 w 108"/>
                  <a:gd name="T25" fmla="*/ 241 h 288"/>
                  <a:gd name="T26" fmla="*/ 55 w 108"/>
                  <a:gd name="T27" fmla="*/ 238 h 288"/>
                  <a:gd name="T28" fmla="*/ 53 w 108"/>
                  <a:gd name="T29" fmla="*/ 235 h 288"/>
                  <a:gd name="T30" fmla="*/ 51 w 108"/>
                  <a:gd name="T31" fmla="*/ 229 h 288"/>
                  <a:gd name="T32" fmla="*/ 47 w 108"/>
                  <a:gd name="T33" fmla="*/ 220 h 288"/>
                  <a:gd name="T34" fmla="*/ 41 w 108"/>
                  <a:gd name="T35" fmla="*/ 209 h 288"/>
                  <a:gd name="T36" fmla="*/ 35 w 108"/>
                  <a:gd name="T37" fmla="*/ 198 h 288"/>
                  <a:gd name="T38" fmla="*/ 34 w 108"/>
                  <a:gd name="T39" fmla="*/ 183 h 288"/>
                  <a:gd name="T40" fmla="*/ 30 w 108"/>
                  <a:gd name="T41" fmla="*/ 175 h 288"/>
                  <a:gd name="T42" fmla="*/ 24 w 108"/>
                  <a:gd name="T43" fmla="*/ 160 h 288"/>
                  <a:gd name="T44" fmla="*/ 20 w 108"/>
                  <a:gd name="T45" fmla="*/ 149 h 288"/>
                  <a:gd name="T46" fmla="*/ 20 w 108"/>
                  <a:gd name="T47" fmla="*/ 132 h 288"/>
                  <a:gd name="T48" fmla="*/ 15 w 108"/>
                  <a:gd name="T49" fmla="*/ 117 h 288"/>
                  <a:gd name="T50" fmla="*/ 15 w 108"/>
                  <a:gd name="T51" fmla="*/ 106 h 288"/>
                  <a:gd name="T52" fmla="*/ 11 w 108"/>
                  <a:gd name="T53" fmla="*/ 91 h 288"/>
                  <a:gd name="T54" fmla="*/ 9 w 108"/>
                  <a:gd name="T55" fmla="*/ 74 h 288"/>
                  <a:gd name="T56" fmla="*/ 9 w 108"/>
                  <a:gd name="T57" fmla="*/ 57 h 288"/>
                  <a:gd name="T58" fmla="*/ 5 w 108"/>
                  <a:gd name="T59" fmla="*/ 45 h 288"/>
                  <a:gd name="T60" fmla="*/ 3 w 108"/>
                  <a:gd name="T61" fmla="*/ 28 h 288"/>
                  <a:gd name="T62" fmla="*/ 1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1" y="287"/>
                    </a:lnTo>
                    <a:lnTo>
                      <a:pt x="99" y="284"/>
                    </a:lnTo>
                    <a:lnTo>
                      <a:pt x="97" y="287"/>
                    </a:lnTo>
                    <a:lnTo>
                      <a:pt x="95" y="284"/>
                    </a:lnTo>
                    <a:lnTo>
                      <a:pt x="91" y="281"/>
                    </a:lnTo>
                    <a:lnTo>
                      <a:pt x="89" y="281"/>
                    </a:lnTo>
                    <a:lnTo>
                      <a:pt x="86" y="278"/>
                    </a:lnTo>
                    <a:lnTo>
                      <a:pt x="82" y="275"/>
                    </a:lnTo>
                    <a:lnTo>
                      <a:pt x="80" y="278"/>
                    </a:lnTo>
                    <a:lnTo>
                      <a:pt x="80" y="275"/>
                    </a:lnTo>
                    <a:lnTo>
                      <a:pt x="76" y="272"/>
                    </a:lnTo>
                    <a:lnTo>
                      <a:pt x="71" y="272"/>
                    </a:lnTo>
                    <a:lnTo>
                      <a:pt x="71" y="266"/>
                    </a:lnTo>
                    <a:lnTo>
                      <a:pt x="69" y="269"/>
                    </a:lnTo>
                    <a:lnTo>
                      <a:pt x="69" y="264"/>
                    </a:lnTo>
                    <a:lnTo>
                      <a:pt x="67" y="261"/>
                    </a:lnTo>
                    <a:lnTo>
                      <a:pt x="65" y="258"/>
                    </a:lnTo>
                    <a:lnTo>
                      <a:pt x="65" y="255"/>
                    </a:lnTo>
                    <a:lnTo>
                      <a:pt x="63" y="255"/>
                    </a:lnTo>
                    <a:lnTo>
                      <a:pt x="63" y="249"/>
                    </a:lnTo>
                    <a:lnTo>
                      <a:pt x="59" y="249"/>
                    </a:lnTo>
                    <a:lnTo>
                      <a:pt x="55" y="243"/>
                    </a:lnTo>
                    <a:lnTo>
                      <a:pt x="57" y="241"/>
                    </a:lnTo>
                    <a:lnTo>
                      <a:pt x="55" y="241"/>
                    </a:lnTo>
                    <a:lnTo>
                      <a:pt x="55" y="238"/>
                    </a:lnTo>
                    <a:lnTo>
                      <a:pt x="53" y="235"/>
                    </a:lnTo>
                    <a:lnTo>
                      <a:pt x="51" y="229"/>
                    </a:lnTo>
                    <a:lnTo>
                      <a:pt x="49" y="226"/>
                    </a:lnTo>
                    <a:lnTo>
                      <a:pt x="47" y="220"/>
                    </a:lnTo>
                    <a:lnTo>
                      <a:pt x="45" y="215"/>
                    </a:lnTo>
                    <a:lnTo>
                      <a:pt x="41" y="209"/>
                    </a:lnTo>
                    <a:lnTo>
                      <a:pt x="37" y="203"/>
                    </a:lnTo>
                    <a:lnTo>
                      <a:pt x="35" y="198"/>
                    </a:lnTo>
                    <a:lnTo>
                      <a:pt x="34" y="189"/>
                    </a:lnTo>
                    <a:lnTo>
                      <a:pt x="34" y="183"/>
                    </a:lnTo>
                    <a:lnTo>
                      <a:pt x="30" y="180"/>
                    </a:lnTo>
                    <a:lnTo>
                      <a:pt x="30" y="175"/>
                    </a:lnTo>
                    <a:lnTo>
                      <a:pt x="28" y="166"/>
                    </a:lnTo>
                    <a:lnTo>
                      <a:pt x="24" y="160"/>
                    </a:lnTo>
                    <a:lnTo>
                      <a:pt x="22" y="152"/>
                    </a:lnTo>
                    <a:lnTo>
                      <a:pt x="20" y="149"/>
                    </a:lnTo>
                    <a:lnTo>
                      <a:pt x="22" y="140"/>
                    </a:lnTo>
                    <a:lnTo>
                      <a:pt x="20" y="132"/>
                    </a:lnTo>
                    <a:lnTo>
                      <a:pt x="17" y="126"/>
                    </a:lnTo>
                    <a:lnTo>
                      <a:pt x="15" y="117"/>
                    </a:lnTo>
                    <a:lnTo>
                      <a:pt x="15" y="111"/>
                    </a:lnTo>
                    <a:lnTo>
                      <a:pt x="15" y="106"/>
                    </a:lnTo>
                    <a:lnTo>
                      <a:pt x="11" y="97"/>
                    </a:lnTo>
                    <a:lnTo>
                      <a:pt x="11" y="91"/>
                    </a:lnTo>
                    <a:lnTo>
                      <a:pt x="11" y="86"/>
                    </a:lnTo>
                    <a:lnTo>
                      <a:pt x="9" y="74"/>
                    </a:lnTo>
                    <a:lnTo>
                      <a:pt x="9" y="68"/>
                    </a:lnTo>
                    <a:lnTo>
                      <a:pt x="9" y="57"/>
                    </a:lnTo>
                    <a:lnTo>
                      <a:pt x="5" y="51"/>
                    </a:lnTo>
                    <a:lnTo>
                      <a:pt x="5" y="45"/>
                    </a:lnTo>
                    <a:lnTo>
                      <a:pt x="3" y="40"/>
                    </a:lnTo>
                    <a:lnTo>
                      <a:pt x="3" y="28"/>
                    </a:lnTo>
                    <a:lnTo>
                      <a:pt x="0" y="17"/>
                    </a:lnTo>
                    <a:lnTo>
                      <a:pt x="1"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29" name="Freeform 197"/>
              <p:cNvSpPr>
                <a:spLocks/>
              </p:cNvSpPr>
              <p:nvPr/>
            </p:nvSpPr>
            <p:spPr bwMode="auto">
              <a:xfrm>
                <a:off x="4434" y="950"/>
                <a:ext cx="111" cy="284"/>
              </a:xfrm>
              <a:custGeom>
                <a:avLst/>
                <a:gdLst>
                  <a:gd name="T0" fmla="*/ 5 w 111"/>
                  <a:gd name="T1" fmla="*/ 0 h 284"/>
                  <a:gd name="T2" fmla="*/ 9 w 111"/>
                  <a:gd name="T3" fmla="*/ 0 h 284"/>
                  <a:gd name="T4" fmla="*/ 15 w 111"/>
                  <a:gd name="T5" fmla="*/ 8 h 284"/>
                  <a:gd name="T6" fmla="*/ 19 w 111"/>
                  <a:gd name="T7" fmla="*/ 11 h 284"/>
                  <a:gd name="T8" fmla="*/ 26 w 111"/>
                  <a:gd name="T9" fmla="*/ 11 h 284"/>
                  <a:gd name="T10" fmla="*/ 32 w 111"/>
                  <a:gd name="T11" fmla="*/ 11 h 284"/>
                  <a:gd name="T12" fmla="*/ 32 w 111"/>
                  <a:gd name="T13" fmla="*/ 17 h 284"/>
                  <a:gd name="T14" fmla="*/ 38 w 111"/>
                  <a:gd name="T15" fmla="*/ 22 h 284"/>
                  <a:gd name="T16" fmla="*/ 38 w 111"/>
                  <a:gd name="T17" fmla="*/ 31 h 284"/>
                  <a:gd name="T18" fmla="*/ 40 w 111"/>
                  <a:gd name="T19" fmla="*/ 31 h 284"/>
                  <a:gd name="T20" fmla="*/ 44 w 111"/>
                  <a:gd name="T21" fmla="*/ 37 h 284"/>
                  <a:gd name="T22" fmla="*/ 45 w 111"/>
                  <a:gd name="T23" fmla="*/ 40 h 284"/>
                  <a:gd name="T24" fmla="*/ 51 w 111"/>
                  <a:gd name="T25" fmla="*/ 45 h 284"/>
                  <a:gd name="T26" fmla="*/ 53 w 111"/>
                  <a:gd name="T27" fmla="*/ 48 h 284"/>
                  <a:gd name="T28" fmla="*/ 53 w 111"/>
                  <a:gd name="T29" fmla="*/ 54 h 284"/>
                  <a:gd name="T30" fmla="*/ 55 w 111"/>
                  <a:gd name="T31" fmla="*/ 57 h 284"/>
                  <a:gd name="T32" fmla="*/ 60 w 111"/>
                  <a:gd name="T33" fmla="*/ 65 h 284"/>
                  <a:gd name="T34" fmla="*/ 66 w 111"/>
                  <a:gd name="T35" fmla="*/ 77 h 284"/>
                  <a:gd name="T36" fmla="*/ 71 w 111"/>
                  <a:gd name="T37" fmla="*/ 88 h 284"/>
                  <a:gd name="T38" fmla="*/ 73 w 111"/>
                  <a:gd name="T39" fmla="*/ 102 h 284"/>
                  <a:gd name="T40" fmla="*/ 79 w 111"/>
                  <a:gd name="T41" fmla="*/ 114 h 284"/>
                  <a:gd name="T42" fmla="*/ 83 w 111"/>
                  <a:gd name="T43" fmla="*/ 125 h 284"/>
                  <a:gd name="T44" fmla="*/ 87 w 111"/>
                  <a:gd name="T45" fmla="*/ 142 h 284"/>
                  <a:gd name="T46" fmla="*/ 90 w 111"/>
                  <a:gd name="T47" fmla="*/ 148 h 284"/>
                  <a:gd name="T48" fmla="*/ 90 w 111"/>
                  <a:gd name="T49" fmla="*/ 165 h 284"/>
                  <a:gd name="T50" fmla="*/ 94 w 111"/>
                  <a:gd name="T51" fmla="*/ 180 h 284"/>
                  <a:gd name="T52" fmla="*/ 96 w 111"/>
                  <a:gd name="T53" fmla="*/ 191 h 284"/>
                  <a:gd name="T54" fmla="*/ 100 w 111"/>
                  <a:gd name="T55" fmla="*/ 208 h 284"/>
                  <a:gd name="T56" fmla="*/ 100 w 111"/>
                  <a:gd name="T57" fmla="*/ 225 h 284"/>
                  <a:gd name="T58" fmla="*/ 104 w 111"/>
                  <a:gd name="T59" fmla="*/ 240 h 284"/>
                  <a:gd name="T60" fmla="*/ 106 w 111"/>
                  <a:gd name="T61" fmla="*/ 257 h 284"/>
                  <a:gd name="T62" fmla="*/ 108 w 111"/>
                  <a:gd name="T63" fmla="*/ 271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4"/>
                  <a:gd name="T98" fmla="*/ 111 w 111"/>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4">
                    <a:moveTo>
                      <a:pt x="0" y="0"/>
                    </a:moveTo>
                    <a:lnTo>
                      <a:pt x="5" y="0"/>
                    </a:lnTo>
                    <a:lnTo>
                      <a:pt x="7" y="2"/>
                    </a:lnTo>
                    <a:lnTo>
                      <a:pt x="9" y="0"/>
                    </a:lnTo>
                    <a:lnTo>
                      <a:pt x="11" y="5"/>
                    </a:lnTo>
                    <a:lnTo>
                      <a:pt x="15" y="8"/>
                    </a:lnTo>
                    <a:lnTo>
                      <a:pt x="19" y="8"/>
                    </a:lnTo>
                    <a:lnTo>
                      <a:pt x="19" y="11"/>
                    </a:lnTo>
                    <a:lnTo>
                      <a:pt x="24" y="11"/>
                    </a:lnTo>
                    <a:lnTo>
                      <a:pt x="26" y="11"/>
                    </a:lnTo>
                    <a:lnTo>
                      <a:pt x="28" y="11"/>
                    </a:lnTo>
                    <a:lnTo>
                      <a:pt x="32" y="11"/>
                    </a:lnTo>
                    <a:lnTo>
                      <a:pt x="30" y="14"/>
                    </a:lnTo>
                    <a:lnTo>
                      <a:pt x="32" y="17"/>
                    </a:lnTo>
                    <a:lnTo>
                      <a:pt x="34" y="17"/>
                    </a:lnTo>
                    <a:lnTo>
                      <a:pt x="38" y="22"/>
                    </a:lnTo>
                    <a:lnTo>
                      <a:pt x="40" y="25"/>
                    </a:lnTo>
                    <a:lnTo>
                      <a:pt x="38" y="31"/>
                    </a:lnTo>
                    <a:lnTo>
                      <a:pt x="42" y="28"/>
                    </a:lnTo>
                    <a:lnTo>
                      <a:pt x="40" y="31"/>
                    </a:lnTo>
                    <a:lnTo>
                      <a:pt x="42" y="34"/>
                    </a:lnTo>
                    <a:lnTo>
                      <a:pt x="44" y="37"/>
                    </a:lnTo>
                    <a:lnTo>
                      <a:pt x="45" y="40"/>
                    </a:lnTo>
                    <a:lnTo>
                      <a:pt x="49" y="42"/>
                    </a:lnTo>
                    <a:lnTo>
                      <a:pt x="51" y="45"/>
                    </a:lnTo>
                    <a:lnTo>
                      <a:pt x="53" y="48"/>
                    </a:lnTo>
                    <a:lnTo>
                      <a:pt x="53" y="54"/>
                    </a:lnTo>
                    <a:lnTo>
                      <a:pt x="55" y="51"/>
                    </a:lnTo>
                    <a:lnTo>
                      <a:pt x="55" y="57"/>
                    </a:lnTo>
                    <a:lnTo>
                      <a:pt x="56" y="57"/>
                    </a:lnTo>
                    <a:lnTo>
                      <a:pt x="60" y="65"/>
                    </a:lnTo>
                    <a:lnTo>
                      <a:pt x="62" y="71"/>
                    </a:lnTo>
                    <a:lnTo>
                      <a:pt x="66" y="77"/>
                    </a:lnTo>
                    <a:lnTo>
                      <a:pt x="67" y="82"/>
                    </a:lnTo>
                    <a:lnTo>
                      <a:pt x="71" y="88"/>
                    </a:lnTo>
                    <a:lnTo>
                      <a:pt x="73" y="94"/>
                    </a:lnTo>
                    <a:lnTo>
                      <a:pt x="73" y="102"/>
                    </a:lnTo>
                    <a:lnTo>
                      <a:pt x="75" y="108"/>
                    </a:lnTo>
                    <a:lnTo>
                      <a:pt x="79" y="114"/>
                    </a:lnTo>
                    <a:lnTo>
                      <a:pt x="79" y="120"/>
                    </a:lnTo>
                    <a:lnTo>
                      <a:pt x="83" y="125"/>
                    </a:lnTo>
                    <a:lnTo>
                      <a:pt x="85" y="134"/>
                    </a:lnTo>
                    <a:lnTo>
                      <a:pt x="87" y="142"/>
                    </a:lnTo>
                    <a:lnTo>
                      <a:pt x="87" y="145"/>
                    </a:lnTo>
                    <a:lnTo>
                      <a:pt x="90" y="148"/>
                    </a:lnTo>
                    <a:lnTo>
                      <a:pt x="88" y="160"/>
                    </a:lnTo>
                    <a:lnTo>
                      <a:pt x="90" y="165"/>
                    </a:lnTo>
                    <a:lnTo>
                      <a:pt x="92" y="168"/>
                    </a:lnTo>
                    <a:lnTo>
                      <a:pt x="94" y="180"/>
                    </a:lnTo>
                    <a:lnTo>
                      <a:pt x="94" y="185"/>
                    </a:lnTo>
                    <a:lnTo>
                      <a:pt x="96" y="191"/>
                    </a:lnTo>
                    <a:lnTo>
                      <a:pt x="96" y="200"/>
                    </a:lnTo>
                    <a:lnTo>
                      <a:pt x="100" y="208"/>
                    </a:lnTo>
                    <a:lnTo>
                      <a:pt x="100" y="217"/>
                    </a:lnTo>
                    <a:lnTo>
                      <a:pt x="100" y="225"/>
                    </a:lnTo>
                    <a:lnTo>
                      <a:pt x="102" y="231"/>
                    </a:lnTo>
                    <a:lnTo>
                      <a:pt x="104" y="240"/>
                    </a:lnTo>
                    <a:lnTo>
                      <a:pt x="104" y="245"/>
                    </a:lnTo>
                    <a:lnTo>
                      <a:pt x="106" y="257"/>
                    </a:lnTo>
                    <a:lnTo>
                      <a:pt x="106" y="260"/>
                    </a:lnTo>
                    <a:lnTo>
                      <a:pt x="108" y="271"/>
                    </a:lnTo>
                    <a:lnTo>
                      <a:pt x="110" y="283"/>
                    </a:lnTo>
                  </a:path>
                </a:pathLst>
              </a:custGeom>
              <a:noFill/>
              <a:ln w="9525" cap="rnd">
                <a:solidFill>
                  <a:srgbClr val="FF0000"/>
                </a:solidFill>
                <a:round/>
                <a:headEnd type="none" w="sm" len="sm"/>
                <a:tailEnd type="none" w="sm" len="sm"/>
              </a:ln>
            </p:spPr>
            <p:txBody>
              <a:bodyPr/>
              <a:lstStyle/>
              <a:p>
                <a:endParaRPr lang="en-US"/>
              </a:p>
            </p:txBody>
          </p:sp>
          <p:sp>
            <p:nvSpPr>
              <p:cNvPr id="22630" name="Freeform 198"/>
              <p:cNvSpPr>
                <a:spLocks/>
              </p:cNvSpPr>
              <p:nvPr/>
            </p:nvSpPr>
            <p:spPr bwMode="auto">
              <a:xfrm>
                <a:off x="4321" y="950"/>
                <a:ext cx="114" cy="298"/>
              </a:xfrm>
              <a:custGeom>
                <a:avLst/>
                <a:gdLst>
                  <a:gd name="T0" fmla="*/ 107 w 114"/>
                  <a:gd name="T1" fmla="*/ 2 h 298"/>
                  <a:gd name="T2" fmla="*/ 105 w 114"/>
                  <a:gd name="T3" fmla="*/ 2 h 298"/>
                  <a:gd name="T4" fmla="*/ 95 w 114"/>
                  <a:gd name="T5" fmla="*/ 0 h 298"/>
                  <a:gd name="T6" fmla="*/ 91 w 114"/>
                  <a:gd name="T7" fmla="*/ 8 h 298"/>
                  <a:gd name="T8" fmla="*/ 85 w 114"/>
                  <a:gd name="T9" fmla="*/ 8 h 298"/>
                  <a:gd name="T10" fmla="*/ 83 w 114"/>
                  <a:gd name="T11" fmla="*/ 14 h 298"/>
                  <a:gd name="T12" fmla="*/ 77 w 114"/>
                  <a:gd name="T13" fmla="*/ 17 h 298"/>
                  <a:gd name="T14" fmla="*/ 77 w 114"/>
                  <a:gd name="T15" fmla="*/ 19 h 298"/>
                  <a:gd name="T16" fmla="*/ 72 w 114"/>
                  <a:gd name="T17" fmla="*/ 22 h 298"/>
                  <a:gd name="T18" fmla="*/ 68 w 114"/>
                  <a:gd name="T19" fmla="*/ 31 h 298"/>
                  <a:gd name="T20" fmla="*/ 68 w 114"/>
                  <a:gd name="T21" fmla="*/ 34 h 298"/>
                  <a:gd name="T22" fmla="*/ 66 w 114"/>
                  <a:gd name="T23" fmla="*/ 39 h 298"/>
                  <a:gd name="T24" fmla="*/ 62 w 114"/>
                  <a:gd name="T25" fmla="*/ 45 h 298"/>
                  <a:gd name="T26" fmla="*/ 60 w 114"/>
                  <a:gd name="T27" fmla="*/ 48 h 298"/>
                  <a:gd name="T28" fmla="*/ 58 w 114"/>
                  <a:gd name="T29" fmla="*/ 54 h 298"/>
                  <a:gd name="T30" fmla="*/ 54 w 114"/>
                  <a:gd name="T31" fmla="*/ 59 h 298"/>
                  <a:gd name="T32" fmla="*/ 50 w 114"/>
                  <a:gd name="T33" fmla="*/ 68 h 298"/>
                  <a:gd name="T34" fmla="*/ 46 w 114"/>
                  <a:gd name="T35" fmla="*/ 77 h 298"/>
                  <a:gd name="T36" fmla="*/ 40 w 114"/>
                  <a:gd name="T37" fmla="*/ 97 h 298"/>
                  <a:gd name="T38" fmla="*/ 37 w 114"/>
                  <a:gd name="T39" fmla="*/ 108 h 298"/>
                  <a:gd name="T40" fmla="*/ 31 w 114"/>
                  <a:gd name="T41" fmla="*/ 122 h 298"/>
                  <a:gd name="T42" fmla="*/ 29 w 114"/>
                  <a:gd name="T43" fmla="*/ 131 h 298"/>
                  <a:gd name="T44" fmla="*/ 27 w 114"/>
                  <a:gd name="T45" fmla="*/ 145 h 298"/>
                  <a:gd name="T46" fmla="*/ 23 w 114"/>
                  <a:gd name="T47" fmla="*/ 157 h 298"/>
                  <a:gd name="T48" fmla="*/ 21 w 114"/>
                  <a:gd name="T49" fmla="*/ 171 h 298"/>
                  <a:gd name="T50" fmla="*/ 15 w 114"/>
                  <a:gd name="T51" fmla="*/ 182 h 298"/>
                  <a:gd name="T52" fmla="*/ 15 w 114"/>
                  <a:gd name="T53" fmla="*/ 197 h 298"/>
                  <a:gd name="T54" fmla="*/ 11 w 114"/>
                  <a:gd name="T55" fmla="*/ 219 h 298"/>
                  <a:gd name="T56" fmla="*/ 9 w 114"/>
                  <a:gd name="T57" fmla="*/ 231 h 298"/>
                  <a:gd name="T58" fmla="*/ 7 w 114"/>
                  <a:gd name="T59" fmla="*/ 251 h 298"/>
                  <a:gd name="T60" fmla="*/ 3 w 114"/>
                  <a:gd name="T61" fmla="*/ 265 h 298"/>
                  <a:gd name="T62" fmla="*/ 1 w 114"/>
                  <a:gd name="T63" fmla="*/ 285 h 2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4"/>
                  <a:gd name="T97" fmla="*/ 0 h 298"/>
                  <a:gd name="T98" fmla="*/ 114 w 114"/>
                  <a:gd name="T99" fmla="*/ 298 h 29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4" h="298">
                    <a:moveTo>
                      <a:pt x="113" y="0"/>
                    </a:moveTo>
                    <a:lnTo>
                      <a:pt x="107" y="2"/>
                    </a:lnTo>
                    <a:lnTo>
                      <a:pt x="105" y="2"/>
                    </a:lnTo>
                    <a:lnTo>
                      <a:pt x="101" y="0"/>
                    </a:lnTo>
                    <a:lnTo>
                      <a:pt x="95" y="0"/>
                    </a:lnTo>
                    <a:lnTo>
                      <a:pt x="95" y="2"/>
                    </a:lnTo>
                    <a:lnTo>
                      <a:pt x="91" y="8"/>
                    </a:lnTo>
                    <a:lnTo>
                      <a:pt x="89" y="5"/>
                    </a:lnTo>
                    <a:lnTo>
                      <a:pt x="85" y="8"/>
                    </a:lnTo>
                    <a:lnTo>
                      <a:pt x="85" y="11"/>
                    </a:lnTo>
                    <a:lnTo>
                      <a:pt x="83" y="14"/>
                    </a:lnTo>
                    <a:lnTo>
                      <a:pt x="81" y="14"/>
                    </a:lnTo>
                    <a:lnTo>
                      <a:pt x="77" y="17"/>
                    </a:lnTo>
                    <a:lnTo>
                      <a:pt x="79" y="17"/>
                    </a:lnTo>
                    <a:lnTo>
                      <a:pt x="77" y="19"/>
                    </a:lnTo>
                    <a:lnTo>
                      <a:pt x="74" y="22"/>
                    </a:lnTo>
                    <a:lnTo>
                      <a:pt x="72" y="22"/>
                    </a:lnTo>
                    <a:lnTo>
                      <a:pt x="70" y="25"/>
                    </a:lnTo>
                    <a:lnTo>
                      <a:pt x="68" y="31"/>
                    </a:lnTo>
                    <a:lnTo>
                      <a:pt x="68" y="34"/>
                    </a:lnTo>
                    <a:lnTo>
                      <a:pt x="66" y="37"/>
                    </a:lnTo>
                    <a:lnTo>
                      <a:pt x="66" y="39"/>
                    </a:lnTo>
                    <a:lnTo>
                      <a:pt x="62" y="45"/>
                    </a:lnTo>
                    <a:lnTo>
                      <a:pt x="60" y="48"/>
                    </a:lnTo>
                    <a:lnTo>
                      <a:pt x="58" y="54"/>
                    </a:lnTo>
                    <a:lnTo>
                      <a:pt x="56" y="59"/>
                    </a:lnTo>
                    <a:lnTo>
                      <a:pt x="54" y="59"/>
                    </a:lnTo>
                    <a:lnTo>
                      <a:pt x="50" y="68"/>
                    </a:lnTo>
                    <a:lnTo>
                      <a:pt x="48" y="71"/>
                    </a:lnTo>
                    <a:lnTo>
                      <a:pt x="46" y="77"/>
                    </a:lnTo>
                    <a:lnTo>
                      <a:pt x="42" y="82"/>
                    </a:lnTo>
                    <a:lnTo>
                      <a:pt x="40" y="97"/>
                    </a:lnTo>
                    <a:lnTo>
                      <a:pt x="38" y="99"/>
                    </a:lnTo>
                    <a:lnTo>
                      <a:pt x="37" y="108"/>
                    </a:lnTo>
                    <a:lnTo>
                      <a:pt x="33" y="114"/>
                    </a:lnTo>
                    <a:lnTo>
                      <a:pt x="31" y="122"/>
                    </a:lnTo>
                    <a:lnTo>
                      <a:pt x="29" y="125"/>
                    </a:lnTo>
                    <a:lnTo>
                      <a:pt x="29" y="131"/>
                    </a:lnTo>
                    <a:lnTo>
                      <a:pt x="27" y="137"/>
                    </a:lnTo>
                    <a:lnTo>
                      <a:pt x="27" y="145"/>
                    </a:lnTo>
                    <a:lnTo>
                      <a:pt x="23" y="154"/>
                    </a:lnTo>
                    <a:lnTo>
                      <a:pt x="23" y="157"/>
                    </a:lnTo>
                    <a:lnTo>
                      <a:pt x="21" y="165"/>
                    </a:lnTo>
                    <a:lnTo>
                      <a:pt x="21" y="171"/>
                    </a:lnTo>
                    <a:lnTo>
                      <a:pt x="17" y="177"/>
                    </a:lnTo>
                    <a:lnTo>
                      <a:pt x="15" y="182"/>
                    </a:lnTo>
                    <a:lnTo>
                      <a:pt x="15" y="191"/>
                    </a:lnTo>
                    <a:lnTo>
                      <a:pt x="15" y="197"/>
                    </a:lnTo>
                    <a:lnTo>
                      <a:pt x="15" y="211"/>
                    </a:lnTo>
                    <a:lnTo>
                      <a:pt x="11" y="219"/>
                    </a:lnTo>
                    <a:lnTo>
                      <a:pt x="7" y="225"/>
                    </a:lnTo>
                    <a:lnTo>
                      <a:pt x="9" y="231"/>
                    </a:lnTo>
                    <a:lnTo>
                      <a:pt x="7" y="239"/>
                    </a:lnTo>
                    <a:lnTo>
                      <a:pt x="7" y="251"/>
                    </a:lnTo>
                    <a:lnTo>
                      <a:pt x="5" y="257"/>
                    </a:lnTo>
                    <a:lnTo>
                      <a:pt x="3" y="265"/>
                    </a:lnTo>
                    <a:lnTo>
                      <a:pt x="1" y="274"/>
                    </a:lnTo>
                    <a:lnTo>
                      <a:pt x="1" y="285"/>
                    </a:lnTo>
                    <a:lnTo>
                      <a:pt x="0" y="297"/>
                    </a:lnTo>
                  </a:path>
                </a:pathLst>
              </a:custGeom>
              <a:noFill/>
              <a:ln w="9525" cap="rnd">
                <a:solidFill>
                  <a:srgbClr val="FF0000"/>
                </a:solidFill>
                <a:round/>
                <a:headEnd type="none" w="sm" len="sm"/>
                <a:tailEnd type="none" w="sm" len="sm"/>
              </a:ln>
            </p:spPr>
            <p:txBody>
              <a:bodyPr/>
              <a:lstStyle/>
              <a:p>
                <a:endParaRPr lang="en-US"/>
              </a:p>
            </p:txBody>
          </p:sp>
          <p:sp>
            <p:nvSpPr>
              <p:cNvPr id="22631" name="Freeform 199"/>
              <p:cNvSpPr>
                <a:spLocks/>
              </p:cNvSpPr>
              <p:nvPr/>
            </p:nvSpPr>
            <p:spPr bwMode="auto">
              <a:xfrm>
                <a:off x="2348" y="1233"/>
                <a:ext cx="110" cy="288"/>
              </a:xfrm>
              <a:custGeom>
                <a:avLst/>
                <a:gdLst>
                  <a:gd name="T0" fmla="*/ 107 w 110"/>
                  <a:gd name="T1" fmla="*/ 287 h 288"/>
                  <a:gd name="T2" fmla="*/ 97 w 110"/>
                  <a:gd name="T3" fmla="*/ 281 h 288"/>
                  <a:gd name="T4" fmla="*/ 95 w 110"/>
                  <a:gd name="T5" fmla="*/ 284 h 288"/>
                  <a:gd name="T6" fmla="*/ 88 w 110"/>
                  <a:gd name="T7" fmla="*/ 281 h 288"/>
                  <a:gd name="T8" fmla="*/ 82 w 110"/>
                  <a:gd name="T9" fmla="*/ 278 h 288"/>
                  <a:gd name="T10" fmla="*/ 80 w 110"/>
                  <a:gd name="T11" fmla="*/ 275 h 288"/>
                  <a:gd name="T12" fmla="*/ 77 w 110"/>
                  <a:gd name="T13" fmla="*/ 269 h 288"/>
                  <a:gd name="T14" fmla="*/ 75 w 110"/>
                  <a:gd name="T15" fmla="*/ 266 h 288"/>
                  <a:gd name="T16" fmla="*/ 69 w 110"/>
                  <a:gd name="T17" fmla="*/ 261 h 288"/>
                  <a:gd name="T18" fmla="*/ 69 w 110"/>
                  <a:gd name="T19" fmla="*/ 252 h 288"/>
                  <a:gd name="T20" fmla="*/ 63 w 110"/>
                  <a:gd name="T21" fmla="*/ 252 h 288"/>
                  <a:gd name="T22" fmla="*/ 63 w 110"/>
                  <a:gd name="T23" fmla="*/ 246 h 288"/>
                  <a:gd name="T24" fmla="*/ 62 w 110"/>
                  <a:gd name="T25" fmla="*/ 238 h 288"/>
                  <a:gd name="T26" fmla="*/ 56 w 110"/>
                  <a:gd name="T27" fmla="*/ 238 h 288"/>
                  <a:gd name="T28" fmla="*/ 56 w 110"/>
                  <a:gd name="T29" fmla="*/ 235 h 288"/>
                  <a:gd name="T30" fmla="*/ 54 w 110"/>
                  <a:gd name="T31" fmla="*/ 232 h 288"/>
                  <a:gd name="T32" fmla="*/ 46 w 110"/>
                  <a:gd name="T33" fmla="*/ 220 h 288"/>
                  <a:gd name="T34" fmla="*/ 45 w 110"/>
                  <a:gd name="T35" fmla="*/ 206 h 288"/>
                  <a:gd name="T36" fmla="*/ 39 w 110"/>
                  <a:gd name="T37" fmla="*/ 195 h 288"/>
                  <a:gd name="T38" fmla="*/ 33 w 110"/>
                  <a:gd name="T39" fmla="*/ 183 h 288"/>
                  <a:gd name="T40" fmla="*/ 28 w 110"/>
                  <a:gd name="T41" fmla="*/ 172 h 288"/>
                  <a:gd name="T42" fmla="*/ 28 w 110"/>
                  <a:gd name="T43" fmla="*/ 160 h 288"/>
                  <a:gd name="T44" fmla="*/ 24 w 110"/>
                  <a:gd name="T45" fmla="*/ 146 h 288"/>
                  <a:gd name="T46" fmla="*/ 20 w 110"/>
                  <a:gd name="T47" fmla="*/ 132 h 288"/>
                  <a:gd name="T48" fmla="*/ 20 w 110"/>
                  <a:gd name="T49" fmla="*/ 120 h 288"/>
                  <a:gd name="T50" fmla="*/ 16 w 110"/>
                  <a:gd name="T51" fmla="*/ 103 h 288"/>
                  <a:gd name="T52" fmla="*/ 13 w 110"/>
                  <a:gd name="T53" fmla="*/ 91 h 288"/>
                  <a:gd name="T54" fmla="*/ 13 w 110"/>
                  <a:gd name="T55" fmla="*/ 74 h 288"/>
                  <a:gd name="T56" fmla="*/ 9 w 110"/>
                  <a:gd name="T57" fmla="*/ 60 h 288"/>
                  <a:gd name="T58" fmla="*/ 7 w 110"/>
                  <a:gd name="T59" fmla="*/ 43 h 288"/>
                  <a:gd name="T60" fmla="*/ 5 w 110"/>
                  <a:gd name="T61" fmla="*/ 22 h 288"/>
                  <a:gd name="T62" fmla="*/ 3 w 110"/>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109" y="287"/>
                    </a:moveTo>
                    <a:lnTo>
                      <a:pt x="107" y="287"/>
                    </a:lnTo>
                    <a:lnTo>
                      <a:pt x="103" y="284"/>
                    </a:lnTo>
                    <a:lnTo>
                      <a:pt x="97" y="281"/>
                    </a:lnTo>
                    <a:lnTo>
                      <a:pt x="95" y="284"/>
                    </a:lnTo>
                    <a:lnTo>
                      <a:pt x="90" y="278"/>
                    </a:lnTo>
                    <a:lnTo>
                      <a:pt x="88" y="281"/>
                    </a:lnTo>
                    <a:lnTo>
                      <a:pt x="86" y="278"/>
                    </a:lnTo>
                    <a:lnTo>
                      <a:pt x="82" y="278"/>
                    </a:lnTo>
                    <a:lnTo>
                      <a:pt x="82" y="272"/>
                    </a:lnTo>
                    <a:lnTo>
                      <a:pt x="80" y="275"/>
                    </a:lnTo>
                    <a:lnTo>
                      <a:pt x="78" y="269"/>
                    </a:lnTo>
                    <a:lnTo>
                      <a:pt x="77" y="269"/>
                    </a:lnTo>
                    <a:lnTo>
                      <a:pt x="77" y="266"/>
                    </a:lnTo>
                    <a:lnTo>
                      <a:pt x="75" y="266"/>
                    </a:lnTo>
                    <a:lnTo>
                      <a:pt x="71" y="264"/>
                    </a:lnTo>
                    <a:lnTo>
                      <a:pt x="69" y="261"/>
                    </a:lnTo>
                    <a:lnTo>
                      <a:pt x="67" y="255"/>
                    </a:lnTo>
                    <a:lnTo>
                      <a:pt x="69" y="252"/>
                    </a:lnTo>
                    <a:lnTo>
                      <a:pt x="67" y="249"/>
                    </a:lnTo>
                    <a:lnTo>
                      <a:pt x="63" y="252"/>
                    </a:lnTo>
                    <a:lnTo>
                      <a:pt x="65" y="249"/>
                    </a:lnTo>
                    <a:lnTo>
                      <a:pt x="63" y="246"/>
                    </a:lnTo>
                    <a:lnTo>
                      <a:pt x="62" y="246"/>
                    </a:lnTo>
                    <a:lnTo>
                      <a:pt x="62" y="238"/>
                    </a:lnTo>
                    <a:lnTo>
                      <a:pt x="60" y="238"/>
                    </a:lnTo>
                    <a:lnTo>
                      <a:pt x="56" y="238"/>
                    </a:lnTo>
                    <a:lnTo>
                      <a:pt x="56" y="235"/>
                    </a:lnTo>
                    <a:lnTo>
                      <a:pt x="54" y="232"/>
                    </a:lnTo>
                    <a:lnTo>
                      <a:pt x="50" y="229"/>
                    </a:lnTo>
                    <a:lnTo>
                      <a:pt x="46" y="220"/>
                    </a:lnTo>
                    <a:lnTo>
                      <a:pt x="45" y="215"/>
                    </a:lnTo>
                    <a:lnTo>
                      <a:pt x="45" y="206"/>
                    </a:lnTo>
                    <a:lnTo>
                      <a:pt x="41" y="203"/>
                    </a:lnTo>
                    <a:lnTo>
                      <a:pt x="39" y="195"/>
                    </a:lnTo>
                    <a:lnTo>
                      <a:pt x="35" y="189"/>
                    </a:lnTo>
                    <a:lnTo>
                      <a:pt x="33" y="183"/>
                    </a:lnTo>
                    <a:lnTo>
                      <a:pt x="33" y="177"/>
                    </a:lnTo>
                    <a:lnTo>
                      <a:pt x="28" y="172"/>
                    </a:lnTo>
                    <a:lnTo>
                      <a:pt x="30" y="166"/>
                    </a:lnTo>
                    <a:lnTo>
                      <a:pt x="28" y="160"/>
                    </a:lnTo>
                    <a:lnTo>
                      <a:pt x="28" y="154"/>
                    </a:lnTo>
                    <a:lnTo>
                      <a:pt x="24" y="146"/>
                    </a:lnTo>
                    <a:lnTo>
                      <a:pt x="20" y="137"/>
                    </a:lnTo>
                    <a:lnTo>
                      <a:pt x="20" y="132"/>
                    </a:lnTo>
                    <a:lnTo>
                      <a:pt x="20" y="123"/>
                    </a:lnTo>
                    <a:lnTo>
                      <a:pt x="20" y="120"/>
                    </a:lnTo>
                    <a:lnTo>
                      <a:pt x="18" y="109"/>
                    </a:lnTo>
                    <a:lnTo>
                      <a:pt x="16" y="103"/>
                    </a:lnTo>
                    <a:lnTo>
                      <a:pt x="13" y="97"/>
                    </a:lnTo>
                    <a:lnTo>
                      <a:pt x="13" y="91"/>
                    </a:lnTo>
                    <a:lnTo>
                      <a:pt x="15" y="86"/>
                    </a:lnTo>
                    <a:lnTo>
                      <a:pt x="13" y="74"/>
                    </a:lnTo>
                    <a:lnTo>
                      <a:pt x="9" y="66"/>
                    </a:lnTo>
                    <a:lnTo>
                      <a:pt x="9" y="60"/>
                    </a:lnTo>
                    <a:lnTo>
                      <a:pt x="9" y="51"/>
                    </a:lnTo>
                    <a:lnTo>
                      <a:pt x="7" y="43"/>
                    </a:lnTo>
                    <a:lnTo>
                      <a:pt x="5" y="34"/>
                    </a:lnTo>
                    <a:lnTo>
                      <a:pt x="5" y="22"/>
                    </a:lnTo>
                    <a:lnTo>
                      <a:pt x="3" y="17"/>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32" name="Freeform 200"/>
              <p:cNvSpPr>
                <a:spLocks/>
              </p:cNvSpPr>
              <p:nvPr/>
            </p:nvSpPr>
            <p:spPr bwMode="auto">
              <a:xfrm>
                <a:off x="2457" y="1233"/>
                <a:ext cx="106" cy="288"/>
              </a:xfrm>
              <a:custGeom>
                <a:avLst/>
                <a:gdLst>
                  <a:gd name="T0" fmla="*/ 1 w 106"/>
                  <a:gd name="T1" fmla="*/ 287 h 288"/>
                  <a:gd name="T2" fmla="*/ 11 w 106"/>
                  <a:gd name="T3" fmla="*/ 284 h 288"/>
                  <a:gd name="T4" fmla="*/ 14 w 106"/>
                  <a:gd name="T5" fmla="*/ 287 h 288"/>
                  <a:gd name="T6" fmla="*/ 18 w 106"/>
                  <a:gd name="T7" fmla="*/ 281 h 288"/>
                  <a:gd name="T8" fmla="*/ 26 w 106"/>
                  <a:gd name="T9" fmla="*/ 278 h 288"/>
                  <a:gd name="T10" fmla="*/ 27 w 106"/>
                  <a:gd name="T11" fmla="*/ 272 h 288"/>
                  <a:gd name="T12" fmla="*/ 31 w 106"/>
                  <a:gd name="T13" fmla="*/ 269 h 288"/>
                  <a:gd name="T14" fmla="*/ 33 w 106"/>
                  <a:gd name="T15" fmla="*/ 266 h 288"/>
                  <a:gd name="T16" fmla="*/ 39 w 106"/>
                  <a:gd name="T17" fmla="*/ 264 h 288"/>
                  <a:gd name="T18" fmla="*/ 40 w 106"/>
                  <a:gd name="T19" fmla="*/ 258 h 288"/>
                  <a:gd name="T20" fmla="*/ 40 w 106"/>
                  <a:gd name="T21" fmla="*/ 258 h 288"/>
                  <a:gd name="T22" fmla="*/ 44 w 106"/>
                  <a:gd name="T23" fmla="*/ 249 h 288"/>
                  <a:gd name="T24" fmla="*/ 48 w 106"/>
                  <a:gd name="T25" fmla="*/ 243 h 288"/>
                  <a:gd name="T26" fmla="*/ 52 w 106"/>
                  <a:gd name="T27" fmla="*/ 238 h 288"/>
                  <a:gd name="T28" fmla="*/ 52 w 106"/>
                  <a:gd name="T29" fmla="*/ 235 h 288"/>
                  <a:gd name="T30" fmla="*/ 52 w 106"/>
                  <a:gd name="T31" fmla="*/ 229 h 288"/>
                  <a:gd name="T32" fmla="*/ 56 w 106"/>
                  <a:gd name="T33" fmla="*/ 218 h 288"/>
                  <a:gd name="T34" fmla="*/ 62 w 106"/>
                  <a:gd name="T35" fmla="*/ 209 h 288"/>
                  <a:gd name="T36" fmla="*/ 69 w 106"/>
                  <a:gd name="T37" fmla="*/ 195 h 288"/>
                  <a:gd name="T38" fmla="*/ 67 w 106"/>
                  <a:gd name="T39" fmla="*/ 186 h 288"/>
                  <a:gd name="T40" fmla="*/ 73 w 106"/>
                  <a:gd name="T41" fmla="*/ 172 h 288"/>
                  <a:gd name="T42" fmla="*/ 78 w 106"/>
                  <a:gd name="T43" fmla="*/ 157 h 288"/>
                  <a:gd name="T44" fmla="*/ 80 w 106"/>
                  <a:gd name="T45" fmla="*/ 149 h 288"/>
                  <a:gd name="T46" fmla="*/ 88 w 106"/>
                  <a:gd name="T47" fmla="*/ 132 h 288"/>
                  <a:gd name="T48" fmla="*/ 90 w 106"/>
                  <a:gd name="T49" fmla="*/ 120 h 288"/>
                  <a:gd name="T50" fmla="*/ 90 w 106"/>
                  <a:gd name="T51" fmla="*/ 106 h 288"/>
                  <a:gd name="T52" fmla="*/ 93 w 106"/>
                  <a:gd name="T53" fmla="*/ 91 h 288"/>
                  <a:gd name="T54" fmla="*/ 93 w 106"/>
                  <a:gd name="T55" fmla="*/ 80 h 288"/>
                  <a:gd name="T56" fmla="*/ 99 w 106"/>
                  <a:gd name="T57" fmla="*/ 60 h 288"/>
                  <a:gd name="T58" fmla="*/ 99 w 106"/>
                  <a:gd name="T59" fmla="*/ 43 h 288"/>
                  <a:gd name="T60" fmla="*/ 101 w 106"/>
                  <a:gd name="T61" fmla="*/ 28 h 288"/>
                  <a:gd name="T62" fmla="*/ 103 w 106"/>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8"/>
                  <a:gd name="T98" fmla="*/ 106 w 106"/>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8">
                    <a:moveTo>
                      <a:pt x="0" y="287"/>
                    </a:moveTo>
                    <a:lnTo>
                      <a:pt x="1" y="287"/>
                    </a:lnTo>
                    <a:lnTo>
                      <a:pt x="7" y="284"/>
                    </a:lnTo>
                    <a:lnTo>
                      <a:pt x="11" y="284"/>
                    </a:lnTo>
                    <a:lnTo>
                      <a:pt x="13" y="284"/>
                    </a:lnTo>
                    <a:lnTo>
                      <a:pt x="14" y="287"/>
                    </a:lnTo>
                    <a:lnTo>
                      <a:pt x="14" y="284"/>
                    </a:lnTo>
                    <a:lnTo>
                      <a:pt x="18" y="281"/>
                    </a:lnTo>
                    <a:lnTo>
                      <a:pt x="22" y="278"/>
                    </a:lnTo>
                    <a:lnTo>
                      <a:pt x="26" y="278"/>
                    </a:lnTo>
                    <a:lnTo>
                      <a:pt x="27" y="275"/>
                    </a:lnTo>
                    <a:lnTo>
                      <a:pt x="27" y="272"/>
                    </a:lnTo>
                    <a:lnTo>
                      <a:pt x="31" y="269"/>
                    </a:lnTo>
                    <a:lnTo>
                      <a:pt x="31" y="266"/>
                    </a:lnTo>
                    <a:lnTo>
                      <a:pt x="33" y="266"/>
                    </a:lnTo>
                    <a:lnTo>
                      <a:pt x="37" y="266"/>
                    </a:lnTo>
                    <a:lnTo>
                      <a:pt x="39" y="264"/>
                    </a:lnTo>
                    <a:lnTo>
                      <a:pt x="39" y="261"/>
                    </a:lnTo>
                    <a:lnTo>
                      <a:pt x="40" y="258"/>
                    </a:lnTo>
                    <a:lnTo>
                      <a:pt x="44" y="252"/>
                    </a:lnTo>
                    <a:lnTo>
                      <a:pt x="44" y="249"/>
                    </a:lnTo>
                    <a:lnTo>
                      <a:pt x="44" y="246"/>
                    </a:lnTo>
                    <a:lnTo>
                      <a:pt x="48" y="243"/>
                    </a:lnTo>
                    <a:lnTo>
                      <a:pt x="48" y="241"/>
                    </a:lnTo>
                    <a:lnTo>
                      <a:pt x="52" y="238"/>
                    </a:lnTo>
                    <a:lnTo>
                      <a:pt x="50" y="235"/>
                    </a:lnTo>
                    <a:lnTo>
                      <a:pt x="52" y="235"/>
                    </a:lnTo>
                    <a:lnTo>
                      <a:pt x="52" y="232"/>
                    </a:lnTo>
                    <a:lnTo>
                      <a:pt x="52" y="229"/>
                    </a:lnTo>
                    <a:lnTo>
                      <a:pt x="56" y="218"/>
                    </a:lnTo>
                    <a:lnTo>
                      <a:pt x="60" y="215"/>
                    </a:lnTo>
                    <a:lnTo>
                      <a:pt x="62" y="209"/>
                    </a:lnTo>
                    <a:lnTo>
                      <a:pt x="64" y="203"/>
                    </a:lnTo>
                    <a:lnTo>
                      <a:pt x="69" y="195"/>
                    </a:lnTo>
                    <a:lnTo>
                      <a:pt x="69" y="192"/>
                    </a:lnTo>
                    <a:lnTo>
                      <a:pt x="67" y="186"/>
                    </a:lnTo>
                    <a:lnTo>
                      <a:pt x="71" y="177"/>
                    </a:lnTo>
                    <a:lnTo>
                      <a:pt x="73" y="172"/>
                    </a:lnTo>
                    <a:lnTo>
                      <a:pt x="77" y="166"/>
                    </a:lnTo>
                    <a:lnTo>
                      <a:pt x="78" y="157"/>
                    </a:lnTo>
                    <a:lnTo>
                      <a:pt x="80" y="154"/>
                    </a:lnTo>
                    <a:lnTo>
                      <a:pt x="80" y="149"/>
                    </a:lnTo>
                    <a:lnTo>
                      <a:pt x="84" y="137"/>
                    </a:lnTo>
                    <a:lnTo>
                      <a:pt x="88" y="132"/>
                    </a:lnTo>
                    <a:lnTo>
                      <a:pt x="86" y="126"/>
                    </a:lnTo>
                    <a:lnTo>
                      <a:pt x="90" y="120"/>
                    </a:lnTo>
                    <a:lnTo>
                      <a:pt x="86" y="114"/>
                    </a:lnTo>
                    <a:lnTo>
                      <a:pt x="90" y="106"/>
                    </a:lnTo>
                    <a:lnTo>
                      <a:pt x="91" y="97"/>
                    </a:lnTo>
                    <a:lnTo>
                      <a:pt x="93" y="91"/>
                    </a:lnTo>
                    <a:lnTo>
                      <a:pt x="93" y="88"/>
                    </a:lnTo>
                    <a:lnTo>
                      <a:pt x="93" y="80"/>
                    </a:lnTo>
                    <a:lnTo>
                      <a:pt x="93" y="68"/>
                    </a:lnTo>
                    <a:lnTo>
                      <a:pt x="99" y="60"/>
                    </a:lnTo>
                    <a:lnTo>
                      <a:pt x="99" y="54"/>
                    </a:lnTo>
                    <a:lnTo>
                      <a:pt x="99" y="43"/>
                    </a:lnTo>
                    <a:lnTo>
                      <a:pt x="99" y="37"/>
                    </a:lnTo>
                    <a:lnTo>
                      <a:pt x="101" y="28"/>
                    </a:lnTo>
                    <a:lnTo>
                      <a:pt x="105" y="17"/>
                    </a:lnTo>
                    <a:lnTo>
                      <a:pt x="103" y="14"/>
                    </a:lnTo>
                    <a:lnTo>
                      <a:pt x="105" y="0"/>
                    </a:lnTo>
                  </a:path>
                </a:pathLst>
              </a:custGeom>
              <a:noFill/>
              <a:ln w="9525" cap="rnd">
                <a:solidFill>
                  <a:srgbClr val="FF0000"/>
                </a:solidFill>
                <a:round/>
                <a:headEnd type="none" w="sm" len="sm"/>
                <a:tailEnd type="none" w="sm" len="sm"/>
              </a:ln>
            </p:spPr>
            <p:txBody>
              <a:bodyPr/>
              <a:lstStyle/>
              <a:p>
                <a:endParaRPr lang="en-US"/>
              </a:p>
            </p:txBody>
          </p:sp>
          <p:sp>
            <p:nvSpPr>
              <p:cNvPr id="22633" name="Freeform 201"/>
              <p:cNvSpPr>
                <a:spLocks/>
              </p:cNvSpPr>
              <p:nvPr/>
            </p:nvSpPr>
            <p:spPr bwMode="auto">
              <a:xfrm>
                <a:off x="2457" y="1233"/>
                <a:ext cx="106" cy="288"/>
              </a:xfrm>
              <a:custGeom>
                <a:avLst/>
                <a:gdLst>
                  <a:gd name="T0" fmla="*/ 1 w 106"/>
                  <a:gd name="T1" fmla="*/ 287 h 288"/>
                  <a:gd name="T2" fmla="*/ 12 w 106"/>
                  <a:gd name="T3" fmla="*/ 284 h 288"/>
                  <a:gd name="T4" fmla="*/ 16 w 106"/>
                  <a:gd name="T5" fmla="*/ 287 h 288"/>
                  <a:gd name="T6" fmla="*/ 20 w 106"/>
                  <a:gd name="T7" fmla="*/ 281 h 288"/>
                  <a:gd name="T8" fmla="*/ 25 w 106"/>
                  <a:gd name="T9" fmla="*/ 275 h 288"/>
                  <a:gd name="T10" fmla="*/ 28 w 106"/>
                  <a:gd name="T11" fmla="*/ 272 h 288"/>
                  <a:gd name="T12" fmla="*/ 32 w 106"/>
                  <a:gd name="T13" fmla="*/ 269 h 288"/>
                  <a:gd name="T14" fmla="*/ 34 w 106"/>
                  <a:gd name="T15" fmla="*/ 266 h 288"/>
                  <a:gd name="T16" fmla="*/ 39 w 106"/>
                  <a:gd name="T17" fmla="*/ 264 h 288"/>
                  <a:gd name="T18" fmla="*/ 41 w 106"/>
                  <a:gd name="T19" fmla="*/ 258 h 288"/>
                  <a:gd name="T20" fmla="*/ 41 w 106"/>
                  <a:gd name="T21" fmla="*/ 258 h 288"/>
                  <a:gd name="T22" fmla="*/ 45 w 106"/>
                  <a:gd name="T23" fmla="*/ 249 h 288"/>
                  <a:gd name="T24" fmla="*/ 48 w 106"/>
                  <a:gd name="T25" fmla="*/ 243 h 288"/>
                  <a:gd name="T26" fmla="*/ 52 w 106"/>
                  <a:gd name="T27" fmla="*/ 238 h 288"/>
                  <a:gd name="T28" fmla="*/ 52 w 106"/>
                  <a:gd name="T29" fmla="*/ 235 h 288"/>
                  <a:gd name="T30" fmla="*/ 54 w 106"/>
                  <a:gd name="T31" fmla="*/ 229 h 288"/>
                  <a:gd name="T32" fmla="*/ 58 w 106"/>
                  <a:gd name="T33" fmla="*/ 218 h 288"/>
                  <a:gd name="T34" fmla="*/ 63 w 106"/>
                  <a:gd name="T35" fmla="*/ 209 h 288"/>
                  <a:gd name="T36" fmla="*/ 70 w 106"/>
                  <a:gd name="T37" fmla="*/ 195 h 288"/>
                  <a:gd name="T38" fmla="*/ 69 w 106"/>
                  <a:gd name="T39" fmla="*/ 186 h 288"/>
                  <a:gd name="T40" fmla="*/ 74 w 106"/>
                  <a:gd name="T41" fmla="*/ 172 h 288"/>
                  <a:gd name="T42" fmla="*/ 79 w 106"/>
                  <a:gd name="T43" fmla="*/ 157 h 288"/>
                  <a:gd name="T44" fmla="*/ 82 w 106"/>
                  <a:gd name="T45" fmla="*/ 146 h 288"/>
                  <a:gd name="T46" fmla="*/ 86 w 106"/>
                  <a:gd name="T47" fmla="*/ 132 h 288"/>
                  <a:gd name="T48" fmla="*/ 90 w 106"/>
                  <a:gd name="T49" fmla="*/ 123 h 288"/>
                  <a:gd name="T50" fmla="*/ 90 w 106"/>
                  <a:gd name="T51" fmla="*/ 109 h 288"/>
                  <a:gd name="T52" fmla="*/ 93 w 106"/>
                  <a:gd name="T53" fmla="*/ 94 h 288"/>
                  <a:gd name="T54" fmla="*/ 92 w 106"/>
                  <a:gd name="T55" fmla="*/ 80 h 288"/>
                  <a:gd name="T56" fmla="*/ 97 w 106"/>
                  <a:gd name="T57" fmla="*/ 63 h 288"/>
                  <a:gd name="T58" fmla="*/ 99 w 106"/>
                  <a:gd name="T59" fmla="*/ 45 h 288"/>
                  <a:gd name="T60" fmla="*/ 101 w 106"/>
                  <a:gd name="T61" fmla="*/ 31 h 288"/>
                  <a:gd name="T62" fmla="*/ 103 w 106"/>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8"/>
                  <a:gd name="T98" fmla="*/ 106 w 106"/>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8">
                    <a:moveTo>
                      <a:pt x="0" y="287"/>
                    </a:moveTo>
                    <a:lnTo>
                      <a:pt x="1" y="287"/>
                    </a:lnTo>
                    <a:lnTo>
                      <a:pt x="9" y="284"/>
                    </a:lnTo>
                    <a:lnTo>
                      <a:pt x="12" y="284"/>
                    </a:lnTo>
                    <a:lnTo>
                      <a:pt x="14" y="284"/>
                    </a:lnTo>
                    <a:lnTo>
                      <a:pt x="16" y="287"/>
                    </a:lnTo>
                    <a:lnTo>
                      <a:pt x="16" y="284"/>
                    </a:lnTo>
                    <a:lnTo>
                      <a:pt x="20" y="281"/>
                    </a:lnTo>
                    <a:lnTo>
                      <a:pt x="23" y="278"/>
                    </a:lnTo>
                    <a:lnTo>
                      <a:pt x="25" y="275"/>
                    </a:lnTo>
                    <a:lnTo>
                      <a:pt x="26" y="272"/>
                    </a:lnTo>
                    <a:lnTo>
                      <a:pt x="28" y="272"/>
                    </a:lnTo>
                    <a:lnTo>
                      <a:pt x="32" y="269"/>
                    </a:lnTo>
                    <a:lnTo>
                      <a:pt x="32" y="266"/>
                    </a:lnTo>
                    <a:lnTo>
                      <a:pt x="34" y="266"/>
                    </a:lnTo>
                    <a:lnTo>
                      <a:pt x="37" y="266"/>
                    </a:lnTo>
                    <a:lnTo>
                      <a:pt x="39" y="264"/>
                    </a:lnTo>
                    <a:lnTo>
                      <a:pt x="39" y="261"/>
                    </a:lnTo>
                    <a:lnTo>
                      <a:pt x="41" y="258"/>
                    </a:lnTo>
                    <a:lnTo>
                      <a:pt x="43" y="258"/>
                    </a:lnTo>
                    <a:lnTo>
                      <a:pt x="41" y="258"/>
                    </a:lnTo>
                    <a:lnTo>
                      <a:pt x="45" y="252"/>
                    </a:lnTo>
                    <a:lnTo>
                      <a:pt x="45" y="249"/>
                    </a:lnTo>
                    <a:lnTo>
                      <a:pt x="45" y="246"/>
                    </a:lnTo>
                    <a:lnTo>
                      <a:pt x="48" y="243"/>
                    </a:lnTo>
                    <a:lnTo>
                      <a:pt x="48" y="241"/>
                    </a:lnTo>
                    <a:lnTo>
                      <a:pt x="52" y="238"/>
                    </a:lnTo>
                    <a:lnTo>
                      <a:pt x="50" y="235"/>
                    </a:lnTo>
                    <a:lnTo>
                      <a:pt x="52" y="235"/>
                    </a:lnTo>
                    <a:lnTo>
                      <a:pt x="52" y="232"/>
                    </a:lnTo>
                    <a:lnTo>
                      <a:pt x="54" y="229"/>
                    </a:lnTo>
                    <a:lnTo>
                      <a:pt x="58" y="218"/>
                    </a:lnTo>
                    <a:lnTo>
                      <a:pt x="63" y="218"/>
                    </a:lnTo>
                    <a:lnTo>
                      <a:pt x="63" y="209"/>
                    </a:lnTo>
                    <a:lnTo>
                      <a:pt x="65" y="203"/>
                    </a:lnTo>
                    <a:lnTo>
                      <a:pt x="70" y="195"/>
                    </a:lnTo>
                    <a:lnTo>
                      <a:pt x="70" y="192"/>
                    </a:lnTo>
                    <a:lnTo>
                      <a:pt x="69" y="186"/>
                    </a:lnTo>
                    <a:lnTo>
                      <a:pt x="72" y="177"/>
                    </a:lnTo>
                    <a:lnTo>
                      <a:pt x="74" y="172"/>
                    </a:lnTo>
                    <a:lnTo>
                      <a:pt x="78" y="166"/>
                    </a:lnTo>
                    <a:lnTo>
                      <a:pt x="79" y="157"/>
                    </a:lnTo>
                    <a:lnTo>
                      <a:pt x="81" y="154"/>
                    </a:lnTo>
                    <a:lnTo>
                      <a:pt x="82" y="146"/>
                    </a:lnTo>
                    <a:lnTo>
                      <a:pt x="82" y="137"/>
                    </a:lnTo>
                    <a:lnTo>
                      <a:pt x="86" y="132"/>
                    </a:lnTo>
                    <a:lnTo>
                      <a:pt x="86" y="129"/>
                    </a:lnTo>
                    <a:lnTo>
                      <a:pt x="90" y="123"/>
                    </a:lnTo>
                    <a:lnTo>
                      <a:pt x="90" y="117"/>
                    </a:lnTo>
                    <a:lnTo>
                      <a:pt x="90" y="109"/>
                    </a:lnTo>
                    <a:lnTo>
                      <a:pt x="92" y="100"/>
                    </a:lnTo>
                    <a:lnTo>
                      <a:pt x="93" y="94"/>
                    </a:lnTo>
                    <a:lnTo>
                      <a:pt x="95" y="88"/>
                    </a:lnTo>
                    <a:lnTo>
                      <a:pt x="92" y="80"/>
                    </a:lnTo>
                    <a:lnTo>
                      <a:pt x="93" y="68"/>
                    </a:lnTo>
                    <a:lnTo>
                      <a:pt x="97" y="63"/>
                    </a:lnTo>
                    <a:lnTo>
                      <a:pt x="99" y="54"/>
                    </a:lnTo>
                    <a:lnTo>
                      <a:pt x="99" y="45"/>
                    </a:lnTo>
                    <a:lnTo>
                      <a:pt x="99" y="40"/>
                    </a:lnTo>
                    <a:lnTo>
                      <a:pt x="101" y="31"/>
                    </a:lnTo>
                    <a:lnTo>
                      <a:pt x="103" y="17"/>
                    </a:lnTo>
                    <a:lnTo>
                      <a:pt x="103" y="11"/>
                    </a:lnTo>
                    <a:lnTo>
                      <a:pt x="105" y="0"/>
                    </a:lnTo>
                  </a:path>
                </a:pathLst>
              </a:custGeom>
              <a:noFill/>
              <a:ln w="9525" cap="rnd">
                <a:solidFill>
                  <a:srgbClr val="FF0000"/>
                </a:solidFill>
                <a:round/>
                <a:headEnd type="none" w="sm" len="sm"/>
                <a:tailEnd type="none" w="sm" len="sm"/>
              </a:ln>
            </p:spPr>
            <p:txBody>
              <a:bodyPr/>
              <a:lstStyle/>
              <a:p>
                <a:endParaRPr lang="en-US"/>
              </a:p>
            </p:txBody>
          </p:sp>
          <p:sp>
            <p:nvSpPr>
              <p:cNvPr id="22634" name="Freeform 202"/>
              <p:cNvSpPr>
                <a:spLocks/>
              </p:cNvSpPr>
              <p:nvPr/>
            </p:nvSpPr>
            <p:spPr bwMode="auto">
              <a:xfrm>
                <a:off x="2348" y="1233"/>
                <a:ext cx="110" cy="288"/>
              </a:xfrm>
              <a:custGeom>
                <a:avLst/>
                <a:gdLst>
                  <a:gd name="T0" fmla="*/ 107 w 110"/>
                  <a:gd name="T1" fmla="*/ 287 h 288"/>
                  <a:gd name="T2" fmla="*/ 97 w 110"/>
                  <a:gd name="T3" fmla="*/ 281 h 288"/>
                  <a:gd name="T4" fmla="*/ 95 w 110"/>
                  <a:gd name="T5" fmla="*/ 284 h 288"/>
                  <a:gd name="T6" fmla="*/ 88 w 110"/>
                  <a:gd name="T7" fmla="*/ 281 h 288"/>
                  <a:gd name="T8" fmla="*/ 82 w 110"/>
                  <a:gd name="T9" fmla="*/ 278 h 288"/>
                  <a:gd name="T10" fmla="*/ 80 w 110"/>
                  <a:gd name="T11" fmla="*/ 275 h 288"/>
                  <a:gd name="T12" fmla="*/ 77 w 110"/>
                  <a:gd name="T13" fmla="*/ 269 h 288"/>
                  <a:gd name="T14" fmla="*/ 75 w 110"/>
                  <a:gd name="T15" fmla="*/ 266 h 288"/>
                  <a:gd name="T16" fmla="*/ 69 w 110"/>
                  <a:gd name="T17" fmla="*/ 261 h 288"/>
                  <a:gd name="T18" fmla="*/ 67 w 110"/>
                  <a:gd name="T19" fmla="*/ 255 h 288"/>
                  <a:gd name="T20" fmla="*/ 63 w 110"/>
                  <a:gd name="T21" fmla="*/ 252 h 288"/>
                  <a:gd name="T22" fmla="*/ 63 w 110"/>
                  <a:gd name="T23" fmla="*/ 246 h 288"/>
                  <a:gd name="T24" fmla="*/ 60 w 110"/>
                  <a:gd name="T25" fmla="*/ 241 h 288"/>
                  <a:gd name="T26" fmla="*/ 56 w 110"/>
                  <a:gd name="T27" fmla="*/ 238 h 288"/>
                  <a:gd name="T28" fmla="*/ 56 w 110"/>
                  <a:gd name="T29" fmla="*/ 235 h 288"/>
                  <a:gd name="T30" fmla="*/ 54 w 110"/>
                  <a:gd name="T31" fmla="*/ 232 h 288"/>
                  <a:gd name="T32" fmla="*/ 46 w 110"/>
                  <a:gd name="T33" fmla="*/ 220 h 288"/>
                  <a:gd name="T34" fmla="*/ 45 w 110"/>
                  <a:gd name="T35" fmla="*/ 206 h 288"/>
                  <a:gd name="T36" fmla="*/ 39 w 110"/>
                  <a:gd name="T37" fmla="*/ 195 h 288"/>
                  <a:gd name="T38" fmla="*/ 33 w 110"/>
                  <a:gd name="T39" fmla="*/ 183 h 288"/>
                  <a:gd name="T40" fmla="*/ 28 w 110"/>
                  <a:gd name="T41" fmla="*/ 172 h 288"/>
                  <a:gd name="T42" fmla="*/ 28 w 110"/>
                  <a:gd name="T43" fmla="*/ 160 h 288"/>
                  <a:gd name="T44" fmla="*/ 24 w 110"/>
                  <a:gd name="T45" fmla="*/ 146 h 288"/>
                  <a:gd name="T46" fmla="*/ 20 w 110"/>
                  <a:gd name="T47" fmla="*/ 132 h 288"/>
                  <a:gd name="T48" fmla="*/ 20 w 110"/>
                  <a:gd name="T49" fmla="*/ 120 h 288"/>
                  <a:gd name="T50" fmla="*/ 16 w 110"/>
                  <a:gd name="T51" fmla="*/ 103 h 288"/>
                  <a:gd name="T52" fmla="*/ 13 w 110"/>
                  <a:gd name="T53" fmla="*/ 91 h 288"/>
                  <a:gd name="T54" fmla="*/ 13 w 110"/>
                  <a:gd name="T55" fmla="*/ 74 h 288"/>
                  <a:gd name="T56" fmla="*/ 7 w 110"/>
                  <a:gd name="T57" fmla="*/ 60 h 288"/>
                  <a:gd name="T58" fmla="*/ 5 w 110"/>
                  <a:gd name="T59" fmla="*/ 43 h 288"/>
                  <a:gd name="T60" fmla="*/ 1 w 110"/>
                  <a:gd name="T61" fmla="*/ 22 h 288"/>
                  <a:gd name="T62" fmla="*/ 3 w 110"/>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109" y="287"/>
                    </a:moveTo>
                    <a:lnTo>
                      <a:pt x="107" y="287"/>
                    </a:lnTo>
                    <a:lnTo>
                      <a:pt x="103" y="284"/>
                    </a:lnTo>
                    <a:lnTo>
                      <a:pt x="97" y="281"/>
                    </a:lnTo>
                    <a:lnTo>
                      <a:pt x="95" y="284"/>
                    </a:lnTo>
                    <a:lnTo>
                      <a:pt x="90" y="278"/>
                    </a:lnTo>
                    <a:lnTo>
                      <a:pt x="88" y="281"/>
                    </a:lnTo>
                    <a:lnTo>
                      <a:pt x="86" y="278"/>
                    </a:lnTo>
                    <a:lnTo>
                      <a:pt x="82" y="278"/>
                    </a:lnTo>
                    <a:lnTo>
                      <a:pt x="80" y="275"/>
                    </a:lnTo>
                    <a:lnTo>
                      <a:pt x="78" y="269"/>
                    </a:lnTo>
                    <a:lnTo>
                      <a:pt x="77" y="269"/>
                    </a:lnTo>
                    <a:lnTo>
                      <a:pt x="77" y="266"/>
                    </a:lnTo>
                    <a:lnTo>
                      <a:pt x="75" y="266"/>
                    </a:lnTo>
                    <a:lnTo>
                      <a:pt x="71" y="264"/>
                    </a:lnTo>
                    <a:lnTo>
                      <a:pt x="69" y="261"/>
                    </a:lnTo>
                    <a:lnTo>
                      <a:pt x="67" y="255"/>
                    </a:lnTo>
                    <a:lnTo>
                      <a:pt x="65" y="252"/>
                    </a:lnTo>
                    <a:lnTo>
                      <a:pt x="63" y="252"/>
                    </a:lnTo>
                    <a:lnTo>
                      <a:pt x="65" y="249"/>
                    </a:lnTo>
                    <a:lnTo>
                      <a:pt x="63" y="246"/>
                    </a:lnTo>
                    <a:lnTo>
                      <a:pt x="62" y="246"/>
                    </a:lnTo>
                    <a:lnTo>
                      <a:pt x="60" y="241"/>
                    </a:lnTo>
                    <a:lnTo>
                      <a:pt x="58" y="241"/>
                    </a:lnTo>
                    <a:lnTo>
                      <a:pt x="56" y="238"/>
                    </a:lnTo>
                    <a:lnTo>
                      <a:pt x="56" y="235"/>
                    </a:lnTo>
                    <a:lnTo>
                      <a:pt x="54" y="232"/>
                    </a:lnTo>
                    <a:lnTo>
                      <a:pt x="50" y="229"/>
                    </a:lnTo>
                    <a:lnTo>
                      <a:pt x="46" y="220"/>
                    </a:lnTo>
                    <a:lnTo>
                      <a:pt x="45" y="215"/>
                    </a:lnTo>
                    <a:lnTo>
                      <a:pt x="45" y="206"/>
                    </a:lnTo>
                    <a:lnTo>
                      <a:pt x="41" y="203"/>
                    </a:lnTo>
                    <a:lnTo>
                      <a:pt x="39" y="195"/>
                    </a:lnTo>
                    <a:lnTo>
                      <a:pt x="35" y="189"/>
                    </a:lnTo>
                    <a:lnTo>
                      <a:pt x="33" y="183"/>
                    </a:lnTo>
                    <a:lnTo>
                      <a:pt x="33" y="177"/>
                    </a:lnTo>
                    <a:lnTo>
                      <a:pt x="28" y="172"/>
                    </a:lnTo>
                    <a:lnTo>
                      <a:pt x="30" y="166"/>
                    </a:lnTo>
                    <a:lnTo>
                      <a:pt x="28" y="160"/>
                    </a:lnTo>
                    <a:lnTo>
                      <a:pt x="28" y="154"/>
                    </a:lnTo>
                    <a:lnTo>
                      <a:pt x="24" y="146"/>
                    </a:lnTo>
                    <a:lnTo>
                      <a:pt x="20" y="137"/>
                    </a:lnTo>
                    <a:lnTo>
                      <a:pt x="20" y="132"/>
                    </a:lnTo>
                    <a:lnTo>
                      <a:pt x="20" y="123"/>
                    </a:lnTo>
                    <a:lnTo>
                      <a:pt x="20" y="120"/>
                    </a:lnTo>
                    <a:lnTo>
                      <a:pt x="18" y="109"/>
                    </a:lnTo>
                    <a:lnTo>
                      <a:pt x="16" y="103"/>
                    </a:lnTo>
                    <a:lnTo>
                      <a:pt x="13" y="97"/>
                    </a:lnTo>
                    <a:lnTo>
                      <a:pt x="13" y="91"/>
                    </a:lnTo>
                    <a:lnTo>
                      <a:pt x="15" y="86"/>
                    </a:lnTo>
                    <a:lnTo>
                      <a:pt x="13" y="74"/>
                    </a:lnTo>
                    <a:lnTo>
                      <a:pt x="7" y="66"/>
                    </a:lnTo>
                    <a:lnTo>
                      <a:pt x="7" y="60"/>
                    </a:lnTo>
                    <a:lnTo>
                      <a:pt x="9" y="51"/>
                    </a:lnTo>
                    <a:lnTo>
                      <a:pt x="5" y="43"/>
                    </a:lnTo>
                    <a:lnTo>
                      <a:pt x="5" y="34"/>
                    </a:lnTo>
                    <a:lnTo>
                      <a:pt x="1" y="22"/>
                    </a:lnTo>
                    <a:lnTo>
                      <a:pt x="3" y="17"/>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35" name="Freeform 203"/>
              <p:cNvSpPr>
                <a:spLocks/>
              </p:cNvSpPr>
              <p:nvPr/>
            </p:nvSpPr>
            <p:spPr bwMode="auto">
              <a:xfrm>
                <a:off x="2238" y="950"/>
                <a:ext cx="111" cy="284"/>
              </a:xfrm>
              <a:custGeom>
                <a:avLst/>
                <a:gdLst>
                  <a:gd name="T0" fmla="*/ 1 w 111"/>
                  <a:gd name="T1" fmla="*/ 0 h 284"/>
                  <a:gd name="T2" fmla="*/ 7 w 111"/>
                  <a:gd name="T3" fmla="*/ 2 h 284"/>
                  <a:gd name="T4" fmla="*/ 13 w 111"/>
                  <a:gd name="T5" fmla="*/ 2 h 284"/>
                  <a:gd name="T6" fmla="*/ 19 w 111"/>
                  <a:gd name="T7" fmla="*/ 5 h 284"/>
                  <a:gd name="T8" fmla="*/ 22 w 111"/>
                  <a:gd name="T9" fmla="*/ 8 h 284"/>
                  <a:gd name="T10" fmla="*/ 26 w 111"/>
                  <a:gd name="T11" fmla="*/ 11 h 284"/>
                  <a:gd name="T12" fmla="*/ 32 w 111"/>
                  <a:gd name="T13" fmla="*/ 17 h 284"/>
                  <a:gd name="T14" fmla="*/ 34 w 111"/>
                  <a:gd name="T15" fmla="*/ 20 h 284"/>
                  <a:gd name="T16" fmla="*/ 40 w 111"/>
                  <a:gd name="T17" fmla="*/ 25 h 284"/>
                  <a:gd name="T18" fmla="*/ 40 w 111"/>
                  <a:gd name="T19" fmla="*/ 25 h 284"/>
                  <a:gd name="T20" fmla="*/ 42 w 111"/>
                  <a:gd name="T21" fmla="*/ 31 h 284"/>
                  <a:gd name="T22" fmla="*/ 47 w 111"/>
                  <a:gd name="T23" fmla="*/ 37 h 284"/>
                  <a:gd name="T24" fmla="*/ 49 w 111"/>
                  <a:gd name="T25" fmla="*/ 45 h 284"/>
                  <a:gd name="T26" fmla="*/ 51 w 111"/>
                  <a:gd name="T27" fmla="*/ 48 h 284"/>
                  <a:gd name="T28" fmla="*/ 53 w 111"/>
                  <a:gd name="T29" fmla="*/ 48 h 284"/>
                  <a:gd name="T30" fmla="*/ 56 w 111"/>
                  <a:gd name="T31" fmla="*/ 54 h 284"/>
                  <a:gd name="T32" fmla="*/ 62 w 111"/>
                  <a:gd name="T33" fmla="*/ 71 h 284"/>
                  <a:gd name="T34" fmla="*/ 67 w 111"/>
                  <a:gd name="T35" fmla="*/ 82 h 284"/>
                  <a:gd name="T36" fmla="*/ 71 w 111"/>
                  <a:gd name="T37" fmla="*/ 97 h 284"/>
                  <a:gd name="T38" fmla="*/ 75 w 111"/>
                  <a:gd name="T39" fmla="*/ 105 h 284"/>
                  <a:gd name="T40" fmla="*/ 81 w 111"/>
                  <a:gd name="T41" fmla="*/ 117 h 284"/>
                  <a:gd name="T42" fmla="*/ 85 w 111"/>
                  <a:gd name="T43" fmla="*/ 128 h 284"/>
                  <a:gd name="T44" fmla="*/ 87 w 111"/>
                  <a:gd name="T45" fmla="*/ 145 h 284"/>
                  <a:gd name="T46" fmla="*/ 90 w 111"/>
                  <a:gd name="T47" fmla="*/ 160 h 284"/>
                  <a:gd name="T48" fmla="*/ 92 w 111"/>
                  <a:gd name="T49" fmla="*/ 168 h 284"/>
                  <a:gd name="T50" fmla="*/ 94 w 111"/>
                  <a:gd name="T51" fmla="*/ 185 h 284"/>
                  <a:gd name="T52" fmla="*/ 94 w 111"/>
                  <a:gd name="T53" fmla="*/ 200 h 284"/>
                  <a:gd name="T54" fmla="*/ 98 w 111"/>
                  <a:gd name="T55" fmla="*/ 214 h 284"/>
                  <a:gd name="T56" fmla="*/ 100 w 111"/>
                  <a:gd name="T57" fmla="*/ 231 h 284"/>
                  <a:gd name="T58" fmla="*/ 104 w 111"/>
                  <a:gd name="T59" fmla="*/ 248 h 284"/>
                  <a:gd name="T60" fmla="*/ 106 w 111"/>
                  <a:gd name="T61" fmla="*/ 265 h 284"/>
                  <a:gd name="T62" fmla="*/ 110 w 111"/>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4"/>
                  <a:gd name="T98" fmla="*/ 111 w 111"/>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4">
                    <a:moveTo>
                      <a:pt x="0" y="2"/>
                    </a:moveTo>
                    <a:lnTo>
                      <a:pt x="1" y="0"/>
                    </a:lnTo>
                    <a:lnTo>
                      <a:pt x="3" y="0"/>
                    </a:lnTo>
                    <a:lnTo>
                      <a:pt x="7" y="2"/>
                    </a:lnTo>
                    <a:lnTo>
                      <a:pt x="11" y="0"/>
                    </a:lnTo>
                    <a:lnTo>
                      <a:pt x="13" y="2"/>
                    </a:lnTo>
                    <a:lnTo>
                      <a:pt x="17" y="5"/>
                    </a:lnTo>
                    <a:lnTo>
                      <a:pt x="19" y="5"/>
                    </a:lnTo>
                    <a:lnTo>
                      <a:pt x="22" y="8"/>
                    </a:lnTo>
                    <a:lnTo>
                      <a:pt x="24" y="11"/>
                    </a:lnTo>
                    <a:lnTo>
                      <a:pt x="26" y="11"/>
                    </a:lnTo>
                    <a:lnTo>
                      <a:pt x="32" y="14"/>
                    </a:lnTo>
                    <a:lnTo>
                      <a:pt x="32" y="17"/>
                    </a:lnTo>
                    <a:lnTo>
                      <a:pt x="36" y="17"/>
                    </a:lnTo>
                    <a:lnTo>
                      <a:pt x="34" y="20"/>
                    </a:lnTo>
                    <a:lnTo>
                      <a:pt x="40" y="20"/>
                    </a:lnTo>
                    <a:lnTo>
                      <a:pt x="40" y="25"/>
                    </a:lnTo>
                    <a:lnTo>
                      <a:pt x="42" y="25"/>
                    </a:lnTo>
                    <a:lnTo>
                      <a:pt x="40" y="25"/>
                    </a:lnTo>
                    <a:lnTo>
                      <a:pt x="40" y="28"/>
                    </a:lnTo>
                    <a:lnTo>
                      <a:pt x="42" y="31"/>
                    </a:lnTo>
                    <a:lnTo>
                      <a:pt x="44" y="31"/>
                    </a:lnTo>
                    <a:lnTo>
                      <a:pt x="47" y="37"/>
                    </a:lnTo>
                    <a:lnTo>
                      <a:pt x="47" y="42"/>
                    </a:lnTo>
                    <a:lnTo>
                      <a:pt x="49" y="45"/>
                    </a:lnTo>
                    <a:lnTo>
                      <a:pt x="51" y="48"/>
                    </a:lnTo>
                    <a:lnTo>
                      <a:pt x="53" y="48"/>
                    </a:lnTo>
                    <a:lnTo>
                      <a:pt x="55" y="54"/>
                    </a:lnTo>
                    <a:lnTo>
                      <a:pt x="56" y="54"/>
                    </a:lnTo>
                    <a:lnTo>
                      <a:pt x="60" y="62"/>
                    </a:lnTo>
                    <a:lnTo>
                      <a:pt x="62" y="71"/>
                    </a:lnTo>
                    <a:lnTo>
                      <a:pt x="64" y="77"/>
                    </a:lnTo>
                    <a:lnTo>
                      <a:pt x="67" y="82"/>
                    </a:lnTo>
                    <a:lnTo>
                      <a:pt x="67" y="88"/>
                    </a:lnTo>
                    <a:lnTo>
                      <a:pt x="71" y="97"/>
                    </a:lnTo>
                    <a:lnTo>
                      <a:pt x="73" y="102"/>
                    </a:lnTo>
                    <a:lnTo>
                      <a:pt x="75" y="105"/>
                    </a:lnTo>
                    <a:lnTo>
                      <a:pt x="77" y="111"/>
                    </a:lnTo>
                    <a:lnTo>
                      <a:pt x="81" y="117"/>
                    </a:lnTo>
                    <a:lnTo>
                      <a:pt x="81" y="122"/>
                    </a:lnTo>
                    <a:lnTo>
                      <a:pt x="85" y="128"/>
                    </a:lnTo>
                    <a:lnTo>
                      <a:pt x="83" y="134"/>
                    </a:lnTo>
                    <a:lnTo>
                      <a:pt x="87" y="145"/>
                    </a:lnTo>
                    <a:lnTo>
                      <a:pt x="88" y="154"/>
                    </a:lnTo>
                    <a:lnTo>
                      <a:pt x="90" y="160"/>
                    </a:lnTo>
                    <a:lnTo>
                      <a:pt x="88" y="162"/>
                    </a:lnTo>
                    <a:lnTo>
                      <a:pt x="92" y="168"/>
                    </a:lnTo>
                    <a:lnTo>
                      <a:pt x="96" y="177"/>
                    </a:lnTo>
                    <a:lnTo>
                      <a:pt x="94" y="185"/>
                    </a:lnTo>
                    <a:lnTo>
                      <a:pt x="96" y="194"/>
                    </a:lnTo>
                    <a:lnTo>
                      <a:pt x="94" y="200"/>
                    </a:lnTo>
                    <a:lnTo>
                      <a:pt x="96" y="208"/>
                    </a:lnTo>
                    <a:lnTo>
                      <a:pt x="98" y="214"/>
                    </a:lnTo>
                    <a:lnTo>
                      <a:pt x="100" y="222"/>
                    </a:lnTo>
                    <a:lnTo>
                      <a:pt x="100" y="231"/>
                    </a:lnTo>
                    <a:lnTo>
                      <a:pt x="102" y="234"/>
                    </a:lnTo>
                    <a:lnTo>
                      <a:pt x="104" y="248"/>
                    </a:lnTo>
                    <a:lnTo>
                      <a:pt x="106" y="257"/>
                    </a:lnTo>
                    <a:lnTo>
                      <a:pt x="106" y="265"/>
                    </a:lnTo>
                    <a:lnTo>
                      <a:pt x="108" y="271"/>
                    </a:lnTo>
                    <a:lnTo>
                      <a:pt x="110" y="283"/>
                    </a:lnTo>
                  </a:path>
                </a:pathLst>
              </a:custGeom>
              <a:noFill/>
              <a:ln w="9525" cap="rnd">
                <a:solidFill>
                  <a:srgbClr val="FF0000"/>
                </a:solidFill>
                <a:round/>
                <a:headEnd type="none" w="sm" len="sm"/>
                <a:tailEnd type="none" w="sm" len="sm"/>
              </a:ln>
            </p:spPr>
            <p:txBody>
              <a:bodyPr/>
              <a:lstStyle/>
              <a:p>
                <a:endParaRPr lang="en-US"/>
              </a:p>
            </p:txBody>
          </p:sp>
          <p:sp>
            <p:nvSpPr>
              <p:cNvPr id="22636" name="Freeform 204"/>
              <p:cNvSpPr>
                <a:spLocks/>
              </p:cNvSpPr>
              <p:nvPr/>
            </p:nvSpPr>
            <p:spPr bwMode="auto">
              <a:xfrm>
                <a:off x="2129" y="950"/>
                <a:ext cx="110" cy="284"/>
              </a:xfrm>
              <a:custGeom>
                <a:avLst/>
                <a:gdLst>
                  <a:gd name="T0" fmla="*/ 107 w 110"/>
                  <a:gd name="T1" fmla="*/ 2 h 284"/>
                  <a:gd name="T2" fmla="*/ 99 w 110"/>
                  <a:gd name="T3" fmla="*/ 0 h 284"/>
                  <a:gd name="T4" fmla="*/ 93 w 110"/>
                  <a:gd name="T5" fmla="*/ 2 h 284"/>
                  <a:gd name="T6" fmla="*/ 88 w 110"/>
                  <a:gd name="T7" fmla="*/ 5 h 284"/>
                  <a:gd name="T8" fmla="*/ 82 w 110"/>
                  <a:gd name="T9" fmla="*/ 5 h 284"/>
                  <a:gd name="T10" fmla="*/ 78 w 110"/>
                  <a:gd name="T11" fmla="*/ 11 h 284"/>
                  <a:gd name="T12" fmla="*/ 77 w 110"/>
                  <a:gd name="T13" fmla="*/ 14 h 284"/>
                  <a:gd name="T14" fmla="*/ 75 w 110"/>
                  <a:gd name="T15" fmla="*/ 17 h 284"/>
                  <a:gd name="T16" fmla="*/ 71 w 110"/>
                  <a:gd name="T17" fmla="*/ 20 h 284"/>
                  <a:gd name="T18" fmla="*/ 67 w 110"/>
                  <a:gd name="T19" fmla="*/ 25 h 284"/>
                  <a:gd name="T20" fmla="*/ 65 w 110"/>
                  <a:gd name="T21" fmla="*/ 31 h 284"/>
                  <a:gd name="T22" fmla="*/ 63 w 110"/>
                  <a:gd name="T23" fmla="*/ 37 h 284"/>
                  <a:gd name="T24" fmla="*/ 62 w 110"/>
                  <a:gd name="T25" fmla="*/ 40 h 284"/>
                  <a:gd name="T26" fmla="*/ 58 w 110"/>
                  <a:gd name="T27" fmla="*/ 45 h 284"/>
                  <a:gd name="T28" fmla="*/ 54 w 110"/>
                  <a:gd name="T29" fmla="*/ 51 h 284"/>
                  <a:gd name="T30" fmla="*/ 50 w 110"/>
                  <a:gd name="T31" fmla="*/ 51 h 284"/>
                  <a:gd name="T32" fmla="*/ 48 w 110"/>
                  <a:gd name="T33" fmla="*/ 65 h 284"/>
                  <a:gd name="T34" fmla="*/ 43 w 110"/>
                  <a:gd name="T35" fmla="*/ 77 h 284"/>
                  <a:gd name="T36" fmla="*/ 39 w 110"/>
                  <a:gd name="T37" fmla="*/ 88 h 284"/>
                  <a:gd name="T38" fmla="*/ 35 w 110"/>
                  <a:gd name="T39" fmla="*/ 97 h 284"/>
                  <a:gd name="T40" fmla="*/ 31 w 110"/>
                  <a:gd name="T41" fmla="*/ 111 h 284"/>
                  <a:gd name="T42" fmla="*/ 28 w 110"/>
                  <a:gd name="T43" fmla="*/ 122 h 284"/>
                  <a:gd name="T44" fmla="*/ 22 w 110"/>
                  <a:gd name="T45" fmla="*/ 134 h 284"/>
                  <a:gd name="T46" fmla="*/ 20 w 110"/>
                  <a:gd name="T47" fmla="*/ 151 h 284"/>
                  <a:gd name="T48" fmla="*/ 18 w 110"/>
                  <a:gd name="T49" fmla="*/ 162 h 284"/>
                  <a:gd name="T50" fmla="*/ 16 w 110"/>
                  <a:gd name="T51" fmla="*/ 177 h 284"/>
                  <a:gd name="T52" fmla="*/ 13 w 110"/>
                  <a:gd name="T53" fmla="*/ 194 h 284"/>
                  <a:gd name="T54" fmla="*/ 13 w 110"/>
                  <a:gd name="T55" fmla="*/ 211 h 284"/>
                  <a:gd name="T56" fmla="*/ 9 w 110"/>
                  <a:gd name="T57" fmla="*/ 222 h 284"/>
                  <a:gd name="T58" fmla="*/ 7 w 110"/>
                  <a:gd name="T59" fmla="*/ 242 h 284"/>
                  <a:gd name="T60" fmla="*/ 5 w 110"/>
                  <a:gd name="T61" fmla="*/ 251 h 284"/>
                  <a:gd name="T62" fmla="*/ 3 w 110"/>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109" y="2"/>
                    </a:moveTo>
                    <a:lnTo>
                      <a:pt x="107" y="2"/>
                    </a:lnTo>
                    <a:lnTo>
                      <a:pt x="103" y="0"/>
                    </a:lnTo>
                    <a:lnTo>
                      <a:pt x="99" y="0"/>
                    </a:lnTo>
                    <a:lnTo>
                      <a:pt x="95" y="2"/>
                    </a:lnTo>
                    <a:lnTo>
                      <a:pt x="93" y="2"/>
                    </a:lnTo>
                    <a:lnTo>
                      <a:pt x="90" y="2"/>
                    </a:lnTo>
                    <a:lnTo>
                      <a:pt x="88" y="5"/>
                    </a:lnTo>
                    <a:lnTo>
                      <a:pt x="86" y="5"/>
                    </a:lnTo>
                    <a:lnTo>
                      <a:pt x="82" y="5"/>
                    </a:lnTo>
                    <a:lnTo>
                      <a:pt x="82" y="8"/>
                    </a:lnTo>
                    <a:lnTo>
                      <a:pt x="78" y="11"/>
                    </a:lnTo>
                    <a:lnTo>
                      <a:pt x="77" y="14"/>
                    </a:lnTo>
                    <a:lnTo>
                      <a:pt x="75" y="14"/>
                    </a:lnTo>
                    <a:lnTo>
                      <a:pt x="75" y="17"/>
                    </a:lnTo>
                    <a:lnTo>
                      <a:pt x="71" y="17"/>
                    </a:lnTo>
                    <a:lnTo>
                      <a:pt x="71" y="20"/>
                    </a:lnTo>
                    <a:lnTo>
                      <a:pt x="71" y="25"/>
                    </a:lnTo>
                    <a:lnTo>
                      <a:pt x="67" y="25"/>
                    </a:lnTo>
                    <a:lnTo>
                      <a:pt x="67" y="28"/>
                    </a:lnTo>
                    <a:lnTo>
                      <a:pt x="65" y="31"/>
                    </a:lnTo>
                    <a:lnTo>
                      <a:pt x="62" y="34"/>
                    </a:lnTo>
                    <a:lnTo>
                      <a:pt x="63" y="37"/>
                    </a:lnTo>
                    <a:lnTo>
                      <a:pt x="62" y="37"/>
                    </a:lnTo>
                    <a:lnTo>
                      <a:pt x="62" y="40"/>
                    </a:lnTo>
                    <a:lnTo>
                      <a:pt x="60" y="42"/>
                    </a:lnTo>
                    <a:lnTo>
                      <a:pt x="58" y="45"/>
                    </a:lnTo>
                    <a:lnTo>
                      <a:pt x="56" y="51"/>
                    </a:lnTo>
                    <a:lnTo>
                      <a:pt x="54" y="51"/>
                    </a:lnTo>
                    <a:lnTo>
                      <a:pt x="50" y="51"/>
                    </a:lnTo>
                    <a:lnTo>
                      <a:pt x="50" y="54"/>
                    </a:lnTo>
                    <a:lnTo>
                      <a:pt x="48" y="65"/>
                    </a:lnTo>
                    <a:lnTo>
                      <a:pt x="46" y="68"/>
                    </a:lnTo>
                    <a:lnTo>
                      <a:pt x="43" y="77"/>
                    </a:lnTo>
                    <a:lnTo>
                      <a:pt x="43" y="82"/>
                    </a:lnTo>
                    <a:lnTo>
                      <a:pt x="39" y="88"/>
                    </a:lnTo>
                    <a:lnTo>
                      <a:pt x="35" y="94"/>
                    </a:lnTo>
                    <a:lnTo>
                      <a:pt x="35" y="97"/>
                    </a:lnTo>
                    <a:lnTo>
                      <a:pt x="33" y="105"/>
                    </a:lnTo>
                    <a:lnTo>
                      <a:pt x="31" y="111"/>
                    </a:lnTo>
                    <a:lnTo>
                      <a:pt x="30" y="117"/>
                    </a:lnTo>
                    <a:lnTo>
                      <a:pt x="28" y="122"/>
                    </a:lnTo>
                    <a:lnTo>
                      <a:pt x="24" y="131"/>
                    </a:lnTo>
                    <a:lnTo>
                      <a:pt x="22" y="134"/>
                    </a:lnTo>
                    <a:lnTo>
                      <a:pt x="22" y="142"/>
                    </a:lnTo>
                    <a:lnTo>
                      <a:pt x="20" y="151"/>
                    </a:lnTo>
                    <a:lnTo>
                      <a:pt x="20" y="160"/>
                    </a:lnTo>
                    <a:lnTo>
                      <a:pt x="18" y="162"/>
                    </a:lnTo>
                    <a:lnTo>
                      <a:pt x="16" y="171"/>
                    </a:lnTo>
                    <a:lnTo>
                      <a:pt x="16" y="177"/>
                    </a:lnTo>
                    <a:lnTo>
                      <a:pt x="16" y="182"/>
                    </a:lnTo>
                    <a:lnTo>
                      <a:pt x="13" y="194"/>
                    </a:lnTo>
                    <a:lnTo>
                      <a:pt x="13" y="197"/>
                    </a:lnTo>
                    <a:lnTo>
                      <a:pt x="13" y="211"/>
                    </a:lnTo>
                    <a:lnTo>
                      <a:pt x="13" y="214"/>
                    </a:lnTo>
                    <a:lnTo>
                      <a:pt x="9" y="222"/>
                    </a:lnTo>
                    <a:lnTo>
                      <a:pt x="9" y="231"/>
                    </a:lnTo>
                    <a:lnTo>
                      <a:pt x="7" y="242"/>
                    </a:lnTo>
                    <a:lnTo>
                      <a:pt x="5" y="245"/>
                    </a:lnTo>
                    <a:lnTo>
                      <a:pt x="5" y="251"/>
                    </a:lnTo>
                    <a:lnTo>
                      <a:pt x="3" y="262"/>
                    </a:lnTo>
                    <a:lnTo>
                      <a:pt x="3" y="274"/>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637" name="Freeform 205"/>
              <p:cNvSpPr>
                <a:spLocks/>
              </p:cNvSpPr>
              <p:nvPr/>
            </p:nvSpPr>
            <p:spPr bwMode="auto">
              <a:xfrm>
                <a:off x="4099" y="1233"/>
                <a:ext cx="112" cy="288"/>
              </a:xfrm>
              <a:custGeom>
                <a:avLst/>
                <a:gdLst>
                  <a:gd name="T0" fmla="*/ 107 w 112"/>
                  <a:gd name="T1" fmla="*/ 284 h 288"/>
                  <a:gd name="T2" fmla="*/ 101 w 112"/>
                  <a:gd name="T3" fmla="*/ 287 h 288"/>
                  <a:gd name="T4" fmla="*/ 97 w 112"/>
                  <a:gd name="T5" fmla="*/ 284 h 288"/>
                  <a:gd name="T6" fmla="*/ 87 w 112"/>
                  <a:gd name="T7" fmla="*/ 281 h 288"/>
                  <a:gd name="T8" fmla="*/ 85 w 112"/>
                  <a:gd name="T9" fmla="*/ 275 h 288"/>
                  <a:gd name="T10" fmla="*/ 79 w 112"/>
                  <a:gd name="T11" fmla="*/ 275 h 288"/>
                  <a:gd name="T12" fmla="*/ 77 w 112"/>
                  <a:gd name="T13" fmla="*/ 272 h 288"/>
                  <a:gd name="T14" fmla="*/ 72 w 112"/>
                  <a:gd name="T15" fmla="*/ 266 h 288"/>
                  <a:gd name="T16" fmla="*/ 72 w 112"/>
                  <a:gd name="T17" fmla="*/ 261 h 288"/>
                  <a:gd name="T18" fmla="*/ 68 w 112"/>
                  <a:gd name="T19" fmla="*/ 258 h 288"/>
                  <a:gd name="T20" fmla="*/ 64 w 112"/>
                  <a:gd name="T21" fmla="*/ 255 h 288"/>
                  <a:gd name="T22" fmla="*/ 62 w 112"/>
                  <a:gd name="T23" fmla="*/ 249 h 288"/>
                  <a:gd name="T24" fmla="*/ 60 w 112"/>
                  <a:gd name="T25" fmla="*/ 246 h 288"/>
                  <a:gd name="T26" fmla="*/ 56 w 112"/>
                  <a:gd name="T27" fmla="*/ 241 h 288"/>
                  <a:gd name="T28" fmla="*/ 56 w 112"/>
                  <a:gd name="T29" fmla="*/ 238 h 288"/>
                  <a:gd name="T30" fmla="*/ 54 w 112"/>
                  <a:gd name="T31" fmla="*/ 232 h 288"/>
                  <a:gd name="T32" fmla="*/ 48 w 112"/>
                  <a:gd name="T33" fmla="*/ 223 h 288"/>
                  <a:gd name="T34" fmla="*/ 42 w 112"/>
                  <a:gd name="T35" fmla="*/ 212 h 288"/>
                  <a:gd name="T36" fmla="*/ 37 w 112"/>
                  <a:gd name="T37" fmla="*/ 203 h 288"/>
                  <a:gd name="T38" fmla="*/ 37 w 112"/>
                  <a:gd name="T39" fmla="*/ 186 h 288"/>
                  <a:gd name="T40" fmla="*/ 29 w 112"/>
                  <a:gd name="T41" fmla="*/ 175 h 288"/>
                  <a:gd name="T42" fmla="*/ 25 w 112"/>
                  <a:gd name="T43" fmla="*/ 160 h 288"/>
                  <a:gd name="T44" fmla="*/ 21 w 112"/>
                  <a:gd name="T45" fmla="*/ 146 h 288"/>
                  <a:gd name="T46" fmla="*/ 21 w 112"/>
                  <a:gd name="T47" fmla="*/ 132 h 288"/>
                  <a:gd name="T48" fmla="*/ 19 w 112"/>
                  <a:gd name="T49" fmla="*/ 120 h 288"/>
                  <a:gd name="T50" fmla="*/ 15 w 112"/>
                  <a:gd name="T51" fmla="*/ 103 h 288"/>
                  <a:gd name="T52" fmla="*/ 13 w 112"/>
                  <a:gd name="T53" fmla="*/ 91 h 288"/>
                  <a:gd name="T54" fmla="*/ 7 w 112"/>
                  <a:gd name="T55" fmla="*/ 80 h 288"/>
                  <a:gd name="T56" fmla="*/ 5 w 112"/>
                  <a:gd name="T57" fmla="*/ 60 h 288"/>
                  <a:gd name="T58" fmla="*/ 5 w 112"/>
                  <a:gd name="T59" fmla="*/ 45 h 288"/>
                  <a:gd name="T60" fmla="*/ 1 w 112"/>
                  <a:gd name="T61" fmla="*/ 28 h 288"/>
                  <a:gd name="T62" fmla="*/ 0 w 112"/>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8"/>
                  <a:gd name="T98" fmla="*/ 112 w 112"/>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8">
                    <a:moveTo>
                      <a:pt x="111" y="287"/>
                    </a:moveTo>
                    <a:lnTo>
                      <a:pt x="107" y="284"/>
                    </a:lnTo>
                    <a:lnTo>
                      <a:pt x="103" y="287"/>
                    </a:lnTo>
                    <a:lnTo>
                      <a:pt x="101" y="287"/>
                    </a:lnTo>
                    <a:lnTo>
                      <a:pt x="99" y="287"/>
                    </a:lnTo>
                    <a:lnTo>
                      <a:pt x="97" y="284"/>
                    </a:lnTo>
                    <a:lnTo>
                      <a:pt x="91" y="278"/>
                    </a:lnTo>
                    <a:lnTo>
                      <a:pt x="87" y="281"/>
                    </a:lnTo>
                    <a:lnTo>
                      <a:pt x="85" y="281"/>
                    </a:lnTo>
                    <a:lnTo>
                      <a:pt x="85" y="275"/>
                    </a:lnTo>
                    <a:lnTo>
                      <a:pt x="81" y="278"/>
                    </a:lnTo>
                    <a:lnTo>
                      <a:pt x="79" y="275"/>
                    </a:lnTo>
                    <a:lnTo>
                      <a:pt x="81" y="272"/>
                    </a:lnTo>
                    <a:lnTo>
                      <a:pt x="77" y="272"/>
                    </a:lnTo>
                    <a:lnTo>
                      <a:pt x="75" y="269"/>
                    </a:lnTo>
                    <a:lnTo>
                      <a:pt x="72" y="266"/>
                    </a:lnTo>
                    <a:lnTo>
                      <a:pt x="72" y="261"/>
                    </a:lnTo>
                    <a:lnTo>
                      <a:pt x="68" y="264"/>
                    </a:lnTo>
                    <a:lnTo>
                      <a:pt x="68" y="258"/>
                    </a:lnTo>
                    <a:lnTo>
                      <a:pt x="66" y="255"/>
                    </a:lnTo>
                    <a:lnTo>
                      <a:pt x="64" y="255"/>
                    </a:lnTo>
                    <a:lnTo>
                      <a:pt x="64" y="252"/>
                    </a:lnTo>
                    <a:lnTo>
                      <a:pt x="62" y="249"/>
                    </a:lnTo>
                    <a:lnTo>
                      <a:pt x="60" y="246"/>
                    </a:lnTo>
                    <a:lnTo>
                      <a:pt x="56" y="241"/>
                    </a:lnTo>
                    <a:lnTo>
                      <a:pt x="56" y="238"/>
                    </a:lnTo>
                    <a:lnTo>
                      <a:pt x="54" y="235"/>
                    </a:lnTo>
                    <a:lnTo>
                      <a:pt x="54" y="232"/>
                    </a:lnTo>
                    <a:lnTo>
                      <a:pt x="50" y="229"/>
                    </a:lnTo>
                    <a:lnTo>
                      <a:pt x="48" y="223"/>
                    </a:lnTo>
                    <a:lnTo>
                      <a:pt x="42" y="218"/>
                    </a:lnTo>
                    <a:lnTo>
                      <a:pt x="42" y="212"/>
                    </a:lnTo>
                    <a:lnTo>
                      <a:pt x="40" y="206"/>
                    </a:lnTo>
                    <a:lnTo>
                      <a:pt x="37" y="203"/>
                    </a:lnTo>
                    <a:lnTo>
                      <a:pt x="35" y="195"/>
                    </a:lnTo>
                    <a:lnTo>
                      <a:pt x="37" y="186"/>
                    </a:lnTo>
                    <a:lnTo>
                      <a:pt x="33" y="177"/>
                    </a:lnTo>
                    <a:lnTo>
                      <a:pt x="29" y="175"/>
                    </a:lnTo>
                    <a:lnTo>
                      <a:pt x="27" y="172"/>
                    </a:lnTo>
                    <a:lnTo>
                      <a:pt x="25" y="160"/>
                    </a:lnTo>
                    <a:lnTo>
                      <a:pt x="25" y="157"/>
                    </a:lnTo>
                    <a:lnTo>
                      <a:pt x="21" y="146"/>
                    </a:lnTo>
                    <a:lnTo>
                      <a:pt x="21" y="140"/>
                    </a:lnTo>
                    <a:lnTo>
                      <a:pt x="21" y="132"/>
                    </a:lnTo>
                    <a:lnTo>
                      <a:pt x="17" y="126"/>
                    </a:lnTo>
                    <a:lnTo>
                      <a:pt x="19" y="120"/>
                    </a:lnTo>
                    <a:lnTo>
                      <a:pt x="15" y="117"/>
                    </a:lnTo>
                    <a:lnTo>
                      <a:pt x="15" y="103"/>
                    </a:lnTo>
                    <a:lnTo>
                      <a:pt x="13" y="97"/>
                    </a:lnTo>
                    <a:lnTo>
                      <a:pt x="13" y="91"/>
                    </a:lnTo>
                    <a:lnTo>
                      <a:pt x="11" y="86"/>
                    </a:lnTo>
                    <a:lnTo>
                      <a:pt x="7" y="80"/>
                    </a:lnTo>
                    <a:lnTo>
                      <a:pt x="7" y="66"/>
                    </a:lnTo>
                    <a:lnTo>
                      <a:pt x="5" y="60"/>
                    </a:lnTo>
                    <a:lnTo>
                      <a:pt x="5" y="57"/>
                    </a:lnTo>
                    <a:lnTo>
                      <a:pt x="5" y="45"/>
                    </a:lnTo>
                    <a:lnTo>
                      <a:pt x="5" y="37"/>
                    </a:lnTo>
                    <a:lnTo>
                      <a:pt x="1" y="28"/>
                    </a:lnTo>
                    <a:lnTo>
                      <a:pt x="1" y="22"/>
                    </a:lnTo>
                    <a:lnTo>
                      <a:pt x="0" y="14"/>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38" name="Freeform 206"/>
              <p:cNvSpPr>
                <a:spLocks/>
              </p:cNvSpPr>
              <p:nvPr/>
            </p:nvSpPr>
            <p:spPr bwMode="auto">
              <a:xfrm>
                <a:off x="4210" y="1247"/>
                <a:ext cx="112" cy="274"/>
              </a:xfrm>
              <a:custGeom>
                <a:avLst/>
                <a:gdLst>
                  <a:gd name="T0" fmla="*/ 5 w 112"/>
                  <a:gd name="T1" fmla="*/ 273 h 274"/>
                  <a:gd name="T2" fmla="*/ 9 w 112"/>
                  <a:gd name="T3" fmla="*/ 273 h 274"/>
                  <a:gd name="T4" fmla="*/ 15 w 112"/>
                  <a:gd name="T5" fmla="*/ 270 h 274"/>
                  <a:gd name="T6" fmla="*/ 21 w 112"/>
                  <a:gd name="T7" fmla="*/ 267 h 274"/>
                  <a:gd name="T8" fmla="*/ 25 w 112"/>
                  <a:gd name="T9" fmla="*/ 267 h 274"/>
                  <a:gd name="T10" fmla="*/ 30 w 112"/>
                  <a:gd name="T11" fmla="*/ 261 h 274"/>
                  <a:gd name="T12" fmla="*/ 34 w 112"/>
                  <a:gd name="T13" fmla="*/ 258 h 274"/>
                  <a:gd name="T14" fmla="*/ 34 w 112"/>
                  <a:gd name="T15" fmla="*/ 252 h 274"/>
                  <a:gd name="T16" fmla="*/ 38 w 112"/>
                  <a:gd name="T17" fmla="*/ 247 h 274"/>
                  <a:gd name="T18" fmla="*/ 44 w 112"/>
                  <a:gd name="T19" fmla="*/ 244 h 274"/>
                  <a:gd name="T20" fmla="*/ 46 w 112"/>
                  <a:gd name="T21" fmla="*/ 238 h 274"/>
                  <a:gd name="T22" fmla="*/ 46 w 112"/>
                  <a:gd name="T23" fmla="*/ 232 h 274"/>
                  <a:gd name="T24" fmla="*/ 48 w 112"/>
                  <a:gd name="T25" fmla="*/ 227 h 274"/>
                  <a:gd name="T26" fmla="*/ 52 w 112"/>
                  <a:gd name="T27" fmla="*/ 227 h 274"/>
                  <a:gd name="T28" fmla="*/ 54 w 112"/>
                  <a:gd name="T29" fmla="*/ 224 h 274"/>
                  <a:gd name="T30" fmla="*/ 55 w 112"/>
                  <a:gd name="T31" fmla="*/ 218 h 274"/>
                  <a:gd name="T32" fmla="*/ 62 w 112"/>
                  <a:gd name="T33" fmla="*/ 209 h 274"/>
                  <a:gd name="T34" fmla="*/ 66 w 112"/>
                  <a:gd name="T35" fmla="*/ 198 h 274"/>
                  <a:gd name="T36" fmla="*/ 70 w 112"/>
                  <a:gd name="T37" fmla="*/ 186 h 274"/>
                  <a:gd name="T38" fmla="*/ 74 w 112"/>
                  <a:gd name="T39" fmla="*/ 172 h 274"/>
                  <a:gd name="T40" fmla="*/ 80 w 112"/>
                  <a:gd name="T41" fmla="*/ 160 h 274"/>
                  <a:gd name="T42" fmla="*/ 82 w 112"/>
                  <a:gd name="T43" fmla="*/ 149 h 274"/>
                  <a:gd name="T44" fmla="*/ 87 w 112"/>
                  <a:gd name="T45" fmla="*/ 137 h 274"/>
                  <a:gd name="T46" fmla="*/ 87 w 112"/>
                  <a:gd name="T47" fmla="*/ 129 h 274"/>
                  <a:gd name="T48" fmla="*/ 93 w 112"/>
                  <a:gd name="T49" fmla="*/ 114 h 274"/>
                  <a:gd name="T50" fmla="*/ 93 w 112"/>
                  <a:gd name="T51" fmla="*/ 100 h 274"/>
                  <a:gd name="T52" fmla="*/ 97 w 112"/>
                  <a:gd name="T53" fmla="*/ 86 h 274"/>
                  <a:gd name="T54" fmla="*/ 99 w 112"/>
                  <a:gd name="T55" fmla="*/ 71 h 274"/>
                  <a:gd name="T56" fmla="*/ 101 w 112"/>
                  <a:gd name="T57" fmla="*/ 57 h 274"/>
                  <a:gd name="T58" fmla="*/ 103 w 112"/>
                  <a:gd name="T59" fmla="*/ 40 h 274"/>
                  <a:gd name="T60" fmla="*/ 107 w 112"/>
                  <a:gd name="T61" fmla="*/ 25 h 274"/>
                  <a:gd name="T62" fmla="*/ 109 w 112"/>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74"/>
                  <a:gd name="T98" fmla="*/ 112 w 112"/>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74">
                    <a:moveTo>
                      <a:pt x="0" y="273"/>
                    </a:moveTo>
                    <a:lnTo>
                      <a:pt x="5" y="273"/>
                    </a:lnTo>
                    <a:lnTo>
                      <a:pt x="7" y="270"/>
                    </a:lnTo>
                    <a:lnTo>
                      <a:pt x="9" y="273"/>
                    </a:lnTo>
                    <a:lnTo>
                      <a:pt x="13" y="270"/>
                    </a:lnTo>
                    <a:lnTo>
                      <a:pt x="15" y="270"/>
                    </a:lnTo>
                    <a:lnTo>
                      <a:pt x="19" y="267"/>
                    </a:lnTo>
                    <a:lnTo>
                      <a:pt x="21" y="267"/>
                    </a:lnTo>
                    <a:lnTo>
                      <a:pt x="25" y="267"/>
                    </a:lnTo>
                    <a:lnTo>
                      <a:pt x="30" y="264"/>
                    </a:lnTo>
                    <a:lnTo>
                      <a:pt x="30" y="261"/>
                    </a:lnTo>
                    <a:lnTo>
                      <a:pt x="34" y="258"/>
                    </a:lnTo>
                    <a:lnTo>
                      <a:pt x="34" y="255"/>
                    </a:lnTo>
                    <a:lnTo>
                      <a:pt x="34" y="252"/>
                    </a:lnTo>
                    <a:lnTo>
                      <a:pt x="38" y="250"/>
                    </a:lnTo>
                    <a:lnTo>
                      <a:pt x="38" y="247"/>
                    </a:lnTo>
                    <a:lnTo>
                      <a:pt x="42" y="241"/>
                    </a:lnTo>
                    <a:lnTo>
                      <a:pt x="44" y="244"/>
                    </a:lnTo>
                    <a:lnTo>
                      <a:pt x="46" y="238"/>
                    </a:lnTo>
                    <a:lnTo>
                      <a:pt x="46" y="232"/>
                    </a:lnTo>
                    <a:lnTo>
                      <a:pt x="48" y="232"/>
                    </a:lnTo>
                    <a:lnTo>
                      <a:pt x="48" y="227"/>
                    </a:lnTo>
                    <a:lnTo>
                      <a:pt x="52" y="229"/>
                    </a:lnTo>
                    <a:lnTo>
                      <a:pt x="52" y="227"/>
                    </a:lnTo>
                    <a:lnTo>
                      <a:pt x="54" y="224"/>
                    </a:lnTo>
                    <a:lnTo>
                      <a:pt x="54" y="218"/>
                    </a:lnTo>
                    <a:lnTo>
                      <a:pt x="55" y="218"/>
                    </a:lnTo>
                    <a:lnTo>
                      <a:pt x="55" y="215"/>
                    </a:lnTo>
                    <a:lnTo>
                      <a:pt x="62" y="209"/>
                    </a:lnTo>
                    <a:lnTo>
                      <a:pt x="64" y="204"/>
                    </a:lnTo>
                    <a:lnTo>
                      <a:pt x="66" y="198"/>
                    </a:lnTo>
                    <a:lnTo>
                      <a:pt x="68" y="192"/>
                    </a:lnTo>
                    <a:lnTo>
                      <a:pt x="70" y="186"/>
                    </a:lnTo>
                    <a:lnTo>
                      <a:pt x="70" y="178"/>
                    </a:lnTo>
                    <a:lnTo>
                      <a:pt x="74" y="172"/>
                    </a:lnTo>
                    <a:lnTo>
                      <a:pt x="76" y="166"/>
                    </a:lnTo>
                    <a:lnTo>
                      <a:pt x="80" y="160"/>
                    </a:lnTo>
                    <a:lnTo>
                      <a:pt x="80" y="158"/>
                    </a:lnTo>
                    <a:lnTo>
                      <a:pt x="82" y="149"/>
                    </a:lnTo>
                    <a:lnTo>
                      <a:pt x="85" y="143"/>
                    </a:lnTo>
                    <a:lnTo>
                      <a:pt x="87" y="137"/>
                    </a:lnTo>
                    <a:lnTo>
                      <a:pt x="85" y="132"/>
                    </a:lnTo>
                    <a:lnTo>
                      <a:pt x="87" y="129"/>
                    </a:lnTo>
                    <a:lnTo>
                      <a:pt x="91" y="120"/>
                    </a:lnTo>
                    <a:lnTo>
                      <a:pt x="93" y="114"/>
                    </a:lnTo>
                    <a:lnTo>
                      <a:pt x="93" y="106"/>
                    </a:lnTo>
                    <a:lnTo>
                      <a:pt x="93" y="100"/>
                    </a:lnTo>
                    <a:lnTo>
                      <a:pt x="97" y="94"/>
                    </a:lnTo>
                    <a:lnTo>
                      <a:pt x="97" y="86"/>
                    </a:lnTo>
                    <a:lnTo>
                      <a:pt x="99" y="80"/>
                    </a:lnTo>
                    <a:lnTo>
                      <a:pt x="99" y="71"/>
                    </a:lnTo>
                    <a:lnTo>
                      <a:pt x="101" y="66"/>
                    </a:lnTo>
                    <a:lnTo>
                      <a:pt x="101" y="57"/>
                    </a:lnTo>
                    <a:lnTo>
                      <a:pt x="103" y="45"/>
                    </a:lnTo>
                    <a:lnTo>
                      <a:pt x="103" y="40"/>
                    </a:lnTo>
                    <a:lnTo>
                      <a:pt x="101" y="37"/>
                    </a:lnTo>
                    <a:lnTo>
                      <a:pt x="107" y="25"/>
                    </a:lnTo>
                    <a:lnTo>
                      <a:pt x="109" y="17"/>
                    </a:lnTo>
                    <a:lnTo>
                      <a:pt x="109" y="8"/>
                    </a:lnTo>
                    <a:lnTo>
                      <a:pt x="111" y="0"/>
                    </a:lnTo>
                  </a:path>
                </a:pathLst>
              </a:custGeom>
              <a:noFill/>
              <a:ln w="9525" cap="rnd">
                <a:solidFill>
                  <a:srgbClr val="FF0000"/>
                </a:solidFill>
                <a:round/>
                <a:headEnd type="none" w="sm" len="sm"/>
                <a:tailEnd type="none" w="sm" len="sm"/>
              </a:ln>
            </p:spPr>
            <p:txBody>
              <a:bodyPr/>
              <a:lstStyle/>
              <a:p>
                <a:endParaRPr lang="en-US"/>
              </a:p>
            </p:txBody>
          </p:sp>
          <p:sp>
            <p:nvSpPr>
              <p:cNvPr id="22639" name="Freeform 207"/>
              <p:cNvSpPr>
                <a:spLocks/>
              </p:cNvSpPr>
              <p:nvPr/>
            </p:nvSpPr>
            <p:spPr bwMode="auto">
              <a:xfrm>
                <a:off x="4210" y="1247"/>
                <a:ext cx="112" cy="274"/>
              </a:xfrm>
              <a:custGeom>
                <a:avLst/>
                <a:gdLst>
                  <a:gd name="T0" fmla="*/ 5 w 112"/>
                  <a:gd name="T1" fmla="*/ 273 h 274"/>
                  <a:gd name="T2" fmla="*/ 9 w 112"/>
                  <a:gd name="T3" fmla="*/ 273 h 274"/>
                  <a:gd name="T4" fmla="*/ 15 w 112"/>
                  <a:gd name="T5" fmla="*/ 270 h 274"/>
                  <a:gd name="T6" fmla="*/ 21 w 112"/>
                  <a:gd name="T7" fmla="*/ 267 h 274"/>
                  <a:gd name="T8" fmla="*/ 25 w 112"/>
                  <a:gd name="T9" fmla="*/ 267 h 274"/>
                  <a:gd name="T10" fmla="*/ 30 w 112"/>
                  <a:gd name="T11" fmla="*/ 261 h 274"/>
                  <a:gd name="T12" fmla="*/ 34 w 112"/>
                  <a:gd name="T13" fmla="*/ 258 h 274"/>
                  <a:gd name="T14" fmla="*/ 34 w 112"/>
                  <a:gd name="T15" fmla="*/ 252 h 274"/>
                  <a:gd name="T16" fmla="*/ 38 w 112"/>
                  <a:gd name="T17" fmla="*/ 247 h 274"/>
                  <a:gd name="T18" fmla="*/ 44 w 112"/>
                  <a:gd name="T19" fmla="*/ 244 h 274"/>
                  <a:gd name="T20" fmla="*/ 46 w 112"/>
                  <a:gd name="T21" fmla="*/ 238 h 274"/>
                  <a:gd name="T22" fmla="*/ 46 w 112"/>
                  <a:gd name="T23" fmla="*/ 232 h 274"/>
                  <a:gd name="T24" fmla="*/ 48 w 112"/>
                  <a:gd name="T25" fmla="*/ 227 h 274"/>
                  <a:gd name="T26" fmla="*/ 52 w 112"/>
                  <a:gd name="T27" fmla="*/ 227 h 274"/>
                  <a:gd name="T28" fmla="*/ 54 w 112"/>
                  <a:gd name="T29" fmla="*/ 224 h 274"/>
                  <a:gd name="T30" fmla="*/ 55 w 112"/>
                  <a:gd name="T31" fmla="*/ 218 h 274"/>
                  <a:gd name="T32" fmla="*/ 62 w 112"/>
                  <a:gd name="T33" fmla="*/ 209 h 274"/>
                  <a:gd name="T34" fmla="*/ 66 w 112"/>
                  <a:gd name="T35" fmla="*/ 198 h 274"/>
                  <a:gd name="T36" fmla="*/ 70 w 112"/>
                  <a:gd name="T37" fmla="*/ 186 h 274"/>
                  <a:gd name="T38" fmla="*/ 74 w 112"/>
                  <a:gd name="T39" fmla="*/ 172 h 274"/>
                  <a:gd name="T40" fmla="*/ 80 w 112"/>
                  <a:gd name="T41" fmla="*/ 160 h 274"/>
                  <a:gd name="T42" fmla="*/ 82 w 112"/>
                  <a:gd name="T43" fmla="*/ 149 h 274"/>
                  <a:gd name="T44" fmla="*/ 87 w 112"/>
                  <a:gd name="T45" fmla="*/ 137 h 274"/>
                  <a:gd name="T46" fmla="*/ 87 w 112"/>
                  <a:gd name="T47" fmla="*/ 129 h 274"/>
                  <a:gd name="T48" fmla="*/ 93 w 112"/>
                  <a:gd name="T49" fmla="*/ 114 h 274"/>
                  <a:gd name="T50" fmla="*/ 93 w 112"/>
                  <a:gd name="T51" fmla="*/ 100 h 274"/>
                  <a:gd name="T52" fmla="*/ 97 w 112"/>
                  <a:gd name="T53" fmla="*/ 86 h 274"/>
                  <a:gd name="T54" fmla="*/ 99 w 112"/>
                  <a:gd name="T55" fmla="*/ 71 h 274"/>
                  <a:gd name="T56" fmla="*/ 101 w 112"/>
                  <a:gd name="T57" fmla="*/ 57 h 274"/>
                  <a:gd name="T58" fmla="*/ 103 w 112"/>
                  <a:gd name="T59" fmla="*/ 40 h 274"/>
                  <a:gd name="T60" fmla="*/ 107 w 112"/>
                  <a:gd name="T61" fmla="*/ 25 h 274"/>
                  <a:gd name="T62" fmla="*/ 109 w 112"/>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74"/>
                  <a:gd name="T98" fmla="*/ 112 w 112"/>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74">
                    <a:moveTo>
                      <a:pt x="0" y="273"/>
                    </a:moveTo>
                    <a:lnTo>
                      <a:pt x="5" y="273"/>
                    </a:lnTo>
                    <a:lnTo>
                      <a:pt x="7" y="270"/>
                    </a:lnTo>
                    <a:lnTo>
                      <a:pt x="9" y="273"/>
                    </a:lnTo>
                    <a:lnTo>
                      <a:pt x="13" y="270"/>
                    </a:lnTo>
                    <a:lnTo>
                      <a:pt x="15" y="270"/>
                    </a:lnTo>
                    <a:lnTo>
                      <a:pt x="19" y="267"/>
                    </a:lnTo>
                    <a:lnTo>
                      <a:pt x="21" y="267"/>
                    </a:lnTo>
                    <a:lnTo>
                      <a:pt x="25" y="267"/>
                    </a:lnTo>
                    <a:lnTo>
                      <a:pt x="30" y="264"/>
                    </a:lnTo>
                    <a:lnTo>
                      <a:pt x="30" y="261"/>
                    </a:lnTo>
                    <a:lnTo>
                      <a:pt x="34" y="258"/>
                    </a:lnTo>
                    <a:lnTo>
                      <a:pt x="34" y="255"/>
                    </a:lnTo>
                    <a:lnTo>
                      <a:pt x="34" y="252"/>
                    </a:lnTo>
                    <a:lnTo>
                      <a:pt x="38" y="250"/>
                    </a:lnTo>
                    <a:lnTo>
                      <a:pt x="38" y="247"/>
                    </a:lnTo>
                    <a:lnTo>
                      <a:pt x="42" y="241"/>
                    </a:lnTo>
                    <a:lnTo>
                      <a:pt x="44" y="244"/>
                    </a:lnTo>
                    <a:lnTo>
                      <a:pt x="46" y="238"/>
                    </a:lnTo>
                    <a:lnTo>
                      <a:pt x="46" y="232"/>
                    </a:lnTo>
                    <a:lnTo>
                      <a:pt x="48" y="232"/>
                    </a:lnTo>
                    <a:lnTo>
                      <a:pt x="48" y="227"/>
                    </a:lnTo>
                    <a:lnTo>
                      <a:pt x="52" y="229"/>
                    </a:lnTo>
                    <a:lnTo>
                      <a:pt x="52" y="227"/>
                    </a:lnTo>
                    <a:lnTo>
                      <a:pt x="54" y="224"/>
                    </a:lnTo>
                    <a:lnTo>
                      <a:pt x="54" y="218"/>
                    </a:lnTo>
                    <a:lnTo>
                      <a:pt x="55" y="218"/>
                    </a:lnTo>
                    <a:lnTo>
                      <a:pt x="55" y="215"/>
                    </a:lnTo>
                    <a:lnTo>
                      <a:pt x="62" y="209"/>
                    </a:lnTo>
                    <a:lnTo>
                      <a:pt x="64" y="204"/>
                    </a:lnTo>
                    <a:lnTo>
                      <a:pt x="66" y="198"/>
                    </a:lnTo>
                    <a:lnTo>
                      <a:pt x="68" y="192"/>
                    </a:lnTo>
                    <a:lnTo>
                      <a:pt x="70" y="186"/>
                    </a:lnTo>
                    <a:lnTo>
                      <a:pt x="70" y="178"/>
                    </a:lnTo>
                    <a:lnTo>
                      <a:pt x="74" y="172"/>
                    </a:lnTo>
                    <a:lnTo>
                      <a:pt x="76" y="166"/>
                    </a:lnTo>
                    <a:lnTo>
                      <a:pt x="80" y="160"/>
                    </a:lnTo>
                    <a:lnTo>
                      <a:pt x="80" y="158"/>
                    </a:lnTo>
                    <a:lnTo>
                      <a:pt x="82" y="149"/>
                    </a:lnTo>
                    <a:lnTo>
                      <a:pt x="85" y="143"/>
                    </a:lnTo>
                    <a:lnTo>
                      <a:pt x="87" y="137"/>
                    </a:lnTo>
                    <a:lnTo>
                      <a:pt x="85" y="132"/>
                    </a:lnTo>
                    <a:lnTo>
                      <a:pt x="87" y="129"/>
                    </a:lnTo>
                    <a:lnTo>
                      <a:pt x="91" y="120"/>
                    </a:lnTo>
                    <a:lnTo>
                      <a:pt x="93" y="114"/>
                    </a:lnTo>
                    <a:lnTo>
                      <a:pt x="93" y="106"/>
                    </a:lnTo>
                    <a:lnTo>
                      <a:pt x="93" y="100"/>
                    </a:lnTo>
                    <a:lnTo>
                      <a:pt x="97" y="94"/>
                    </a:lnTo>
                    <a:lnTo>
                      <a:pt x="97" y="86"/>
                    </a:lnTo>
                    <a:lnTo>
                      <a:pt x="99" y="80"/>
                    </a:lnTo>
                    <a:lnTo>
                      <a:pt x="99" y="71"/>
                    </a:lnTo>
                    <a:lnTo>
                      <a:pt x="101" y="66"/>
                    </a:lnTo>
                    <a:lnTo>
                      <a:pt x="101" y="57"/>
                    </a:lnTo>
                    <a:lnTo>
                      <a:pt x="103" y="45"/>
                    </a:lnTo>
                    <a:lnTo>
                      <a:pt x="103" y="40"/>
                    </a:lnTo>
                    <a:lnTo>
                      <a:pt x="101" y="37"/>
                    </a:lnTo>
                    <a:lnTo>
                      <a:pt x="107" y="25"/>
                    </a:lnTo>
                    <a:lnTo>
                      <a:pt x="109" y="17"/>
                    </a:lnTo>
                    <a:lnTo>
                      <a:pt x="109" y="8"/>
                    </a:lnTo>
                    <a:lnTo>
                      <a:pt x="111" y="0"/>
                    </a:lnTo>
                  </a:path>
                </a:pathLst>
              </a:custGeom>
              <a:noFill/>
              <a:ln w="9525" cap="rnd">
                <a:solidFill>
                  <a:srgbClr val="FF0000"/>
                </a:solidFill>
                <a:round/>
                <a:headEnd type="none" w="sm" len="sm"/>
                <a:tailEnd type="none" w="sm" len="sm"/>
              </a:ln>
            </p:spPr>
            <p:txBody>
              <a:bodyPr/>
              <a:lstStyle/>
              <a:p>
                <a:endParaRPr lang="en-US"/>
              </a:p>
            </p:txBody>
          </p:sp>
          <p:sp>
            <p:nvSpPr>
              <p:cNvPr id="22640" name="Freeform 208"/>
              <p:cNvSpPr>
                <a:spLocks/>
              </p:cNvSpPr>
              <p:nvPr/>
            </p:nvSpPr>
            <p:spPr bwMode="auto">
              <a:xfrm>
                <a:off x="4099" y="1233"/>
                <a:ext cx="112" cy="288"/>
              </a:xfrm>
              <a:custGeom>
                <a:avLst/>
                <a:gdLst>
                  <a:gd name="T0" fmla="*/ 107 w 112"/>
                  <a:gd name="T1" fmla="*/ 284 h 288"/>
                  <a:gd name="T2" fmla="*/ 101 w 112"/>
                  <a:gd name="T3" fmla="*/ 284 h 288"/>
                  <a:gd name="T4" fmla="*/ 99 w 112"/>
                  <a:gd name="T5" fmla="*/ 284 h 288"/>
                  <a:gd name="T6" fmla="*/ 89 w 112"/>
                  <a:gd name="T7" fmla="*/ 278 h 288"/>
                  <a:gd name="T8" fmla="*/ 85 w 112"/>
                  <a:gd name="T9" fmla="*/ 272 h 288"/>
                  <a:gd name="T10" fmla="*/ 81 w 112"/>
                  <a:gd name="T11" fmla="*/ 272 h 288"/>
                  <a:gd name="T12" fmla="*/ 79 w 112"/>
                  <a:gd name="T13" fmla="*/ 269 h 288"/>
                  <a:gd name="T14" fmla="*/ 74 w 112"/>
                  <a:gd name="T15" fmla="*/ 264 h 288"/>
                  <a:gd name="T16" fmla="*/ 72 w 112"/>
                  <a:gd name="T17" fmla="*/ 261 h 288"/>
                  <a:gd name="T18" fmla="*/ 68 w 112"/>
                  <a:gd name="T19" fmla="*/ 255 h 288"/>
                  <a:gd name="T20" fmla="*/ 64 w 112"/>
                  <a:gd name="T21" fmla="*/ 252 h 288"/>
                  <a:gd name="T22" fmla="*/ 64 w 112"/>
                  <a:gd name="T23" fmla="*/ 249 h 288"/>
                  <a:gd name="T24" fmla="*/ 58 w 112"/>
                  <a:gd name="T25" fmla="*/ 241 h 288"/>
                  <a:gd name="T26" fmla="*/ 56 w 112"/>
                  <a:gd name="T27" fmla="*/ 238 h 288"/>
                  <a:gd name="T28" fmla="*/ 56 w 112"/>
                  <a:gd name="T29" fmla="*/ 238 h 288"/>
                  <a:gd name="T30" fmla="*/ 54 w 112"/>
                  <a:gd name="T31" fmla="*/ 232 h 288"/>
                  <a:gd name="T32" fmla="*/ 50 w 112"/>
                  <a:gd name="T33" fmla="*/ 220 h 288"/>
                  <a:gd name="T34" fmla="*/ 44 w 112"/>
                  <a:gd name="T35" fmla="*/ 209 h 288"/>
                  <a:gd name="T36" fmla="*/ 38 w 112"/>
                  <a:gd name="T37" fmla="*/ 200 h 288"/>
                  <a:gd name="T38" fmla="*/ 37 w 112"/>
                  <a:gd name="T39" fmla="*/ 186 h 288"/>
                  <a:gd name="T40" fmla="*/ 29 w 112"/>
                  <a:gd name="T41" fmla="*/ 175 h 288"/>
                  <a:gd name="T42" fmla="*/ 25 w 112"/>
                  <a:gd name="T43" fmla="*/ 160 h 288"/>
                  <a:gd name="T44" fmla="*/ 21 w 112"/>
                  <a:gd name="T45" fmla="*/ 146 h 288"/>
                  <a:gd name="T46" fmla="*/ 21 w 112"/>
                  <a:gd name="T47" fmla="*/ 132 h 288"/>
                  <a:gd name="T48" fmla="*/ 17 w 112"/>
                  <a:gd name="T49" fmla="*/ 117 h 288"/>
                  <a:gd name="T50" fmla="*/ 15 w 112"/>
                  <a:gd name="T51" fmla="*/ 103 h 288"/>
                  <a:gd name="T52" fmla="*/ 13 w 112"/>
                  <a:gd name="T53" fmla="*/ 91 h 288"/>
                  <a:gd name="T54" fmla="*/ 7 w 112"/>
                  <a:gd name="T55" fmla="*/ 80 h 288"/>
                  <a:gd name="T56" fmla="*/ 5 w 112"/>
                  <a:gd name="T57" fmla="*/ 60 h 288"/>
                  <a:gd name="T58" fmla="*/ 3 w 112"/>
                  <a:gd name="T59" fmla="*/ 48 h 288"/>
                  <a:gd name="T60" fmla="*/ 1 w 112"/>
                  <a:gd name="T61" fmla="*/ 28 h 288"/>
                  <a:gd name="T62" fmla="*/ 0 w 112"/>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8"/>
                  <a:gd name="T98" fmla="*/ 112 w 112"/>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8">
                    <a:moveTo>
                      <a:pt x="111" y="287"/>
                    </a:moveTo>
                    <a:lnTo>
                      <a:pt x="107" y="284"/>
                    </a:lnTo>
                    <a:lnTo>
                      <a:pt x="103" y="287"/>
                    </a:lnTo>
                    <a:lnTo>
                      <a:pt x="101" y="284"/>
                    </a:lnTo>
                    <a:lnTo>
                      <a:pt x="101" y="287"/>
                    </a:lnTo>
                    <a:lnTo>
                      <a:pt x="99" y="284"/>
                    </a:lnTo>
                    <a:lnTo>
                      <a:pt x="91" y="278"/>
                    </a:lnTo>
                    <a:lnTo>
                      <a:pt x="89" y="278"/>
                    </a:lnTo>
                    <a:lnTo>
                      <a:pt x="87" y="278"/>
                    </a:lnTo>
                    <a:lnTo>
                      <a:pt x="85" y="272"/>
                    </a:lnTo>
                    <a:lnTo>
                      <a:pt x="83" y="275"/>
                    </a:lnTo>
                    <a:lnTo>
                      <a:pt x="81" y="272"/>
                    </a:lnTo>
                    <a:lnTo>
                      <a:pt x="81" y="269"/>
                    </a:lnTo>
                    <a:lnTo>
                      <a:pt x="79" y="269"/>
                    </a:lnTo>
                    <a:lnTo>
                      <a:pt x="74" y="269"/>
                    </a:lnTo>
                    <a:lnTo>
                      <a:pt x="74" y="264"/>
                    </a:lnTo>
                    <a:lnTo>
                      <a:pt x="72" y="261"/>
                    </a:lnTo>
                    <a:lnTo>
                      <a:pt x="70" y="258"/>
                    </a:lnTo>
                    <a:lnTo>
                      <a:pt x="68" y="255"/>
                    </a:lnTo>
                    <a:lnTo>
                      <a:pt x="64" y="252"/>
                    </a:lnTo>
                    <a:lnTo>
                      <a:pt x="64" y="249"/>
                    </a:lnTo>
                    <a:lnTo>
                      <a:pt x="62" y="246"/>
                    </a:lnTo>
                    <a:lnTo>
                      <a:pt x="58" y="241"/>
                    </a:lnTo>
                    <a:lnTo>
                      <a:pt x="56" y="241"/>
                    </a:lnTo>
                    <a:lnTo>
                      <a:pt x="56" y="238"/>
                    </a:lnTo>
                    <a:lnTo>
                      <a:pt x="54" y="235"/>
                    </a:lnTo>
                    <a:lnTo>
                      <a:pt x="54" y="232"/>
                    </a:lnTo>
                    <a:lnTo>
                      <a:pt x="50" y="226"/>
                    </a:lnTo>
                    <a:lnTo>
                      <a:pt x="50" y="220"/>
                    </a:lnTo>
                    <a:lnTo>
                      <a:pt x="44" y="215"/>
                    </a:lnTo>
                    <a:lnTo>
                      <a:pt x="44" y="209"/>
                    </a:lnTo>
                    <a:lnTo>
                      <a:pt x="42" y="203"/>
                    </a:lnTo>
                    <a:lnTo>
                      <a:pt x="38" y="200"/>
                    </a:lnTo>
                    <a:lnTo>
                      <a:pt x="37" y="192"/>
                    </a:lnTo>
                    <a:lnTo>
                      <a:pt x="37" y="186"/>
                    </a:lnTo>
                    <a:lnTo>
                      <a:pt x="33" y="177"/>
                    </a:lnTo>
                    <a:lnTo>
                      <a:pt x="29" y="175"/>
                    </a:lnTo>
                    <a:lnTo>
                      <a:pt x="29" y="169"/>
                    </a:lnTo>
                    <a:lnTo>
                      <a:pt x="25" y="160"/>
                    </a:lnTo>
                    <a:lnTo>
                      <a:pt x="27" y="154"/>
                    </a:lnTo>
                    <a:lnTo>
                      <a:pt x="21" y="146"/>
                    </a:lnTo>
                    <a:lnTo>
                      <a:pt x="21" y="140"/>
                    </a:lnTo>
                    <a:lnTo>
                      <a:pt x="21" y="132"/>
                    </a:lnTo>
                    <a:lnTo>
                      <a:pt x="19" y="123"/>
                    </a:lnTo>
                    <a:lnTo>
                      <a:pt x="17" y="117"/>
                    </a:lnTo>
                    <a:lnTo>
                      <a:pt x="17" y="114"/>
                    </a:lnTo>
                    <a:lnTo>
                      <a:pt x="15" y="103"/>
                    </a:lnTo>
                    <a:lnTo>
                      <a:pt x="13" y="97"/>
                    </a:lnTo>
                    <a:lnTo>
                      <a:pt x="13" y="91"/>
                    </a:lnTo>
                    <a:lnTo>
                      <a:pt x="13" y="83"/>
                    </a:lnTo>
                    <a:lnTo>
                      <a:pt x="7" y="80"/>
                    </a:lnTo>
                    <a:lnTo>
                      <a:pt x="7" y="66"/>
                    </a:lnTo>
                    <a:lnTo>
                      <a:pt x="5" y="60"/>
                    </a:lnTo>
                    <a:lnTo>
                      <a:pt x="7" y="54"/>
                    </a:lnTo>
                    <a:lnTo>
                      <a:pt x="3" y="48"/>
                    </a:lnTo>
                    <a:lnTo>
                      <a:pt x="5" y="37"/>
                    </a:lnTo>
                    <a:lnTo>
                      <a:pt x="1" y="28"/>
                    </a:lnTo>
                    <a:lnTo>
                      <a:pt x="3" y="20"/>
                    </a:lnTo>
                    <a:lnTo>
                      <a:pt x="0" y="14"/>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41" name="Freeform 209"/>
              <p:cNvSpPr>
                <a:spLocks/>
              </p:cNvSpPr>
              <p:nvPr/>
            </p:nvSpPr>
            <p:spPr bwMode="auto">
              <a:xfrm>
                <a:off x="3994" y="950"/>
                <a:ext cx="106" cy="284"/>
              </a:xfrm>
              <a:custGeom>
                <a:avLst/>
                <a:gdLst>
                  <a:gd name="T0" fmla="*/ 3 w 106"/>
                  <a:gd name="T1" fmla="*/ 5 h 284"/>
                  <a:gd name="T2" fmla="*/ 9 w 106"/>
                  <a:gd name="T3" fmla="*/ 2 h 284"/>
                  <a:gd name="T4" fmla="*/ 12 w 106"/>
                  <a:gd name="T5" fmla="*/ 2 h 284"/>
                  <a:gd name="T6" fmla="*/ 18 w 106"/>
                  <a:gd name="T7" fmla="*/ 5 h 284"/>
                  <a:gd name="T8" fmla="*/ 23 w 106"/>
                  <a:gd name="T9" fmla="*/ 11 h 284"/>
                  <a:gd name="T10" fmla="*/ 27 w 106"/>
                  <a:gd name="T11" fmla="*/ 11 h 284"/>
                  <a:gd name="T12" fmla="*/ 33 w 106"/>
                  <a:gd name="T13" fmla="*/ 17 h 284"/>
                  <a:gd name="T14" fmla="*/ 35 w 106"/>
                  <a:gd name="T15" fmla="*/ 25 h 284"/>
                  <a:gd name="T16" fmla="*/ 36 w 106"/>
                  <a:gd name="T17" fmla="*/ 25 h 284"/>
                  <a:gd name="T18" fmla="*/ 40 w 106"/>
                  <a:gd name="T19" fmla="*/ 28 h 284"/>
                  <a:gd name="T20" fmla="*/ 40 w 106"/>
                  <a:gd name="T21" fmla="*/ 31 h 284"/>
                  <a:gd name="T22" fmla="*/ 46 w 106"/>
                  <a:gd name="T23" fmla="*/ 37 h 284"/>
                  <a:gd name="T24" fmla="*/ 47 w 106"/>
                  <a:gd name="T25" fmla="*/ 42 h 284"/>
                  <a:gd name="T26" fmla="*/ 49 w 106"/>
                  <a:gd name="T27" fmla="*/ 51 h 284"/>
                  <a:gd name="T28" fmla="*/ 53 w 106"/>
                  <a:gd name="T29" fmla="*/ 54 h 284"/>
                  <a:gd name="T30" fmla="*/ 57 w 106"/>
                  <a:gd name="T31" fmla="*/ 60 h 284"/>
                  <a:gd name="T32" fmla="*/ 62 w 106"/>
                  <a:gd name="T33" fmla="*/ 68 h 284"/>
                  <a:gd name="T34" fmla="*/ 68 w 106"/>
                  <a:gd name="T35" fmla="*/ 82 h 284"/>
                  <a:gd name="T36" fmla="*/ 70 w 106"/>
                  <a:gd name="T37" fmla="*/ 94 h 284"/>
                  <a:gd name="T38" fmla="*/ 75 w 106"/>
                  <a:gd name="T39" fmla="*/ 108 h 284"/>
                  <a:gd name="T40" fmla="*/ 77 w 106"/>
                  <a:gd name="T41" fmla="*/ 117 h 284"/>
                  <a:gd name="T42" fmla="*/ 81 w 106"/>
                  <a:gd name="T43" fmla="*/ 134 h 284"/>
                  <a:gd name="T44" fmla="*/ 81 w 106"/>
                  <a:gd name="T45" fmla="*/ 145 h 284"/>
                  <a:gd name="T46" fmla="*/ 86 w 106"/>
                  <a:gd name="T47" fmla="*/ 160 h 284"/>
                  <a:gd name="T48" fmla="*/ 88 w 106"/>
                  <a:gd name="T49" fmla="*/ 174 h 284"/>
                  <a:gd name="T50" fmla="*/ 92 w 106"/>
                  <a:gd name="T51" fmla="*/ 185 h 284"/>
                  <a:gd name="T52" fmla="*/ 92 w 106"/>
                  <a:gd name="T53" fmla="*/ 202 h 284"/>
                  <a:gd name="T54" fmla="*/ 93 w 106"/>
                  <a:gd name="T55" fmla="*/ 214 h 284"/>
                  <a:gd name="T56" fmla="*/ 97 w 106"/>
                  <a:gd name="T57" fmla="*/ 234 h 284"/>
                  <a:gd name="T58" fmla="*/ 99 w 106"/>
                  <a:gd name="T59" fmla="*/ 251 h 284"/>
                  <a:gd name="T60" fmla="*/ 103 w 106"/>
                  <a:gd name="T61" fmla="*/ 265 h 284"/>
                  <a:gd name="T62" fmla="*/ 105 w 106"/>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4"/>
                  <a:gd name="T98" fmla="*/ 106 w 106"/>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4">
                    <a:moveTo>
                      <a:pt x="0" y="0"/>
                    </a:moveTo>
                    <a:lnTo>
                      <a:pt x="3" y="5"/>
                    </a:lnTo>
                    <a:lnTo>
                      <a:pt x="5" y="5"/>
                    </a:lnTo>
                    <a:lnTo>
                      <a:pt x="9" y="2"/>
                    </a:lnTo>
                    <a:lnTo>
                      <a:pt x="11" y="2"/>
                    </a:lnTo>
                    <a:lnTo>
                      <a:pt x="12" y="2"/>
                    </a:lnTo>
                    <a:lnTo>
                      <a:pt x="14" y="5"/>
                    </a:lnTo>
                    <a:lnTo>
                      <a:pt x="18" y="5"/>
                    </a:lnTo>
                    <a:lnTo>
                      <a:pt x="23" y="11"/>
                    </a:lnTo>
                    <a:lnTo>
                      <a:pt x="25" y="14"/>
                    </a:lnTo>
                    <a:lnTo>
                      <a:pt x="27" y="11"/>
                    </a:lnTo>
                    <a:lnTo>
                      <a:pt x="27" y="17"/>
                    </a:lnTo>
                    <a:lnTo>
                      <a:pt x="33" y="17"/>
                    </a:lnTo>
                    <a:lnTo>
                      <a:pt x="33" y="20"/>
                    </a:lnTo>
                    <a:lnTo>
                      <a:pt x="35" y="25"/>
                    </a:lnTo>
                    <a:lnTo>
                      <a:pt x="36" y="25"/>
                    </a:lnTo>
                    <a:lnTo>
                      <a:pt x="38" y="28"/>
                    </a:lnTo>
                    <a:lnTo>
                      <a:pt x="40" y="28"/>
                    </a:lnTo>
                    <a:lnTo>
                      <a:pt x="38" y="28"/>
                    </a:lnTo>
                    <a:lnTo>
                      <a:pt x="40" y="31"/>
                    </a:lnTo>
                    <a:lnTo>
                      <a:pt x="42" y="37"/>
                    </a:lnTo>
                    <a:lnTo>
                      <a:pt x="46" y="37"/>
                    </a:lnTo>
                    <a:lnTo>
                      <a:pt x="47" y="42"/>
                    </a:lnTo>
                    <a:lnTo>
                      <a:pt x="47" y="45"/>
                    </a:lnTo>
                    <a:lnTo>
                      <a:pt x="49" y="51"/>
                    </a:lnTo>
                    <a:lnTo>
                      <a:pt x="51" y="54"/>
                    </a:lnTo>
                    <a:lnTo>
                      <a:pt x="53" y="54"/>
                    </a:lnTo>
                    <a:lnTo>
                      <a:pt x="55" y="57"/>
                    </a:lnTo>
                    <a:lnTo>
                      <a:pt x="57" y="60"/>
                    </a:lnTo>
                    <a:lnTo>
                      <a:pt x="57" y="65"/>
                    </a:lnTo>
                    <a:lnTo>
                      <a:pt x="62" y="68"/>
                    </a:lnTo>
                    <a:lnTo>
                      <a:pt x="64" y="74"/>
                    </a:lnTo>
                    <a:lnTo>
                      <a:pt x="68" y="82"/>
                    </a:lnTo>
                    <a:lnTo>
                      <a:pt x="70" y="88"/>
                    </a:lnTo>
                    <a:lnTo>
                      <a:pt x="70" y="94"/>
                    </a:lnTo>
                    <a:lnTo>
                      <a:pt x="73" y="100"/>
                    </a:lnTo>
                    <a:lnTo>
                      <a:pt x="75" y="108"/>
                    </a:lnTo>
                    <a:lnTo>
                      <a:pt x="77" y="117"/>
                    </a:lnTo>
                    <a:lnTo>
                      <a:pt x="81" y="125"/>
                    </a:lnTo>
                    <a:lnTo>
                      <a:pt x="81" y="134"/>
                    </a:lnTo>
                    <a:lnTo>
                      <a:pt x="81" y="137"/>
                    </a:lnTo>
                    <a:lnTo>
                      <a:pt x="81" y="145"/>
                    </a:lnTo>
                    <a:lnTo>
                      <a:pt x="84" y="154"/>
                    </a:lnTo>
                    <a:lnTo>
                      <a:pt x="86" y="160"/>
                    </a:lnTo>
                    <a:lnTo>
                      <a:pt x="88" y="165"/>
                    </a:lnTo>
                    <a:lnTo>
                      <a:pt x="88" y="174"/>
                    </a:lnTo>
                    <a:lnTo>
                      <a:pt x="88" y="182"/>
                    </a:lnTo>
                    <a:lnTo>
                      <a:pt x="92" y="185"/>
                    </a:lnTo>
                    <a:lnTo>
                      <a:pt x="93" y="194"/>
                    </a:lnTo>
                    <a:lnTo>
                      <a:pt x="92" y="202"/>
                    </a:lnTo>
                    <a:lnTo>
                      <a:pt x="95" y="211"/>
                    </a:lnTo>
                    <a:lnTo>
                      <a:pt x="93" y="214"/>
                    </a:lnTo>
                    <a:lnTo>
                      <a:pt x="95" y="225"/>
                    </a:lnTo>
                    <a:lnTo>
                      <a:pt x="97" y="234"/>
                    </a:lnTo>
                    <a:lnTo>
                      <a:pt x="99" y="240"/>
                    </a:lnTo>
                    <a:lnTo>
                      <a:pt x="99" y="251"/>
                    </a:lnTo>
                    <a:lnTo>
                      <a:pt x="101" y="260"/>
                    </a:lnTo>
                    <a:lnTo>
                      <a:pt x="103" y="265"/>
                    </a:lnTo>
                    <a:lnTo>
                      <a:pt x="103" y="277"/>
                    </a:lnTo>
                    <a:lnTo>
                      <a:pt x="105" y="283"/>
                    </a:lnTo>
                  </a:path>
                </a:pathLst>
              </a:custGeom>
              <a:noFill/>
              <a:ln w="9525" cap="rnd">
                <a:solidFill>
                  <a:srgbClr val="FF0000"/>
                </a:solidFill>
                <a:round/>
                <a:headEnd type="none" w="sm" len="sm"/>
                <a:tailEnd type="none" w="sm" len="sm"/>
              </a:ln>
            </p:spPr>
            <p:txBody>
              <a:bodyPr/>
              <a:lstStyle/>
              <a:p>
                <a:endParaRPr lang="en-US"/>
              </a:p>
            </p:txBody>
          </p:sp>
          <p:sp>
            <p:nvSpPr>
              <p:cNvPr id="22642" name="Freeform 210"/>
              <p:cNvSpPr>
                <a:spLocks/>
              </p:cNvSpPr>
              <p:nvPr/>
            </p:nvSpPr>
            <p:spPr bwMode="auto">
              <a:xfrm>
                <a:off x="3883" y="950"/>
                <a:ext cx="112" cy="284"/>
              </a:xfrm>
              <a:custGeom>
                <a:avLst/>
                <a:gdLst>
                  <a:gd name="T0" fmla="*/ 107 w 112"/>
                  <a:gd name="T1" fmla="*/ 0 h 284"/>
                  <a:gd name="T2" fmla="*/ 101 w 112"/>
                  <a:gd name="T3" fmla="*/ 2 h 284"/>
                  <a:gd name="T4" fmla="*/ 92 w 112"/>
                  <a:gd name="T5" fmla="*/ 2 h 284"/>
                  <a:gd name="T6" fmla="*/ 88 w 112"/>
                  <a:gd name="T7" fmla="*/ 5 h 284"/>
                  <a:gd name="T8" fmla="*/ 86 w 112"/>
                  <a:gd name="T9" fmla="*/ 8 h 284"/>
                  <a:gd name="T10" fmla="*/ 82 w 112"/>
                  <a:gd name="T11" fmla="*/ 14 h 284"/>
                  <a:gd name="T12" fmla="*/ 78 w 112"/>
                  <a:gd name="T13" fmla="*/ 17 h 284"/>
                  <a:gd name="T14" fmla="*/ 74 w 112"/>
                  <a:gd name="T15" fmla="*/ 17 h 284"/>
                  <a:gd name="T16" fmla="*/ 69 w 112"/>
                  <a:gd name="T17" fmla="*/ 25 h 284"/>
                  <a:gd name="T18" fmla="*/ 67 w 112"/>
                  <a:gd name="T19" fmla="*/ 28 h 284"/>
                  <a:gd name="T20" fmla="*/ 65 w 112"/>
                  <a:gd name="T21" fmla="*/ 34 h 284"/>
                  <a:gd name="T22" fmla="*/ 63 w 112"/>
                  <a:gd name="T23" fmla="*/ 37 h 284"/>
                  <a:gd name="T24" fmla="*/ 61 w 112"/>
                  <a:gd name="T25" fmla="*/ 42 h 284"/>
                  <a:gd name="T26" fmla="*/ 59 w 112"/>
                  <a:gd name="T27" fmla="*/ 48 h 284"/>
                  <a:gd name="T28" fmla="*/ 55 w 112"/>
                  <a:gd name="T29" fmla="*/ 54 h 284"/>
                  <a:gd name="T30" fmla="*/ 51 w 112"/>
                  <a:gd name="T31" fmla="*/ 54 h 284"/>
                  <a:gd name="T32" fmla="*/ 49 w 112"/>
                  <a:gd name="T33" fmla="*/ 62 h 284"/>
                  <a:gd name="T34" fmla="*/ 41 w 112"/>
                  <a:gd name="T35" fmla="*/ 80 h 284"/>
                  <a:gd name="T36" fmla="*/ 39 w 112"/>
                  <a:gd name="T37" fmla="*/ 91 h 284"/>
                  <a:gd name="T38" fmla="*/ 34 w 112"/>
                  <a:gd name="T39" fmla="*/ 102 h 284"/>
                  <a:gd name="T40" fmla="*/ 28 w 112"/>
                  <a:gd name="T41" fmla="*/ 111 h 284"/>
                  <a:gd name="T42" fmla="*/ 24 w 112"/>
                  <a:gd name="T43" fmla="*/ 125 h 284"/>
                  <a:gd name="T44" fmla="*/ 24 w 112"/>
                  <a:gd name="T45" fmla="*/ 137 h 284"/>
                  <a:gd name="T46" fmla="*/ 20 w 112"/>
                  <a:gd name="T47" fmla="*/ 157 h 284"/>
                  <a:gd name="T48" fmla="*/ 17 w 112"/>
                  <a:gd name="T49" fmla="*/ 165 h 284"/>
                  <a:gd name="T50" fmla="*/ 13 w 112"/>
                  <a:gd name="T51" fmla="*/ 180 h 284"/>
                  <a:gd name="T52" fmla="*/ 13 w 112"/>
                  <a:gd name="T53" fmla="*/ 197 h 284"/>
                  <a:gd name="T54" fmla="*/ 9 w 112"/>
                  <a:gd name="T55" fmla="*/ 214 h 284"/>
                  <a:gd name="T56" fmla="*/ 7 w 112"/>
                  <a:gd name="T57" fmla="*/ 222 h 284"/>
                  <a:gd name="T58" fmla="*/ 7 w 112"/>
                  <a:gd name="T59" fmla="*/ 242 h 284"/>
                  <a:gd name="T60" fmla="*/ 1 w 112"/>
                  <a:gd name="T61" fmla="*/ 260 h 284"/>
                  <a:gd name="T62" fmla="*/ 1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111" y="0"/>
                    </a:moveTo>
                    <a:lnTo>
                      <a:pt x="107" y="0"/>
                    </a:lnTo>
                    <a:lnTo>
                      <a:pt x="105" y="2"/>
                    </a:lnTo>
                    <a:lnTo>
                      <a:pt x="101" y="2"/>
                    </a:lnTo>
                    <a:lnTo>
                      <a:pt x="97" y="2"/>
                    </a:lnTo>
                    <a:lnTo>
                      <a:pt x="92" y="2"/>
                    </a:lnTo>
                    <a:lnTo>
                      <a:pt x="88" y="5"/>
                    </a:lnTo>
                    <a:lnTo>
                      <a:pt x="86" y="8"/>
                    </a:lnTo>
                    <a:lnTo>
                      <a:pt x="82" y="11"/>
                    </a:lnTo>
                    <a:lnTo>
                      <a:pt x="82" y="14"/>
                    </a:lnTo>
                    <a:lnTo>
                      <a:pt x="78" y="17"/>
                    </a:lnTo>
                    <a:lnTo>
                      <a:pt x="74" y="14"/>
                    </a:lnTo>
                    <a:lnTo>
                      <a:pt x="74" y="17"/>
                    </a:lnTo>
                    <a:lnTo>
                      <a:pt x="71" y="20"/>
                    </a:lnTo>
                    <a:lnTo>
                      <a:pt x="69" y="25"/>
                    </a:lnTo>
                    <a:lnTo>
                      <a:pt x="69" y="28"/>
                    </a:lnTo>
                    <a:lnTo>
                      <a:pt x="67" y="28"/>
                    </a:lnTo>
                    <a:lnTo>
                      <a:pt x="65" y="34"/>
                    </a:lnTo>
                    <a:lnTo>
                      <a:pt x="63" y="37"/>
                    </a:lnTo>
                    <a:lnTo>
                      <a:pt x="61" y="37"/>
                    </a:lnTo>
                    <a:lnTo>
                      <a:pt x="61" y="42"/>
                    </a:lnTo>
                    <a:lnTo>
                      <a:pt x="59" y="45"/>
                    </a:lnTo>
                    <a:lnTo>
                      <a:pt x="59" y="48"/>
                    </a:lnTo>
                    <a:lnTo>
                      <a:pt x="57" y="54"/>
                    </a:lnTo>
                    <a:lnTo>
                      <a:pt x="55" y="54"/>
                    </a:lnTo>
                    <a:lnTo>
                      <a:pt x="53" y="57"/>
                    </a:lnTo>
                    <a:lnTo>
                      <a:pt x="51" y="54"/>
                    </a:lnTo>
                    <a:lnTo>
                      <a:pt x="49" y="62"/>
                    </a:lnTo>
                    <a:lnTo>
                      <a:pt x="43" y="71"/>
                    </a:lnTo>
                    <a:lnTo>
                      <a:pt x="41" y="80"/>
                    </a:lnTo>
                    <a:lnTo>
                      <a:pt x="39" y="91"/>
                    </a:lnTo>
                    <a:lnTo>
                      <a:pt x="36" y="97"/>
                    </a:lnTo>
                    <a:lnTo>
                      <a:pt x="34" y="102"/>
                    </a:lnTo>
                    <a:lnTo>
                      <a:pt x="32" y="108"/>
                    </a:lnTo>
                    <a:lnTo>
                      <a:pt x="28" y="111"/>
                    </a:lnTo>
                    <a:lnTo>
                      <a:pt x="28" y="120"/>
                    </a:lnTo>
                    <a:lnTo>
                      <a:pt x="24" y="125"/>
                    </a:lnTo>
                    <a:lnTo>
                      <a:pt x="28" y="131"/>
                    </a:lnTo>
                    <a:lnTo>
                      <a:pt x="24" y="137"/>
                    </a:lnTo>
                    <a:lnTo>
                      <a:pt x="22" y="145"/>
                    </a:lnTo>
                    <a:lnTo>
                      <a:pt x="20" y="157"/>
                    </a:lnTo>
                    <a:lnTo>
                      <a:pt x="20" y="160"/>
                    </a:lnTo>
                    <a:lnTo>
                      <a:pt x="17" y="165"/>
                    </a:lnTo>
                    <a:lnTo>
                      <a:pt x="17" y="174"/>
                    </a:lnTo>
                    <a:lnTo>
                      <a:pt x="13" y="180"/>
                    </a:lnTo>
                    <a:lnTo>
                      <a:pt x="13" y="185"/>
                    </a:lnTo>
                    <a:lnTo>
                      <a:pt x="13" y="197"/>
                    </a:lnTo>
                    <a:lnTo>
                      <a:pt x="11" y="205"/>
                    </a:lnTo>
                    <a:lnTo>
                      <a:pt x="9" y="214"/>
                    </a:lnTo>
                    <a:lnTo>
                      <a:pt x="7" y="222"/>
                    </a:lnTo>
                    <a:lnTo>
                      <a:pt x="7" y="234"/>
                    </a:lnTo>
                    <a:lnTo>
                      <a:pt x="7" y="242"/>
                    </a:lnTo>
                    <a:lnTo>
                      <a:pt x="3" y="248"/>
                    </a:lnTo>
                    <a:lnTo>
                      <a:pt x="1" y="260"/>
                    </a:lnTo>
                    <a:lnTo>
                      <a:pt x="1" y="268"/>
                    </a:lnTo>
                    <a:lnTo>
                      <a:pt x="1" y="274"/>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643" name="Freeform 211"/>
              <p:cNvSpPr>
                <a:spLocks/>
              </p:cNvSpPr>
              <p:nvPr/>
            </p:nvSpPr>
            <p:spPr bwMode="auto">
              <a:xfrm>
                <a:off x="1907" y="1233"/>
                <a:ext cx="109" cy="288"/>
              </a:xfrm>
              <a:custGeom>
                <a:avLst/>
                <a:gdLst>
                  <a:gd name="T0" fmla="*/ 106 w 109"/>
                  <a:gd name="T1" fmla="*/ 287 h 288"/>
                  <a:gd name="T2" fmla="*/ 98 w 109"/>
                  <a:gd name="T3" fmla="*/ 281 h 288"/>
                  <a:gd name="T4" fmla="*/ 96 w 109"/>
                  <a:gd name="T5" fmla="*/ 281 h 288"/>
                  <a:gd name="T6" fmla="*/ 89 w 109"/>
                  <a:gd name="T7" fmla="*/ 278 h 288"/>
                  <a:gd name="T8" fmla="*/ 83 w 109"/>
                  <a:gd name="T9" fmla="*/ 275 h 288"/>
                  <a:gd name="T10" fmla="*/ 81 w 109"/>
                  <a:gd name="T11" fmla="*/ 275 h 288"/>
                  <a:gd name="T12" fmla="*/ 77 w 109"/>
                  <a:gd name="T13" fmla="*/ 269 h 288"/>
                  <a:gd name="T14" fmla="*/ 73 w 109"/>
                  <a:gd name="T15" fmla="*/ 266 h 288"/>
                  <a:gd name="T16" fmla="*/ 70 w 109"/>
                  <a:gd name="T17" fmla="*/ 264 h 288"/>
                  <a:gd name="T18" fmla="*/ 66 w 109"/>
                  <a:gd name="T19" fmla="*/ 258 h 288"/>
                  <a:gd name="T20" fmla="*/ 64 w 109"/>
                  <a:gd name="T21" fmla="*/ 252 h 288"/>
                  <a:gd name="T22" fmla="*/ 62 w 109"/>
                  <a:gd name="T23" fmla="*/ 246 h 288"/>
                  <a:gd name="T24" fmla="*/ 62 w 109"/>
                  <a:gd name="T25" fmla="*/ 241 h 288"/>
                  <a:gd name="T26" fmla="*/ 56 w 109"/>
                  <a:gd name="T27" fmla="*/ 235 h 288"/>
                  <a:gd name="T28" fmla="*/ 54 w 109"/>
                  <a:gd name="T29" fmla="*/ 235 h 288"/>
                  <a:gd name="T30" fmla="*/ 53 w 109"/>
                  <a:gd name="T31" fmla="*/ 232 h 288"/>
                  <a:gd name="T32" fmla="*/ 47 w 109"/>
                  <a:gd name="T33" fmla="*/ 220 h 288"/>
                  <a:gd name="T34" fmla="*/ 43 w 109"/>
                  <a:gd name="T35" fmla="*/ 206 h 288"/>
                  <a:gd name="T36" fmla="*/ 39 w 109"/>
                  <a:gd name="T37" fmla="*/ 198 h 288"/>
                  <a:gd name="T38" fmla="*/ 34 w 109"/>
                  <a:gd name="T39" fmla="*/ 180 h 288"/>
                  <a:gd name="T40" fmla="*/ 28 w 109"/>
                  <a:gd name="T41" fmla="*/ 169 h 288"/>
                  <a:gd name="T42" fmla="*/ 26 w 109"/>
                  <a:gd name="T43" fmla="*/ 160 h 288"/>
                  <a:gd name="T44" fmla="*/ 22 w 109"/>
                  <a:gd name="T45" fmla="*/ 146 h 288"/>
                  <a:gd name="T46" fmla="*/ 20 w 109"/>
                  <a:gd name="T47" fmla="*/ 137 h 288"/>
                  <a:gd name="T48" fmla="*/ 18 w 109"/>
                  <a:gd name="T49" fmla="*/ 123 h 288"/>
                  <a:gd name="T50" fmla="*/ 15 w 109"/>
                  <a:gd name="T51" fmla="*/ 106 h 288"/>
                  <a:gd name="T52" fmla="*/ 11 w 109"/>
                  <a:gd name="T53" fmla="*/ 91 h 288"/>
                  <a:gd name="T54" fmla="*/ 11 w 109"/>
                  <a:gd name="T55" fmla="*/ 80 h 288"/>
                  <a:gd name="T56" fmla="*/ 7 w 109"/>
                  <a:gd name="T57" fmla="*/ 63 h 288"/>
                  <a:gd name="T58" fmla="*/ 5 w 109"/>
                  <a:gd name="T59" fmla="*/ 45 h 288"/>
                  <a:gd name="T60" fmla="*/ 1 w 109"/>
                  <a:gd name="T61" fmla="*/ 31 h 288"/>
                  <a:gd name="T62" fmla="*/ 1 w 109"/>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6" y="287"/>
                    </a:lnTo>
                    <a:lnTo>
                      <a:pt x="102" y="284"/>
                    </a:lnTo>
                    <a:lnTo>
                      <a:pt x="98" y="281"/>
                    </a:lnTo>
                    <a:lnTo>
                      <a:pt x="96" y="287"/>
                    </a:lnTo>
                    <a:lnTo>
                      <a:pt x="96" y="281"/>
                    </a:lnTo>
                    <a:lnTo>
                      <a:pt x="92" y="278"/>
                    </a:lnTo>
                    <a:lnTo>
                      <a:pt x="89" y="278"/>
                    </a:lnTo>
                    <a:lnTo>
                      <a:pt x="85" y="278"/>
                    </a:lnTo>
                    <a:lnTo>
                      <a:pt x="83" y="275"/>
                    </a:lnTo>
                    <a:lnTo>
                      <a:pt x="79" y="278"/>
                    </a:lnTo>
                    <a:lnTo>
                      <a:pt x="81" y="275"/>
                    </a:lnTo>
                    <a:lnTo>
                      <a:pt x="77" y="275"/>
                    </a:lnTo>
                    <a:lnTo>
                      <a:pt x="77" y="269"/>
                    </a:lnTo>
                    <a:lnTo>
                      <a:pt x="73" y="269"/>
                    </a:lnTo>
                    <a:lnTo>
                      <a:pt x="73" y="266"/>
                    </a:lnTo>
                    <a:lnTo>
                      <a:pt x="70" y="266"/>
                    </a:lnTo>
                    <a:lnTo>
                      <a:pt x="70" y="264"/>
                    </a:lnTo>
                    <a:lnTo>
                      <a:pt x="68" y="261"/>
                    </a:lnTo>
                    <a:lnTo>
                      <a:pt x="66" y="258"/>
                    </a:lnTo>
                    <a:lnTo>
                      <a:pt x="66" y="252"/>
                    </a:lnTo>
                    <a:lnTo>
                      <a:pt x="64" y="252"/>
                    </a:lnTo>
                    <a:lnTo>
                      <a:pt x="62" y="246"/>
                    </a:lnTo>
                    <a:lnTo>
                      <a:pt x="60" y="246"/>
                    </a:lnTo>
                    <a:lnTo>
                      <a:pt x="62" y="241"/>
                    </a:lnTo>
                    <a:lnTo>
                      <a:pt x="60" y="241"/>
                    </a:lnTo>
                    <a:lnTo>
                      <a:pt x="56" y="235"/>
                    </a:lnTo>
                    <a:lnTo>
                      <a:pt x="54" y="235"/>
                    </a:lnTo>
                    <a:lnTo>
                      <a:pt x="53" y="232"/>
                    </a:lnTo>
                    <a:lnTo>
                      <a:pt x="51" y="226"/>
                    </a:lnTo>
                    <a:lnTo>
                      <a:pt x="47" y="220"/>
                    </a:lnTo>
                    <a:lnTo>
                      <a:pt x="45" y="212"/>
                    </a:lnTo>
                    <a:lnTo>
                      <a:pt x="43" y="206"/>
                    </a:lnTo>
                    <a:lnTo>
                      <a:pt x="39" y="200"/>
                    </a:lnTo>
                    <a:lnTo>
                      <a:pt x="39" y="198"/>
                    </a:lnTo>
                    <a:lnTo>
                      <a:pt x="36" y="186"/>
                    </a:lnTo>
                    <a:lnTo>
                      <a:pt x="34" y="180"/>
                    </a:lnTo>
                    <a:lnTo>
                      <a:pt x="32" y="177"/>
                    </a:lnTo>
                    <a:lnTo>
                      <a:pt x="28" y="169"/>
                    </a:lnTo>
                    <a:lnTo>
                      <a:pt x="26" y="163"/>
                    </a:lnTo>
                    <a:lnTo>
                      <a:pt x="26" y="160"/>
                    </a:lnTo>
                    <a:lnTo>
                      <a:pt x="26" y="154"/>
                    </a:lnTo>
                    <a:lnTo>
                      <a:pt x="22" y="146"/>
                    </a:lnTo>
                    <a:lnTo>
                      <a:pt x="22" y="137"/>
                    </a:lnTo>
                    <a:lnTo>
                      <a:pt x="20" y="137"/>
                    </a:lnTo>
                    <a:lnTo>
                      <a:pt x="18" y="129"/>
                    </a:lnTo>
                    <a:lnTo>
                      <a:pt x="18" y="123"/>
                    </a:lnTo>
                    <a:lnTo>
                      <a:pt x="15" y="117"/>
                    </a:lnTo>
                    <a:lnTo>
                      <a:pt x="15" y="106"/>
                    </a:lnTo>
                    <a:lnTo>
                      <a:pt x="15" y="100"/>
                    </a:lnTo>
                    <a:lnTo>
                      <a:pt x="11" y="91"/>
                    </a:lnTo>
                    <a:lnTo>
                      <a:pt x="13" y="88"/>
                    </a:lnTo>
                    <a:lnTo>
                      <a:pt x="11" y="80"/>
                    </a:lnTo>
                    <a:lnTo>
                      <a:pt x="7" y="66"/>
                    </a:lnTo>
                    <a:lnTo>
                      <a:pt x="7" y="63"/>
                    </a:lnTo>
                    <a:lnTo>
                      <a:pt x="7" y="57"/>
                    </a:lnTo>
                    <a:lnTo>
                      <a:pt x="5" y="45"/>
                    </a:lnTo>
                    <a:lnTo>
                      <a:pt x="3" y="40"/>
                    </a:lnTo>
                    <a:lnTo>
                      <a:pt x="1" y="31"/>
                    </a:lnTo>
                    <a:lnTo>
                      <a:pt x="1" y="20"/>
                    </a:lnTo>
                    <a:lnTo>
                      <a:pt x="1" y="14"/>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44" name="Freeform 212"/>
              <p:cNvSpPr>
                <a:spLocks/>
              </p:cNvSpPr>
              <p:nvPr/>
            </p:nvSpPr>
            <p:spPr bwMode="auto">
              <a:xfrm>
                <a:off x="2015" y="1233"/>
                <a:ext cx="111" cy="288"/>
              </a:xfrm>
              <a:custGeom>
                <a:avLst/>
                <a:gdLst>
                  <a:gd name="T0" fmla="*/ 3 w 111"/>
                  <a:gd name="T1" fmla="*/ 284 h 288"/>
                  <a:gd name="T2" fmla="*/ 7 w 111"/>
                  <a:gd name="T3" fmla="*/ 287 h 288"/>
                  <a:gd name="T4" fmla="*/ 15 w 111"/>
                  <a:gd name="T5" fmla="*/ 284 h 288"/>
                  <a:gd name="T6" fmla="*/ 22 w 111"/>
                  <a:gd name="T7" fmla="*/ 278 h 288"/>
                  <a:gd name="T8" fmla="*/ 26 w 111"/>
                  <a:gd name="T9" fmla="*/ 278 h 288"/>
                  <a:gd name="T10" fmla="*/ 28 w 111"/>
                  <a:gd name="T11" fmla="*/ 275 h 288"/>
                  <a:gd name="T12" fmla="*/ 32 w 111"/>
                  <a:gd name="T13" fmla="*/ 272 h 288"/>
                  <a:gd name="T14" fmla="*/ 34 w 111"/>
                  <a:gd name="T15" fmla="*/ 266 h 288"/>
                  <a:gd name="T16" fmla="*/ 38 w 111"/>
                  <a:gd name="T17" fmla="*/ 264 h 288"/>
                  <a:gd name="T18" fmla="*/ 40 w 111"/>
                  <a:gd name="T19" fmla="*/ 258 h 288"/>
                  <a:gd name="T20" fmla="*/ 44 w 111"/>
                  <a:gd name="T21" fmla="*/ 255 h 288"/>
                  <a:gd name="T22" fmla="*/ 45 w 111"/>
                  <a:gd name="T23" fmla="*/ 249 h 288"/>
                  <a:gd name="T24" fmla="*/ 49 w 111"/>
                  <a:gd name="T25" fmla="*/ 243 h 288"/>
                  <a:gd name="T26" fmla="*/ 51 w 111"/>
                  <a:gd name="T27" fmla="*/ 241 h 288"/>
                  <a:gd name="T28" fmla="*/ 53 w 111"/>
                  <a:gd name="T29" fmla="*/ 235 h 288"/>
                  <a:gd name="T30" fmla="*/ 56 w 111"/>
                  <a:gd name="T31" fmla="*/ 229 h 288"/>
                  <a:gd name="T32" fmla="*/ 58 w 111"/>
                  <a:gd name="T33" fmla="*/ 223 h 288"/>
                  <a:gd name="T34" fmla="*/ 66 w 111"/>
                  <a:gd name="T35" fmla="*/ 212 h 288"/>
                  <a:gd name="T36" fmla="*/ 67 w 111"/>
                  <a:gd name="T37" fmla="*/ 200 h 288"/>
                  <a:gd name="T38" fmla="*/ 75 w 111"/>
                  <a:gd name="T39" fmla="*/ 186 h 288"/>
                  <a:gd name="T40" fmla="*/ 79 w 111"/>
                  <a:gd name="T41" fmla="*/ 169 h 288"/>
                  <a:gd name="T42" fmla="*/ 81 w 111"/>
                  <a:gd name="T43" fmla="*/ 160 h 288"/>
                  <a:gd name="T44" fmla="*/ 88 w 111"/>
                  <a:gd name="T45" fmla="*/ 146 h 288"/>
                  <a:gd name="T46" fmla="*/ 88 w 111"/>
                  <a:gd name="T47" fmla="*/ 137 h 288"/>
                  <a:gd name="T48" fmla="*/ 92 w 111"/>
                  <a:gd name="T49" fmla="*/ 120 h 288"/>
                  <a:gd name="T50" fmla="*/ 94 w 111"/>
                  <a:gd name="T51" fmla="*/ 106 h 288"/>
                  <a:gd name="T52" fmla="*/ 96 w 111"/>
                  <a:gd name="T53" fmla="*/ 94 h 288"/>
                  <a:gd name="T54" fmla="*/ 102 w 111"/>
                  <a:gd name="T55" fmla="*/ 80 h 288"/>
                  <a:gd name="T56" fmla="*/ 100 w 111"/>
                  <a:gd name="T57" fmla="*/ 66 h 288"/>
                  <a:gd name="T58" fmla="*/ 106 w 111"/>
                  <a:gd name="T59" fmla="*/ 45 h 288"/>
                  <a:gd name="T60" fmla="*/ 104 w 111"/>
                  <a:gd name="T61" fmla="*/ 28 h 288"/>
                  <a:gd name="T62" fmla="*/ 110 w 111"/>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0" y="287"/>
                    </a:moveTo>
                    <a:lnTo>
                      <a:pt x="3" y="284"/>
                    </a:lnTo>
                    <a:lnTo>
                      <a:pt x="7" y="287"/>
                    </a:lnTo>
                    <a:lnTo>
                      <a:pt x="11" y="284"/>
                    </a:lnTo>
                    <a:lnTo>
                      <a:pt x="15" y="284"/>
                    </a:lnTo>
                    <a:lnTo>
                      <a:pt x="19" y="284"/>
                    </a:lnTo>
                    <a:lnTo>
                      <a:pt x="22" y="278"/>
                    </a:lnTo>
                    <a:lnTo>
                      <a:pt x="24" y="281"/>
                    </a:lnTo>
                    <a:lnTo>
                      <a:pt x="26" y="278"/>
                    </a:lnTo>
                    <a:lnTo>
                      <a:pt x="28" y="278"/>
                    </a:lnTo>
                    <a:lnTo>
                      <a:pt x="28" y="275"/>
                    </a:lnTo>
                    <a:lnTo>
                      <a:pt x="30" y="275"/>
                    </a:lnTo>
                    <a:lnTo>
                      <a:pt x="32" y="272"/>
                    </a:lnTo>
                    <a:lnTo>
                      <a:pt x="32" y="269"/>
                    </a:lnTo>
                    <a:lnTo>
                      <a:pt x="34" y="266"/>
                    </a:lnTo>
                    <a:lnTo>
                      <a:pt x="38" y="266"/>
                    </a:lnTo>
                    <a:lnTo>
                      <a:pt x="38" y="264"/>
                    </a:lnTo>
                    <a:lnTo>
                      <a:pt x="42" y="261"/>
                    </a:lnTo>
                    <a:lnTo>
                      <a:pt x="40" y="258"/>
                    </a:lnTo>
                    <a:lnTo>
                      <a:pt x="44" y="258"/>
                    </a:lnTo>
                    <a:lnTo>
                      <a:pt x="44" y="255"/>
                    </a:lnTo>
                    <a:lnTo>
                      <a:pt x="44" y="252"/>
                    </a:lnTo>
                    <a:lnTo>
                      <a:pt x="45" y="249"/>
                    </a:lnTo>
                    <a:lnTo>
                      <a:pt x="45" y="246"/>
                    </a:lnTo>
                    <a:lnTo>
                      <a:pt x="49" y="243"/>
                    </a:lnTo>
                    <a:lnTo>
                      <a:pt x="51" y="241"/>
                    </a:lnTo>
                    <a:lnTo>
                      <a:pt x="51" y="235"/>
                    </a:lnTo>
                    <a:lnTo>
                      <a:pt x="53" y="235"/>
                    </a:lnTo>
                    <a:lnTo>
                      <a:pt x="53" y="232"/>
                    </a:lnTo>
                    <a:lnTo>
                      <a:pt x="56" y="229"/>
                    </a:lnTo>
                    <a:lnTo>
                      <a:pt x="56" y="226"/>
                    </a:lnTo>
                    <a:lnTo>
                      <a:pt x="58" y="223"/>
                    </a:lnTo>
                    <a:lnTo>
                      <a:pt x="64" y="215"/>
                    </a:lnTo>
                    <a:lnTo>
                      <a:pt x="66" y="212"/>
                    </a:lnTo>
                    <a:lnTo>
                      <a:pt x="71" y="203"/>
                    </a:lnTo>
                    <a:lnTo>
                      <a:pt x="67" y="200"/>
                    </a:lnTo>
                    <a:lnTo>
                      <a:pt x="73" y="192"/>
                    </a:lnTo>
                    <a:lnTo>
                      <a:pt x="75" y="186"/>
                    </a:lnTo>
                    <a:lnTo>
                      <a:pt x="77" y="180"/>
                    </a:lnTo>
                    <a:lnTo>
                      <a:pt x="79" y="169"/>
                    </a:lnTo>
                    <a:lnTo>
                      <a:pt x="81" y="160"/>
                    </a:lnTo>
                    <a:lnTo>
                      <a:pt x="85" y="154"/>
                    </a:lnTo>
                    <a:lnTo>
                      <a:pt x="88" y="146"/>
                    </a:lnTo>
                    <a:lnTo>
                      <a:pt x="88" y="137"/>
                    </a:lnTo>
                    <a:lnTo>
                      <a:pt x="92" y="129"/>
                    </a:lnTo>
                    <a:lnTo>
                      <a:pt x="92" y="120"/>
                    </a:lnTo>
                    <a:lnTo>
                      <a:pt x="92" y="111"/>
                    </a:lnTo>
                    <a:lnTo>
                      <a:pt x="94" y="106"/>
                    </a:lnTo>
                    <a:lnTo>
                      <a:pt x="96" y="103"/>
                    </a:lnTo>
                    <a:lnTo>
                      <a:pt x="96" y="94"/>
                    </a:lnTo>
                    <a:lnTo>
                      <a:pt x="98" y="86"/>
                    </a:lnTo>
                    <a:lnTo>
                      <a:pt x="102" y="80"/>
                    </a:lnTo>
                    <a:lnTo>
                      <a:pt x="102" y="68"/>
                    </a:lnTo>
                    <a:lnTo>
                      <a:pt x="100" y="66"/>
                    </a:lnTo>
                    <a:lnTo>
                      <a:pt x="102" y="54"/>
                    </a:lnTo>
                    <a:lnTo>
                      <a:pt x="106" y="45"/>
                    </a:lnTo>
                    <a:lnTo>
                      <a:pt x="106" y="37"/>
                    </a:lnTo>
                    <a:lnTo>
                      <a:pt x="104" y="28"/>
                    </a:lnTo>
                    <a:lnTo>
                      <a:pt x="108" y="22"/>
                    </a:lnTo>
                    <a:lnTo>
                      <a:pt x="110" y="14"/>
                    </a:lnTo>
                    <a:lnTo>
                      <a:pt x="108" y="0"/>
                    </a:lnTo>
                  </a:path>
                </a:pathLst>
              </a:custGeom>
              <a:noFill/>
              <a:ln w="9525" cap="rnd">
                <a:solidFill>
                  <a:srgbClr val="FF0000"/>
                </a:solidFill>
                <a:round/>
                <a:headEnd type="none" w="sm" len="sm"/>
                <a:tailEnd type="none" w="sm" len="sm"/>
              </a:ln>
            </p:spPr>
            <p:txBody>
              <a:bodyPr/>
              <a:lstStyle/>
              <a:p>
                <a:endParaRPr lang="en-US"/>
              </a:p>
            </p:txBody>
          </p:sp>
          <p:sp>
            <p:nvSpPr>
              <p:cNvPr id="22645" name="Freeform 213"/>
              <p:cNvSpPr>
                <a:spLocks/>
              </p:cNvSpPr>
              <p:nvPr/>
            </p:nvSpPr>
            <p:spPr bwMode="auto">
              <a:xfrm>
                <a:off x="2015" y="1233"/>
                <a:ext cx="111" cy="288"/>
              </a:xfrm>
              <a:custGeom>
                <a:avLst/>
                <a:gdLst>
                  <a:gd name="T0" fmla="*/ 3 w 111"/>
                  <a:gd name="T1" fmla="*/ 284 h 288"/>
                  <a:gd name="T2" fmla="*/ 7 w 111"/>
                  <a:gd name="T3" fmla="*/ 287 h 288"/>
                  <a:gd name="T4" fmla="*/ 15 w 111"/>
                  <a:gd name="T5" fmla="*/ 284 h 288"/>
                  <a:gd name="T6" fmla="*/ 22 w 111"/>
                  <a:gd name="T7" fmla="*/ 278 h 288"/>
                  <a:gd name="T8" fmla="*/ 26 w 111"/>
                  <a:gd name="T9" fmla="*/ 278 h 288"/>
                  <a:gd name="T10" fmla="*/ 28 w 111"/>
                  <a:gd name="T11" fmla="*/ 275 h 288"/>
                  <a:gd name="T12" fmla="*/ 32 w 111"/>
                  <a:gd name="T13" fmla="*/ 272 h 288"/>
                  <a:gd name="T14" fmla="*/ 34 w 111"/>
                  <a:gd name="T15" fmla="*/ 266 h 288"/>
                  <a:gd name="T16" fmla="*/ 38 w 111"/>
                  <a:gd name="T17" fmla="*/ 264 h 288"/>
                  <a:gd name="T18" fmla="*/ 40 w 111"/>
                  <a:gd name="T19" fmla="*/ 258 h 288"/>
                  <a:gd name="T20" fmla="*/ 44 w 111"/>
                  <a:gd name="T21" fmla="*/ 255 h 288"/>
                  <a:gd name="T22" fmla="*/ 45 w 111"/>
                  <a:gd name="T23" fmla="*/ 246 h 288"/>
                  <a:gd name="T24" fmla="*/ 49 w 111"/>
                  <a:gd name="T25" fmla="*/ 243 h 288"/>
                  <a:gd name="T26" fmla="*/ 51 w 111"/>
                  <a:gd name="T27" fmla="*/ 235 h 288"/>
                  <a:gd name="T28" fmla="*/ 53 w 111"/>
                  <a:gd name="T29" fmla="*/ 232 h 288"/>
                  <a:gd name="T30" fmla="*/ 56 w 111"/>
                  <a:gd name="T31" fmla="*/ 226 h 288"/>
                  <a:gd name="T32" fmla="*/ 64 w 111"/>
                  <a:gd name="T33" fmla="*/ 215 h 288"/>
                  <a:gd name="T34" fmla="*/ 71 w 111"/>
                  <a:gd name="T35" fmla="*/ 203 h 288"/>
                  <a:gd name="T36" fmla="*/ 73 w 111"/>
                  <a:gd name="T37" fmla="*/ 192 h 288"/>
                  <a:gd name="T38" fmla="*/ 77 w 111"/>
                  <a:gd name="T39" fmla="*/ 180 h 288"/>
                  <a:gd name="T40" fmla="*/ 79 w 111"/>
                  <a:gd name="T41" fmla="*/ 169 h 288"/>
                  <a:gd name="T42" fmla="*/ 85 w 111"/>
                  <a:gd name="T43" fmla="*/ 154 h 288"/>
                  <a:gd name="T44" fmla="*/ 88 w 111"/>
                  <a:gd name="T45" fmla="*/ 137 h 288"/>
                  <a:gd name="T46" fmla="*/ 92 w 111"/>
                  <a:gd name="T47" fmla="*/ 129 h 288"/>
                  <a:gd name="T48" fmla="*/ 92 w 111"/>
                  <a:gd name="T49" fmla="*/ 111 h 288"/>
                  <a:gd name="T50" fmla="*/ 96 w 111"/>
                  <a:gd name="T51" fmla="*/ 103 h 288"/>
                  <a:gd name="T52" fmla="*/ 98 w 111"/>
                  <a:gd name="T53" fmla="*/ 86 h 288"/>
                  <a:gd name="T54" fmla="*/ 102 w 111"/>
                  <a:gd name="T55" fmla="*/ 68 h 288"/>
                  <a:gd name="T56" fmla="*/ 104 w 111"/>
                  <a:gd name="T57" fmla="*/ 54 h 288"/>
                  <a:gd name="T58" fmla="*/ 106 w 111"/>
                  <a:gd name="T59" fmla="*/ 37 h 288"/>
                  <a:gd name="T60" fmla="*/ 108 w 111"/>
                  <a:gd name="T61" fmla="*/ 20 h 288"/>
                  <a:gd name="T62" fmla="*/ 108 w 111"/>
                  <a:gd name="T63" fmla="*/ 0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0" y="287"/>
                    </a:moveTo>
                    <a:lnTo>
                      <a:pt x="3" y="284"/>
                    </a:lnTo>
                    <a:lnTo>
                      <a:pt x="7" y="287"/>
                    </a:lnTo>
                    <a:lnTo>
                      <a:pt x="11" y="284"/>
                    </a:lnTo>
                    <a:lnTo>
                      <a:pt x="15" y="284"/>
                    </a:lnTo>
                    <a:lnTo>
                      <a:pt x="19" y="284"/>
                    </a:lnTo>
                    <a:lnTo>
                      <a:pt x="22" y="278"/>
                    </a:lnTo>
                    <a:lnTo>
                      <a:pt x="24" y="281"/>
                    </a:lnTo>
                    <a:lnTo>
                      <a:pt x="26" y="278"/>
                    </a:lnTo>
                    <a:lnTo>
                      <a:pt x="28" y="278"/>
                    </a:lnTo>
                    <a:lnTo>
                      <a:pt x="28" y="275"/>
                    </a:lnTo>
                    <a:lnTo>
                      <a:pt x="30" y="275"/>
                    </a:lnTo>
                    <a:lnTo>
                      <a:pt x="32" y="272"/>
                    </a:lnTo>
                    <a:lnTo>
                      <a:pt x="32" y="269"/>
                    </a:lnTo>
                    <a:lnTo>
                      <a:pt x="34" y="266"/>
                    </a:lnTo>
                    <a:lnTo>
                      <a:pt x="38" y="266"/>
                    </a:lnTo>
                    <a:lnTo>
                      <a:pt x="38" y="264"/>
                    </a:lnTo>
                    <a:lnTo>
                      <a:pt x="42" y="261"/>
                    </a:lnTo>
                    <a:lnTo>
                      <a:pt x="40" y="258"/>
                    </a:lnTo>
                    <a:lnTo>
                      <a:pt x="44" y="258"/>
                    </a:lnTo>
                    <a:lnTo>
                      <a:pt x="44" y="255"/>
                    </a:lnTo>
                    <a:lnTo>
                      <a:pt x="44" y="252"/>
                    </a:lnTo>
                    <a:lnTo>
                      <a:pt x="45" y="246"/>
                    </a:lnTo>
                    <a:lnTo>
                      <a:pt x="49" y="243"/>
                    </a:lnTo>
                    <a:lnTo>
                      <a:pt x="51" y="241"/>
                    </a:lnTo>
                    <a:lnTo>
                      <a:pt x="51" y="235"/>
                    </a:lnTo>
                    <a:lnTo>
                      <a:pt x="53" y="235"/>
                    </a:lnTo>
                    <a:lnTo>
                      <a:pt x="53" y="232"/>
                    </a:lnTo>
                    <a:lnTo>
                      <a:pt x="56" y="229"/>
                    </a:lnTo>
                    <a:lnTo>
                      <a:pt x="56" y="226"/>
                    </a:lnTo>
                    <a:lnTo>
                      <a:pt x="60" y="220"/>
                    </a:lnTo>
                    <a:lnTo>
                      <a:pt x="64" y="215"/>
                    </a:lnTo>
                    <a:lnTo>
                      <a:pt x="67" y="212"/>
                    </a:lnTo>
                    <a:lnTo>
                      <a:pt x="71" y="203"/>
                    </a:lnTo>
                    <a:lnTo>
                      <a:pt x="71" y="198"/>
                    </a:lnTo>
                    <a:lnTo>
                      <a:pt x="73" y="192"/>
                    </a:lnTo>
                    <a:lnTo>
                      <a:pt x="75" y="186"/>
                    </a:lnTo>
                    <a:lnTo>
                      <a:pt x="77" y="180"/>
                    </a:lnTo>
                    <a:lnTo>
                      <a:pt x="79" y="169"/>
                    </a:lnTo>
                    <a:lnTo>
                      <a:pt x="81" y="160"/>
                    </a:lnTo>
                    <a:lnTo>
                      <a:pt x="85" y="154"/>
                    </a:lnTo>
                    <a:lnTo>
                      <a:pt x="88" y="146"/>
                    </a:lnTo>
                    <a:lnTo>
                      <a:pt x="88" y="137"/>
                    </a:lnTo>
                    <a:lnTo>
                      <a:pt x="92" y="129"/>
                    </a:lnTo>
                    <a:lnTo>
                      <a:pt x="94" y="120"/>
                    </a:lnTo>
                    <a:lnTo>
                      <a:pt x="92" y="111"/>
                    </a:lnTo>
                    <a:lnTo>
                      <a:pt x="94" y="106"/>
                    </a:lnTo>
                    <a:lnTo>
                      <a:pt x="96" y="103"/>
                    </a:lnTo>
                    <a:lnTo>
                      <a:pt x="96" y="94"/>
                    </a:lnTo>
                    <a:lnTo>
                      <a:pt x="98" y="86"/>
                    </a:lnTo>
                    <a:lnTo>
                      <a:pt x="102" y="80"/>
                    </a:lnTo>
                    <a:lnTo>
                      <a:pt x="102" y="68"/>
                    </a:lnTo>
                    <a:lnTo>
                      <a:pt x="102" y="63"/>
                    </a:lnTo>
                    <a:lnTo>
                      <a:pt x="104" y="54"/>
                    </a:lnTo>
                    <a:lnTo>
                      <a:pt x="106" y="45"/>
                    </a:lnTo>
                    <a:lnTo>
                      <a:pt x="106" y="37"/>
                    </a:lnTo>
                    <a:lnTo>
                      <a:pt x="104" y="28"/>
                    </a:lnTo>
                    <a:lnTo>
                      <a:pt x="108" y="20"/>
                    </a:lnTo>
                    <a:lnTo>
                      <a:pt x="110" y="14"/>
                    </a:lnTo>
                    <a:lnTo>
                      <a:pt x="108" y="0"/>
                    </a:lnTo>
                  </a:path>
                </a:pathLst>
              </a:custGeom>
              <a:noFill/>
              <a:ln w="9525" cap="rnd">
                <a:solidFill>
                  <a:srgbClr val="FF0000"/>
                </a:solidFill>
                <a:round/>
                <a:headEnd type="none" w="sm" len="sm"/>
                <a:tailEnd type="none" w="sm" len="sm"/>
              </a:ln>
            </p:spPr>
            <p:txBody>
              <a:bodyPr/>
              <a:lstStyle/>
              <a:p>
                <a:endParaRPr lang="en-US"/>
              </a:p>
            </p:txBody>
          </p:sp>
          <p:sp>
            <p:nvSpPr>
              <p:cNvPr id="22646" name="Freeform 214"/>
              <p:cNvSpPr>
                <a:spLocks/>
              </p:cNvSpPr>
              <p:nvPr/>
            </p:nvSpPr>
            <p:spPr bwMode="auto">
              <a:xfrm>
                <a:off x="1905" y="1233"/>
                <a:ext cx="111" cy="288"/>
              </a:xfrm>
              <a:custGeom>
                <a:avLst/>
                <a:gdLst>
                  <a:gd name="T0" fmla="*/ 108 w 111"/>
                  <a:gd name="T1" fmla="*/ 287 h 288"/>
                  <a:gd name="T2" fmla="*/ 100 w 111"/>
                  <a:gd name="T3" fmla="*/ 281 h 288"/>
                  <a:gd name="T4" fmla="*/ 98 w 111"/>
                  <a:gd name="T5" fmla="*/ 281 h 288"/>
                  <a:gd name="T6" fmla="*/ 91 w 111"/>
                  <a:gd name="T7" fmla="*/ 278 h 288"/>
                  <a:gd name="T8" fmla="*/ 85 w 111"/>
                  <a:gd name="T9" fmla="*/ 275 h 288"/>
                  <a:gd name="T10" fmla="*/ 83 w 111"/>
                  <a:gd name="T11" fmla="*/ 275 h 288"/>
                  <a:gd name="T12" fmla="*/ 75 w 111"/>
                  <a:gd name="T13" fmla="*/ 272 h 288"/>
                  <a:gd name="T14" fmla="*/ 73 w 111"/>
                  <a:gd name="T15" fmla="*/ 269 h 288"/>
                  <a:gd name="T16" fmla="*/ 72 w 111"/>
                  <a:gd name="T17" fmla="*/ 264 h 288"/>
                  <a:gd name="T18" fmla="*/ 68 w 111"/>
                  <a:gd name="T19" fmla="*/ 258 h 288"/>
                  <a:gd name="T20" fmla="*/ 66 w 111"/>
                  <a:gd name="T21" fmla="*/ 252 h 288"/>
                  <a:gd name="T22" fmla="*/ 64 w 111"/>
                  <a:gd name="T23" fmla="*/ 246 h 288"/>
                  <a:gd name="T24" fmla="*/ 64 w 111"/>
                  <a:gd name="T25" fmla="*/ 241 h 288"/>
                  <a:gd name="T26" fmla="*/ 58 w 111"/>
                  <a:gd name="T27" fmla="*/ 235 h 288"/>
                  <a:gd name="T28" fmla="*/ 55 w 111"/>
                  <a:gd name="T29" fmla="*/ 232 h 288"/>
                  <a:gd name="T30" fmla="*/ 55 w 111"/>
                  <a:gd name="T31" fmla="*/ 232 h 288"/>
                  <a:gd name="T32" fmla="*/ 49 w 111"/>
                  <a:gd name="T33" fmla="*/ 220 h 288"/>
                  <a:gd name="T34" fmla="*/ 45 w 111"/>
                  <a:gd name="T35" fmla="*/ 206 h 288"/>
                  <a:gd name="T36" fmla="*/ 41 w 111"/>
                  <a:gd name="T37" fmla="*/ 198 h 288"/>
                  <a:gd name="T38" fmla="*/ 36 w 111"/>
                  <a:gd name="T39" fmla="*/ 180 h 288"/>
                  <a:gd name="T40" fmla="*/ 30 w 111"/>
                  <a:gd name="T41" fmla="*/ 169 h 288"/>
                  <a:gd name="T42" fmla="*/ 28 w 111"/>
                  <a:gd name="T43" fmla="*/ 160 h 288"/>
                  <a:gd name="T44" fmla="*/ 24 w 111"/>
                  <a:gd name="T45" fmla="*/ 146 h 288"/>
                  <a:gd name="T46" fmla="*/ 22 w 111"/>
                  <a:gd name="T47" fmla="*/ 134 h 288"/>
                  <a:gd name="T48" fmla="*/ 20 w 111"/>
                  <a:gd name="T49" fmla="*/ 120 h 288"/>
                  <a:gd name="T50" fmla="*/ 17 w 111"/>
                  <a:gd name="T51" fmla="*/ 103 h 288"/>
                  <a:gd name="T52" fmla="*/ 13 w 111"/>
                  <a:gd name="T53" fmla="*/ 88 h 288"/>
                  <a:gd name="T54" fmla="*/ 13 w 111"/>
                  <a:gd name="T55" fmla="*/ 77 h 288"/>
                  <a:gd name="T56" fmla="*/ 9 w 111"/>
                  <a:gd name="T57" fmla="*/ 60 h 288"/>
                  <a:gd name="T58" fmla="*/ 7 w 111"/>
                  <a:gd name="T59" fmla="*/ 43 h 288"/>
                  <a:gd name="T60" fmla="*/ 3 w 111"/>
                  <a:gd name="T61" fmla="*/ 28 h 288"/>
                  <a:gd name="T62" fmla="*/ 3 w 111"/>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110" y="287"/>
                    </a:moveTo>
                    <a:lnTo>
                      <a:pt x="108" y="287"/>
                    </a:lnTo>
                    <a:lnTo>
                      <a:pt x="104" y="284"/>
                    </a:lnTo>
                    <a:lnTo>
                      <a:pt x="100" y="281"/>
                    </a:lnTo>
                    <a:lnTo>
                      <a:pt x="98" y="287"/>
                    </a:lnTo>
                    <a:lnTo>
                      <a:pt x="98" y="281"/>
                    </a:lnTo>
                    <a:lnTo>
                      <a:pt x="94" y="278"/>
                    </a:lnTo>
                    <a:lnTo>
                      <a:pt x="91" y="278"/>
                    </a:lnTo>
                    <a:lnTo>
                      <a:pt x="87" y="278"/>
                    </a:lnTo>
                    <a:lnTo>
                      <a:pt x="85" y="275"/>
                    </a:lnTo>
                    <a:lnTo>
                      <a:pt x="81" y="278"/>
                    </a:lnTo>
                    <a:lnTo>
                      <a:pt x="83" y="275"/>
                    </a:lnTo>
                    <a:lnTo>
                      <a:pt x="79" y="275"/>
                    </a:lnTo>
                    <a:lnTo>
                      <a:pt x="75" y="272"/>
                    </a:lnTo>
                    <a:lnTo>
                      <a:pt x="75" y="269"/>
                    </a:lnTo>
                    <a:lnTo>
                      <a:pt x="73" y="269"/>
                    </a:lnTo>
                    <a:lnTo>
                      <a:pt x="72" y="266"/>
                    </a:lnTo>
                    <a:lnTo>
                      <a:pt x="72" y="264"/>
                    </a:lnTo>
                    <a:lnTo>
                      <a:pt x="70" y="261"/>
                    </a:lnTo>
                    <a:lnTo>
                      <a:pt x="68" y="258"/>
                    </a:lnTo>
                    <a:lnTo>
                      <a:pt x="68" y="252"/>
                    </a:lnTo>
                    <a:lnTo>
                      <a:pt x="66" y="252"/>
                    </a:lnTo>
                    <a:lnTo>
                      <a:pt x="64" y="246"/>
                    </a:lnTo>
                    <a:lnTo>
                      <a:pt x="62" y="246"/>
                    </a:lnTo>
                    <a:lnTo>
                      <a:pt x="64" y="241"/>
                    </a:lnTo>
                    <a:lnTo>
                      <a:pt x="62" y="241"/>
                    </a:lnTo>
                    <a:lnTo>
                      <a:pt x="58" y="235"/>
                    </a:lnTo>
                    <a:lnTo>
                      <a:pt x="56" y="235"/>
                    </a:lnTo>
                    <a:lnTo>
                      <a:pt x="55" y="232"/>
                    </a:lnTo>
                    <a:lnTo>
                      <a:pt x="53" y="226"/>
                    </a:lnTo>
                    <a:lnTo>
                      <a:pt x="49" y="220"/>
                    </a:lnTo>
                    <a:lnTo>
                      <a:pt x="47" y="212"/>
                    </a:lnTo>
                    <a:lnTo>
                      <a:pt x="45" y="206"/>
                    </a:lnTo>
                    <a:lnTo>
                      <a:pt x="41" y="200"/>
                    </a:lnTo>
                    <a:lnTo>
                      <a:pt x="41" y="198"/>
                    </a:lnTo>
                    <a:lnTo>
                      <a:pt x="37" y="186"/>
                    </a:lnTo>
                    <a:lnTo>
                      <a:pt x="36" y="180"/>
                    </a:lnTo>
                    <a:lnTo>
                      <a:pt x="34" y="177"/>
                    </a:lnTo>
                    <a:lnTo>
                      <a:pt x="30" y="169"/>
                    </a:lnTo>
                    <a:lnTo>
                      <a:pt x="28" y="163"/>
                    </a:lnTo>
                    <a:lnTo>
                      <a:pt x="28" y="160"/>
                    </a:lnTo>
                    <a:lnTo>
                      <a:pt x="28" y="154"/>
                    </a:lnTo>
                    <a:lnTo>
                      <a:pt x="24" y="146"/>
                    </a:lnTo>
                    <a:lnTo>
                      <a:pt x="24" y="134"/>
                    </a:lnTo>
                    <a:lnTo>
                      <a:pt x="22" y="134"/>
                    </a:lnTo>
                    <a:lnTo>
                      <a:pt x="20" y="126"/>
                    </a:lnTo>
                    <a:lnTo>
                      <a:pt x="20" y="120"/>
                    </a:lnTo>
                    <a:lnTo>
                      <a:pt x="17" y="114"/>
                    </a:lnTo>
                    <a:lnTo>
                      <a:pt x="17" y="103"/>
                    </a:lnTo>
                    <a:lnTo>
                      <a:pt x="17" y="97"/>
                    </a:lnTo>
                    <a:lnTo>
                      <a:pt x="13" y="88"/>
                    </a:lnTo>
                    <a:lnTo>
                      <a:pt x="11" y="86"/>
                    </a:lnTo>
                    <a:lnTo>
                      <a:pt x="13" y="77"/>
                    </a:lnTo>
                    <a:lnTo>
                      <a:pt x="9" y="63"/>
                    </a:lnTo>
                    <a:lnTo>
                      <a:pt x="9" y="60"/>
                    </a:lnTo>
                    <a:lnTo>
                      <a:pt x="9" y="54"/>
                    </a:lnTo>
                    <a:lnTo>
                      <a:pt x="7" y="43"/>
                    </a:lnTo>
                    <a:lnTo>
                      <a:pt x="5" y="37"/>
                    </a:lnTo>
                    <a:lnTo>
                      <a:pt x="3" y="28"/>
                    </a:lnTo>
                    <a:lnTo>
                      <a:pt x="1" y="20"/>
                    </a:lnTo>
                    <a:lnTo>
                      <a:pt x="3" y="11"/>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647" name="Freeform 215"/>
              <p:cNvSpPr>
                <a:spLocks/>
              </p:cNvSpPr>
              <p:nvPr/>
            </p:nvSpPr>
            <p:spPr bwMode="auto">
              <a:xfrm>
                <a:off x="1798" y="950"/>
                <a:ext cx="110" cy="284"/>
              </a:xfrm>
              <a:custGeom>
                <a:avLst/>
                <a:gdLst>
                  <a:gd name="T0" fmla="*/ 5 w 110"/>
                  <a:gd name="T1" fmla="*/ 0 h 284"/>
                  <a:gd name="T2" fmla="*/ 9 w 110"/>
                  <a:gd name="T3" fmla="*/ 2 h 284"/>
                  <a:gd name="T4" fmla="*/ 15 w 110"/>
                  <a:gd name="T5" fmla="*/ 0 h 284"/>
                  <a:gd name="T6" fmla="*/ 22 w 110"/>
                  <a:gd name="T7" fmla="*/ 5 h 284"/>
                  <a:gd name="T8" fmla="*/ 26 w 110"/>
                  <a:gd name="T9" fmla="*/ 11 h 284"/>
                  <a:gd name="T10" fmla="*/ 30 w 110"/>
                  <a:gd name="T11" fmla="*/ 11 h 284"/>
                  <a:gd name="T12" fmla="*/ 33 w 110"/>
                  <a:gd name="T13" fmla="*/ 14 h 284"/>
                  <a:gd name="T14" fmla="*/ 35 w 110"/>
                  <a:gd name="T15" fmla="*/ 20 h 284"/>
                  <a:gd name="T16" fmla="*/ 41 w 110"/>
                  <a:gd name="T17" fmla="*/ 25 h 284"/>
                  <a:gd name="T18" fmla="*/ 39 w 110"/>
                  <a:gd name="T19" fmla="*/ 25 h 284"/>
                  <a:gd name="T20" fmla="*/ 43 w 110"/>
                  <a:gd name="T21" fmla="*/ 31 h 284"/>
                  <a:gd name="T22" fmla="*/ 48 w 110"/>
                  <a:gd name="T23" fmla="*/ 37 h 284"/>
                  <a:gd name="T24" fmla="*/ 48 w 110"/>
                  <a:gd name="T25" fmla="*/ 42 h 284"/>
                  <a:gd name="T26" fmla="*/ 50 w 110"/>
                  <a:gd name="T27" fmla="*/ 48 h 284"/>
                  <a:gd name="T28" fmla="*/ 54 w 110"/>
                  <a:gd name="T29" fmla="*/ 51 h 284"/>
                  <a:gd name="T30" fmla="*/ 58 w 110"/>
                  <a:gd name="T31" fmla="*/ 54 h 284"/>
                  <a:gd name="T32" fmla="*/ 62 w 110"/>
                  <a:gd name="T33" fmla="*/ 62 h 284"/>
                  <a:gd name="T34" fmla="*/ 65 w 110"/>
                  <a:gd name="T35" fmla="*/ 74 h 284"/>
                  <a:gd name="T36" fmla="*/ 69 w 110"/>
                  <a:gd name="T37" fmla="*/ 91 h 284"/>
                  <a:gd name="T38" fmla="*/ 75 w 110"/>
                  <a:gd name="T39" fmla="*/ 100 h 284"/>
                  <a:gd name="T40" fmla="*/ 77 w 110"/>
                  <a:gd name="T41" fmla="*/ 111 h 284"/>
                  <a:gd name="T42" fmla="*/ 80 w 110"/>
                  <a:gd name="T43" fmla="*/ 128 h 284"/>
                  <a:gd name="T44" fmla="*/ 84 w 110"/>
                  <a:gd name="T45" fmla="*/ 137 h 284"/>
                  <a:gd name="T46" fmla="*/ 90 w 110"/>
                  <a:gd name="T47" fmla="*/ 151 h 284"/>
                  <a:gd name="T48" fmla="*/ 88 w 110"/>
                  <a:gd name="T49" fmla="*/ 165 h 284"/>
                  <a:gd name="T50" fmla="*/ 93 w 110"/>
                  <a:gd name="T51" fmla="*/ 180 h 284"/>
                  <a:gd name="T52" fmla="*/ 97 w 110"/>
                  <a:gd name="T53" fmla="*/ 188 h 284"/>
                  <a:gd name="T54" fmla="*/ 97 w 110"/>
                  <a:gd name="T55" fmla="*/ 208 h 284"/>
                  <a:gd name="T56" fmla="*/ 99 w 110"/>
                  <a:gd name="T57" fmla="*/ 225 h 284"/>
                  <a:gd name="T58" fmla="*/ 99 w 110"/>
                  <a:gd name="T59" fmla="*/ 242 h 284"/>
                  <a:gd name="T60" fmla="*/ 105 w 110"/>
                  <a:gd name="T61" fmla="*/ 260 h 284"/>
                  <a:gd name="T62" fmla="*/ 105 w 110"/>
                  <a:gd name="T63" fmla="*/ 277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0" y="0"/>
                    </a:moveTo>
                    <a:lnTo>
                      <a:pt x="5" y="0"/>
                    </a:lnTo>
                    <a:lnTo>
                      <a:pt x="7" y="2"/>
                    </a:lnTo>
                    <a:lnTo>
                      <a:pt x="9" y="2"/>
                    </a:lnTo>
                    <a:lnTo>
                      <a:pt x="11" y="2"/>
                    </a:lnTo>
                    <a:lnTo>
                      <a:pt x="15" y="0"/>
                    </a:lnTo>
                    <a:lnTo>
                      <a:pt x="16" y="5"/>
                    </a:lnTo>
                    <a:lnTo>
                      <a:pt x="22" y="5"/>
                    </a:lnTo>
                    <a:lnTo>
                      <a:pt x="24" y="8"/>
                    </a:lnTo>
                    <a:lnTo>
                      <a:pt x="26" y="11"/>
                    </a:lnTo>
                    <a:lnTo>
                      <a:pt x="30" y="11"/>
                    </a:lnTo>
                    <a:lnTo>
                      <a:pt x="31" y="11"/>
                    </a:lnTo>
                    <a:lnTo>
                      <a:pt x="33" y="14"/>
                    </a:lnTo>
                    <a:lnTo>
                      <a:pt x="33" y="17"/>
                    </a:lnTo>
                    <a:lnTo>
                      <a:pt x="35" y="20"/>
                    </a:lnTo>
                    <a:lnTo>
                      <a:pt x="37" y="22"/>
                    </a:lnTo>
                    <a:lnTo>
                      <a:pt x="41" y="25"/>
                    </a:lnTo>
                    <a:lnTo>
                      <a:pt x="39" y="25"/>
                    </a:lnTo>
                    <a:lnTo>
                      <a:pt x="41" y="31"/>
                    </a:lnTo>
                    <a:lnTo>
                      <a:pt x="43" y="31"/>
                    </a:lnTo>
                    <a:lnTo>
                      <a:pt x="45" y="34"/>
                    </a:lnTo>
                    <a:lnTo>
                      <a:pt x="48" y="37"/>
                    </a:lnTo>
                    <a:lnTo>
                      <a:pt x="46" y="40"/>
                    </a:lnTo>
                    <a:lnTo>
                      <a:pt x="48" y="42"/>
                    </a:lnTo>
                    <a:lnTo>
                      <a:pt x="48" y="45"/>
                    </a:lnTo>
                    <a:lnTo>
                      <a:pt x="50" y="48"/>
                    </a:lnTo>
                    <a:lnTo>
                      <a:pt x="54" y="51"/>
                    </a:lnTo>
                    <a:lnTo>
                      <a:pt x="56" y="54"/>
                    </a:lnTo>
                    <a:lnTo>
                      <a:pt x="58" y="54"/>
                    </a:lnTo>
                    <a:lnTo>
                      <a:pt x="58" y="60"/>
                    </a:lnTo>
                    <a:lnTo>
                      <a:pt x="62" y="62"/>
                    </a:lnTo>
                    <a:lnTo>
                      <a:pt x="63" y="65"/>
                    </a:lnTo>
                    <a:lnTo>
                      <a:pt x="65" y="74"/>
                    </a:lnTo>
                    <a:lnTo>
                      <a:pt x="69" y="85"/>
                    </a:lnTo>
                    <a:lnTo>
                      <a:pt x="69" y="91"/>
                    </a:lnTo>
                    <a:lnTo>
                      <a:pt x="71" y="97"/>
                    </a:lnTo>
                    <a:lnTo>
                      <a:pt x="75" y="100"/>
                    </a:lnTo>
                    <a:lnTo>
                      <a:pt x="78" y="108"/>
                    </a:lnTo>
                    <a:lnTo>
                      <a:pt x="77" y="111"/>
                    </a:lnTo>
                    <a:lnTo>
                      <a:pt x="80" y="122"/>
                    </a:lnTo>
                    <a:lnTo>
                      <a:pt x="80" y="128"/>
                    </a:lnTo>
                    <a:lnTo>
                      <a:pt x="82" y="134"/>
                    </a:lnTo>
                    <a:lnTo>
                      <a:pt x="84" y="137"/>
                    </a:lnTo>
                    <a:lnTo>
                      <a:pt x="84" y="148"/>
                    </a:lnTo>
                    <a:lnTo>
                      <a:pt x="90" y="151"/>
                    </a:lnTo>
                    <a:lnTo>
                      <a:pt x="88" y="157"/>
                    </a:lnTo>
                    <a:lnTo>
                      <a:pt x="88" y="165"/>
                    </a:lnTo>
                    <a:lnTo>
                      <a:pt x="92" y="171"/>
                    </a:lnTo>
                    <a:lnTo>
                      <a:pt x="93" y="180"/>
                    </a:lnTo>
                    <a:lnTo>
                      <a:pt x="95" y="185"/>
                    </a:lnTo>
                    <a:lnTo>
                      <a:pt x="97" y="188"/>
                    </a:lnTo>
                    <a:lnTo>
                      <a:pt x="97" y="202"/>
                    </a:lnTo>
                    <a:lnTo>
                      <a:pt x="97" y="208"/>
                    </a:lnTo>
                    <a:lnTo>
                      <a:pt x="97" y="217"/>
                    </a:lnTo>
                    <a:lnTo>
                      <a:pt x="99" y="225"/>
                    </a:lnTo>
                    <a:lnTo>
                      <a:pt x="99" y="234"/>
                    </a:lnTo>
                    <a:lnTo>
                      <a:pt x="99" y="242"/>
                    </a:lnTo>
                    <a:lnTo>
                      <a:pt x="103" y="251"/>
                    </a:lnTo>
                    <a:lnTo>
                      <a:pt x="105" y="260"/>
                    </a:lnTo>
                    <a:lnTo>
                      <a:pt x="109" y="265"/>
                    </a:lnTo>
                    <a:lnTo>
                      <a:pt x="105" y="277"/>
                    </a:lnTo>
                    <a:lnTo>
                      <a:pt x="109" y="283"/>
                    </a:lnTo>
                  </a:path>
                </a:pathLst>
              </a:custGeom>
              <a:noFill/>
              <a:ln w="9525" cap="rnd">
                <a:solidFill>
                  <a:srgbClr val="FF0000"/>
                </a:solidFill>
                <a:round/>
                <a:headEnd type="none" w="sm" len="sm"/>
                <a:tailEnd type="none" w="sm" len="sm"/>
              </a:ln>
            </p:spPr>
            <p:txBody>
              <a:bodyPr/>
              <a:lstStyle/>
              <a:p>
                <a:endParaRPr lang="en-US"/>
              </a:p>
            </p:txBody>
          </p:sp>
        </p:grpSp>
        <p:grpSp>
          <p:nvGrpSpPr>
            <p:cNvPr id="22551" name="Group 216"/>
            <p:cNvGrpSpPr>
              <a:grpSpLocks/>
            </p:cNvGrpSpPr>
            <p:nvPr/>
          </p:nvGrpSpPr>
          <p:grpSpPr bwMode="auto">
            <a:xfrm flipV="1">
              <a:off x="1408" y="1725"/>
              <a:ext cx="344" cy="47"/>
              <a:chOff x="1798" y="950"/>
              <a:chExt cx="3509" cy="579"/>
            </a:xfrm>
          </p:grpSpPr>
          <p:sp>
            <p:nvSpPr>
              <p:cNvPr id="22552" name="Freeform 217"/>
              <p:cNvSpPr>
                <a:spLocks/>
              </p:cNvSpPr>
              <p:nvPr/>
            </p:nvSpPr>
            <p:spPr bwMode="auto">
              <a:xfrm>
                <a:off x="3666" y="1247"/>
                <a:ext cx="110" cy="282"/>
              </a:xfrm>
              <a:custGeom>
                <a:avLst/>
                <a:gdLst>
                  <a:gd name="T0" fmla="*/ 105 w 110"/>
                  <a:gd name="T1" fmla="*/ 281 h 282"/>
                  <a:gd name="T2" fmla="*/ 97 w 110"/>
                  <a:gd name="T3" fmla="*/ 278 h 282"/>
                  <a:gd name="T4" fmla="*/ 93 w 110"/>
                  <a:gd name="T5" fmla="*/ 272 h 282"/>
                  <a:gd name="T6" fmla="*/ 87 w 110"/>
                  <a:gd name="T7" fmla="*/ 272 h 282"/>
                  <a:gd name="T8" fmla="*/ 82 w 110"/>
                  <a:gd name="T9" fmla="*/ 272 h 282"/>
                  <a:gd name="T10" fmla="*/ 78 w 110"/>
                  <a:gd name="T11" fmla="*/ 269 h 282"/>
                  <a:gd name="T12" fmla="*/ 72 w 110"/>
                  <a:gd name="T13" fmla="*/ 266 h 282"/>
                  <a:gd name="T14" fmla="*/ 70 w 110"/>
                  <a:gd name="T15" fmla="*/ 263 h 282"/>
                  <a:gd name="T16" fmla="*/ 68 w 110"/>
                  <a:gd name="T17" fmla="*/ 255 h 282"/>
                  <a:gd name="T18" fmla="*/ 65 w 110"/>
                  <a:gd name="T19" fmla="*/ 249 h 282"/>
                  <a:gd name="T20" fmla="*/ 65 w 110"/>
                  <a:gd name="T21" fmla="*/ 243 h 282"/>
                  <a:gd name="T22" fmla="*/ 65 w 110"/>
                  <a:gd name="T23" fmla="*/ 240 h 282"/>
                  <a:gd name="T24" fmla="*/ 59 w 110"/>
                  <a:gd name="T25" fmla="*/ 235 h 282"/>
                  <a:gd name="T26" fmla="*/ 55 w 110"/>
                  <a:gd name="T27" fmla="*/ 229 h 282"/>
                  <a:gd name="T28" fmla="*/ 53 w 110"/>
                  <a:gd name="T29" fmla="*/ 229 h 282"/>
                  <a:gd name="T30" fmla="*/ 49 w 110"/>
                  <a:gd name="T31" fmla="*/ 226 h 282"/>
                  <a:gd name="T32" fmla="*/ 47 w 110"/>
                  <a:gd name="T33" fmla="*/ 215 h 282"/>
                  <a:gd name="T34" fmla="*/ 42 w 110"/>
                  <a:gd name="T35" fmla="*/ 203 h 282"/>
                  <a:gd name="T36" fmla="*/ 38 w 110"/>
                  <a:gd name="T37" fmla="*/ 192 h 282"/>
                  <a:gd name="T38" fmla="*/ 34 w 110"/>
                  <a:gd name="T39" fmla="*/ 180 h 282"/>
                  <a:gd name="T40" fmla="*/ 28 w 110"/>
                  <a:gd name="T41" fmla="*/ 169 h 282"/>
                  <a:gd name="T42" fmla="*/ 26 w 110"/>
                  <a:gd name="T43" fmla="*/ 154 h 282"/>
                  <a:gd name="T44" fmla="*/ 24 w 110"/>
                  <a:gd name="T45" fmla="*/ 143 h 282"/>
                  <a:gd name="T46" fmla="*/ 19 w 110"/>
                  <a:gd name="T47" fmla="*/ 134 h 282"/>
                  <a:gd name="T48" fmla="*/ 15 w 110"/>
                  <a:gd name="T49" fmla="*/ 114 h 282"/>
                  <a:gd name="T50" fmla="*/ 13 w 110"/>
                  <a:gd name="T51" fmla="*/ 103 h 282"/>
                  <a:gd name="T52" fmla="*/ 11 w 110"/>
                  <a:gd name="T53" fmla="*/ 88 h 282"/>
                  <a:gd name="T54" fmla="*/ 9 w 110"/>
                  <a:gd name="T55" fmla="*/ 74 h 282"/>
                  <a:gd name="T56" fmla="*/ 3 w 110"/>
                  <a:gd name="T57" fmla="*/ 60 h 282"/>
                  <a:gd name="T58" fmla="*/ 5 w 110"/>
                  <a:gd name="T59" fmla="*/ 43 h 282"/>
                  <a:gd name="T60" fmla="*/ 3 w 110"/>
                  <a:gd name="T61" fmla="*/ 28 h 282"/>
                  <a:gd name="T62" fmla="*/ 1 w 110"/>
                  <a:gd name="T63" fmla="*/ 8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2"/>
                  <a:gd name="T98" fmla="*/ 110 w 11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2">
                    <a:moveTo>
                      <a:pt x="109" y="281"/>
                    </a:moveTo>
                    <a:lnTo>
                      <a:pt x="105" y="281"/>
                    </a:lnTo>
                    <a:lnTo>
                      <a:pt x="101" y="278"/>
                    </a:lnTo>
                    <a:lnTo>
                      <a:pt x="97" y="278"/>
                    </a:lnTo>
                    <a:lnTo>
                      <a:pt x="95" y="275"/>
                    </a:lnTo>
                    <a:lnTo>
                      <a:pt x="93" y="272"/>
                    </a:lnTo>
                    <a:lnTo>
                      <a:pt x="91" y="275"/>
                    </a:lnTo>
                    <a:lnTo>
                      <a:pt x="87" y="272"/>
                    </a:lnTo>
                    <a:lnTo>
                      <a:pt x="84" y="269"/>
                    </a:lnTo>
                    <a:lnTo>
                      <a:pt x="82" y="272"/>
                    </a:lnTo>
                    <a:lnTo>
                      <a:pt x="82" y="269"/>
                    </a:lnTo>
                    <a:lnTo>
                      <a:pt x="78" y="269"/>
                    </a:lnTo>
                    <a:lnTo>
                      <a:pt x="76" y="269"/>
                    </a:lnTo>
                    <a:lnTo>
                      <a:pt x="72" y="266"/>
                    </a:lnTo>
                    <a:lnTo>
                      <a:pt x="72" y="260"/>
                    </a:lnTo>
                    <a:lnTo>
                      <a:pt x="70" y="263"/>
                    </a:lnTo>
                    <a:lnTo>
                      <a:pt x="70" y="258"/>
                    </a:lnTo>
                    <a:lnTo>
                      <a:pt x="68" y="255"/>
                    </a:lnTo>
                    <a:lnTo>
                      <a:pt x="66" y="255"/>
                    </a:lnTo>
                    <a:lnTo>
                      <a:pt x="65" y="249"/>
                    </a:lnTo>
                    <a:lnTo>
                      <a:pt x="66" y="246"/>
                    </a:lnTo>
                    <a:lnTo>
                      <a:pt x="65" y="243"/>
                    </a:lnTo>
                    <a:lnTo>
                      <a:pt x="65" y="240"/>
                    </a:lnTo>
                    <a:lnTo>
                      <a:pt x="61" y="237"/>
                    </a:lnTo>
                    <a:lnTo>
                      <a:pt x="59" y="235"/>
                    </a:lnTo>
                    <a:lnTo>
                      <a:pt x="57" y="232"/>
                    </a:lnTo>
                    <a:lnTo>
                      <a:pt x="55" y="229"/>
                    </a:lnTo>
                    <a:lnTo>
                      <a:pt x="53" y="229"/>
                    </a:lnTo>
                    <a:lnTo>
                      <a:pt x="53" y="223"/>
                    </a:lnTo>
                    <a:lnTo>
                      <a:pt x="49" y="226"/>
                    </a:lnTo>
                    <a:lnTo>
                      <a:pt x="47" y="215"/>
                    </a:lnTo>
                    <a:lnTo>
                      <a:pt x="43" y="209"/>
                    </a:lnTo>
                    <a:lnTo>
                      <a:pt x="42" y="203"/>
                    </a:lnTo>
                    <a:lnTo>
                      <a:pt x="38" y="200"/>
                    </a:lnTo>
                    <a:lnTo>
                      <a:pt x="38" y="192"/>
                    </a:lnTo>
                    <a:lnTo>
                      <a:pt x="36" y="183"/>
                    </a:lnTo>
                    <a:lnTo>
                      <a:pt x="34" y="180"/>
                    </a:lnTo>
                    <a:lnTo>
                      <a:pt x="30" y="177"/>
                    </a:lnTo>
                    <a:lnTo>
                      <a:pt x="28" y="169"/>
                    </a:lnTo>
                    <a:lnTo>
                      <a:pt x="24" y="166"/>
                    </a:lnTo>
                    <a:lnTo>
                      <a:pt x="26" y="154"/>
                    </a:lnTo>
                    <a:lnTo>
                      <a:pt x="26" y="149"/>
                    </a:lnTo>
                    <a:lnTo>
                      <a:pt x="24" y="143"/>
                    </a:lnTo>
                    <a:lnTo>
                      <a:pt x="22" y="137"/>
                    </a:lnTo>
                    <a:lnTo>
                      <a:pt x="19" y="134"/>
                    </a:lnTo>
                    <a:lnTo>
                      <a:pt x="17" y="129"/>
                    </a:lnTo>
                    <a:lnTo>
                      <a:pt x="15" y="114"/>
                    </a:lnTo>
                    <a:lnTo>
                      <a:pt x="13" y="111"/>
                    </a:lnTo>
                    <a:lnTo>
                      <a:pt x="13" y="103"/>
                    </a:lnTo>
                    <a:lnTo>
                      <a:pt x="11" y="94"/>
                    </a:lnTo>
                    <a:lnTo>
                      <a:pt x="11" y="88"/>
                    </a:lnTo>
                    <a:lnTo>
                      <a:pt x="9" y="88"/>
                    </a:lnTo>
                    <a:lnTo>
                      <a:pt x="9" y="74"/>
                    </a:lnTo>
                    <a:lnTo>
                      <a:pt x="7" y="68"/>
                    </a:lnTo>
                    <a:lnTo>
                      <a:pt x="3" y="60"/>
                    </a:lnTo>
                    <a:lnTo>
                      <a:pt x="5" y="51"/>
                    </a:lnTo>
                    <a:lnTo>
                      <a:pt x="5" y="43"/>
                    </a:lnTo>
                    <a:lnTo>
                      <a:pt x="0" y="40"/>
                    </a:lnTo>
                    <a:lnTo>
                      <a:pt x="3" y="28"/>
                    </a:lnTo>
                    <a:lnTo>
                      <a:pt x="0" y="17"/>
                    </a:lnTo>
                    <a:lnTo>
                      <a:pt x="1"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553" name="Freeform 218"/>
              <p:cNvSpPr>
                <a:spLocks/>
              </p:cNvSpPr>
              <p:nvPr/>
            </p:nvSpPr>
            <p:spPr bwMode="auto">
              <a:xfrm>
                <a:off x="3775" y="1247"/>
                <a:ext cx="109" cy="282"/>
              </a:xfrm>
              <a:custGeom>
                <a:avLst/>
                <a:gdLst>
                  <a:gd name="T0" fmla="*/ 1 w 109"/>
                  <a:gd name="T1" fmla="*/ 278 h 282"/>
                  <a:gd name="T2" fmla="*/ 9 w 109"/>
                  <a:gd name="T3" fmla="*/ 281 h 282"/>
                  <a:gd name="T4" fmla="*/ 15 w 109"/>
                  <a:gd name="T5" fmla="*/ 278 h 282"/>
                  <a:gd name="T6" fmla="*/ 19 w 109"/>
                  <a:gd name="T7" fmla="*/ 275 h 282"/>
                  <a:gd name="T8" fmla="*/ 24 w 109"/>
                  <a:gd name="T9" fmla="*/ 272 h 282"/>
                  <a:gd name="T10" fmla="*/ 28 w 109"/>
                  <a:gd name="T11" fmla="*/ 266 h 282"/>
                  <a:gd name="T12" fmla="*/ 32 w 109"/>
                  <a:gd name="T13" fmla="*/ 260 h 282"/>
                  <a:gd name="T14" fmla="*/ 34 w 109"/>
                  <a:gd name="T15" fmla="*/ 260 h 282"/>
                  <a:gd name="T16" fmla="*/ 38 w 109"/>
                  <a:gd name="T17" fmla="*/ 258 h 282"/>
                  <a:gd name="T18" fmla="*/ 40 w 109"/>
                  <a:gd name="T19" fmla="*/ 252 h 282"/>
                  <a:gd name="T20" fmla="*/ 43 w 109"/>
                  <a:gd name="T21" fmla="*/ 246 h 282"/>
                  <a:gd name="T22" fmla="*/ 45 w 109"/>
                  <a:gd name="T23" fmla="*/ 243 h 282"/>
                  <a:gd name="T24" fmla="*/ 47 w 109"/>
                  <a:gd name="T25" fmla="*/ 237 h 282"/>
                  <a:gd name="T26" fmla="*/ 49 w 109"/>
                  <a:gd name="T27" fmla="*/ 235 h 282"/>
                  <a:gd name="T28" fmla="*/ 53 w 109"/>
                  <a:gd name="T29" fmla="*/ 229 h 282"/>
                  <a:gd name="T30" fmla="*/ 54 w 109"/>
                  <a:gd name="T31" fmla="*/ 220 h 282"/>
                  <a:gd name="T32" fmla="*/ 56 w 109"/>
                  <a:gd name="T33" fmla="*/ 215 h 282"/>
                  <a:gd name="T34" fmla="*/ 65 w 109"/>
                  <a:gd name="T35" fmla="*/ 209 h 282"/>
                  <a:gd name="T36" fmla="*/ 69 w 109"/>
                  <a:gd name="T37" fmla="*/ 192 h 282"/>
                  <a:gd name="T38" fmla="*/ 73 w 109"/>
                  <a:gd name="T39" fmla="*/ 180 h 282"/>
                  <a:gd name="T40" fmla="*/ 77 w 109"/>
                  <a:gd name="T41" fmla="*/ 169 h 282"/>
                  <a:gd name="T42" fmla="*/ 81 w 109"/>
                  <a:gd name="T43" fmla="*/ 151 h 282"/>
                  <a:gd name="T44" fmla="*/ 85 w 109"/>
                  <a:gd name="T45" fmla="*/ 143 h 282"/>
                  <a:gd name="T46" fmla="*/ 86 w 109"/>
                  <a:gd name="T47" fmla="*/ 134 h 282"/>
                  <a:gd name="T48" fmla="*/ 90 w 109"/>
                  <a:gd name="T49" fmla="*/ 117 h 282"/>
                  <a:gd name="T50" fmla="*/ 90 w 109"/>
                  <a:gd name="T51" fmla="*/ 100 h 282"/>
                  <a:gd name="T52" fmla="*/ 94 w 109"/>
                  <a:gd name="T53" fmla="*/ 91 h 282"/>
                  <a:gd name="T54" fmla="*/ 98 w 109"/>
                  <a:gd name="T55" fmla="*/ 71 h 282"/>
                  <a:gd name="T56" fmla="*/ 98 w 109"/>
                  <a:gd name="T57" fmla="*/ 65 h 282"/>
                  <a:gd name="T58" fmla="*/ 102 w 109"/>
                  <a:gd name="T59" fmla="*/ 43 h 282"/>
                  <a:gd name="T60" fmla="*/ 106 w 109"/>
                  <a:gd name="T61" fmla="*/ 28 h 282"/>
                  <a:gd name="T62" fmla="*/ 108 w 109"/>
                  <a:gd name="T63" fmla="*/ 11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2"/>
                  <a:gd name="T98" fmla="*/ 109 w 109"/>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2">
                    <a:moveTo>
                      <a:pt x="0" y="281"/>
                    </a:moveTo>
                    <a:lnTo>
                      <a:pt x="1" y="278"/>
                    </a:lnTo>
                    <a:lnTo>
                      <a:pt x="7" y="278"/>
                    </a:lnTo>
                    <a:lnTo>
                      <a:pt x="9" y="281"/>
                    </a:lnTo>
                    <a:lnTo>
                      <a:pt x="11" y="278"/>
                    </a:lnTo>
                    <a:lnTo>
                      <a:pt x="15" y="278"/>
                    </a:lnTo>
                    <a:lnTo>
                      <a:pt x="17" y="278"/>
                    </a:lnTo>
                    <a:lnTo>
                      <a:pt x="19" y="275"/>
                    </a:lnTo>
                    <a:lnTo>
                      <a:pt x="22" y="269"/>
                    </a:lnTo>
                    <a:lnTo>
                      <a:pt x="24" y="272"/>
                    </a:lnTo>
                    <a:lnTo>
                      <a:pt x="28" y="269"/>
                    </a:lnTo>
                    <a:lnTo>
                      <a:pt x="28" y="266"/>
                    </a:lnTo>
                    <a:lnTo>
                      <a:pt x="32" y="260"/>
                    </a:lnTo>
                    <a:lnTo>
                      <a:pt x="34" y="260"/>
                    </a:lnTo>
                    <a:lnTo>
                      <a:pt x="36" y="260"/>
                    </a:lnTo>
                    <a:lnTo>
                      <a:pt x="38" y="258"/>
                    </a:lnTo>
                    <a:lnTo>
                      <a:pt x="38" y="255"/>
                    </a:lnTo>
                    <a:lnTo>
                      <a:pt x="40" y="252"/>
                    </a:lnTo>
                    <a:lnTo>
                      <a:pt x="42" y="249"/>
                    </a:lnTo>
                    <a:lnTo>
                      <a:pt x="43" y="246"/>
                    </a:lnTo>
                    <a:lnTo>
                      <a:pt x="45" y="243"/>
                    </a:lnTo>
                    <a:lnTo>
                      <a:pt x="47" y="240"/>
                    </a:lnTo>
                    <a:lnTo>
                      <a:pt x="47" y="237"/>
                    </a:lnTo>
                    <a:lnTo>
                      <a:pt x="47" y="235"/>
                    </a:lnTo>
                    <a:lnTo>
                      <a:pt x="49" y="235"/>
                    </a:lnTo>
                    <a:lnTo>
                      <a:pt x="49" y="232"/>
                    </a:lnTo>
                    <a:lnTo>
                      <a:pt x="53" y="229"/>
                    </a:lnTo>
                    <a:lnTo>
                      <a:pt x="53" y="223"/>
                    </a:lnTo>
                    <a:lnTo>
                      <a:pt x="54" y="220"/>
                    </a:lnTo>
                    <a:lnTo>
                      <a:pt x="56" y="215"/>
                    </a:lnTo>
                    <a:lnTo>
                      <a:pt x="62" y="209"/>
                    </a:lnTo>
                    <a:lnTo>
                      <a:pt x="65" y="209"/>
                    </a:lnTo>
                    <a:lnTo>
                      <a:pt x="64" y="200"/>
                    </a:lnTo>
                    <a:lnTo>
                      <a:pt x="69" y="192"/>
                    </a:lnTo>
                    <a:lnTo>
                      <a:pt x="71" y="189"/>
                    </a:lnTo>
                    <a:lnTo>
                      <a:pt x="73" y="180"/>
                    </a:lnTo>
                    <a:lnTo>
                      <a:pt x="73" y="177"/>
                    </a:lnTo>
                    <a:lnTo>
                      <a:pt x="77" y="169"/>
                    </a:lnTo>
                    <a:lnTo>
                      <a:pt x="79" y="166"/>
                    </a:lnTo>
                    <a:lnTo>
                      <a:pt x="81" y="151"/>
                    </a:lnTo>
                    <a:lnTo>
                      <a:pt x="81" y="149"/>
                    </a:lnTo>
                    <a:lnTo>
                      <a:pt x="85" y="143"/>
                    </a:lnTo>
                    <a:lnTo>
                      <a:pt x="86" y="134"/>
                    </a:lnTo>
                    <a:lnTo>
                      <a:pt x="88" y="129"/>
                    </a:lnTo>
                    <a:lnTo>
                      <a:pt x="90" y="117"/>
                    </a:lnTo>
                    <a:lnTo>
                      <a:pt x="92" y="111"/>
                    </a:lnTo>
                    <a:lnTo>
                      <a:pt x="90" y="100"/>
                    </a:lnTo>
                    <a:lnTo>
                      <a:pt x="92" y="97"/>
                    </a:lnTo>
                    <a:lnTo>
                      <a:pt x="94" y="91"/>
                    </a:lnTo>
                    <a:lnTo>
                      <a:pt x="96" y="80"/>
                    </a:lnTo>
                    <a:lnTo>
                      <a:pt x="98" y="71"/>
                    </a:lnTo>
                    <a:lnTo>
                      <a:pt x="98" y="68"/>
                    </a:lnTo>
                    <a:lnTo>
                      <a:pt x="98" y="65"/>
                    </a:lnTo>
                    <a:lnTo>
                      <a:pt x="100" y="57"/>
                    </a:lnTo>
                    <a:lnTo>
                      <a:pt x="102" y="43"/>
                    </a:lnTo>
                    <a:lnTo>
                      <a:pt x="104" y="37"/>
                    </a:lnTo>
                    <a:lnTo>
                      <a:pt x="106" y="28"/>
                    </a:lnTo>
                    <a:lnTo>
                      <a:pt x="108" y="22"/>
                    </a:lnTo>
                    <a:lnTo>
                      <a:pt x="108" y="11"/>
                    </a:lnTo>
                    <a:lnTo>
                      <a:pt x="108" y="0"/>
                    </a:lnTo>
                  </a:path>
                </a:pathLst>
              </a:custGeom>
              <a:noFill/>
              <a:ln w="9525" cap="rnd">
                <a:solidFill>
                  <a:srgbClr val="FF0000"/>
                </a:solidFill>
                <a:round/>
                <a:headEnd type="none" w="sm" len="sm"/>
                <a:tailEnd type="none" w="sm" len="sm"/>
              </a:ln>
            </p:spPr>
            <p:txBody>
              <a:bodyPr/>
              <a:lstStyle/>
              <a:p>
                <a:endParaRPr lang="en-US"/>
              </a:p>
            </p:txBody>
          </p:sp>
          <p:sp>
            <p:nvSpPr>
              <p:cNvPr id="22554" name="Freeform 219"/>
              <p:cNvSpPr>
                <a:spLocks/>
              </p:cNvSpPr>
              <p:nvPr/>
            </p:nvSpPr>
            <p:spPr bwMode="auto">
              <a:xfrm>
                <a:off x="3775" y="1247"/>
                <a:ext cx="109" cy="282"/>
              </a:xfrm>
              <a:custGeom>
                <a:avLst/>
                <a:gdLst>
                  <a:gd name="T0" fmla="*/ 1 w 109"/>
                  <a:gd name="T1" fmla="*/ 278 h 282"/>
                  <a:gd name="T2" fmla="*/ 9 w 109"/>
                  <a:gd name="T3" fmla="*/ 281 h 282"/>
                  <a:gd name="T4" fmla="*/ 15 w 109"/>
                  <a:gd name="T5" fmla="*/ 278 h 282"/>
                  <a:gd name="T6" fmla="*/ 19 w 109"/>
                  <a:gd name="T7" fmla="*/ 275 h 282"/>
                  <a:gd name="T8" fmla="*/ 24 w 109"/>
                  <a:gd name="T9" fmla="*/ 272 h 282"/>
                  <a:gd name="T10" fmla="*/ 28 w 109"/>
                  <a:gd name="T11" fmla="*/ 266 h 282"/>
                  <a:gd name="T12" fmla="*/ 32 w 109"/>
                  <a:gd name="T13" fmla="*/ 260 h 282"/>
                  <a:gd name="T14" fmla="*/ 34 w 109"/>
                  <a:gd name="T15" fmla="*/ 260 h 282"/>
                  <a:gd name="T16" fmla="*/ 38 w 109"/>
                  <a:gd name="T17" fmla="*/ 258 h 282"/>
                  <a:gd name="T18" fmla="*/ 40 w 109"/>
                  <a:gd name="T19" fmla="*/ 252 h 282"/>
                  <a:gd name="T20" fmla="*/ 43 w 109"/>
                  <a:gd name="T21" fmla="*/ 246 h 282"/>
                  <a:gd name="T22" fmla="*/ 45 w 109"/>
                  <a:gd name="T23" fmla="*/ 243 h 282"/>
                  <a:gd name="T24" fmla="*/ 47 w 109"/>
                  <a:gd name="T25" fmla="*/ 237 h 282"/>
                  <a:gd name="T26" fmla="*/ 51 w 109"/>
                  <a:gd name="T27" fmla="*/ 232 h 282"/>
                  <a:gd name="T28" fmla="*/ 53 w 109"/>
                  <a:gd name="T29" fmla="*/ 226 h 282"/>
                  <a:gd name="T30" fmla="*/ 54 w 109"/>
                  <a:gd name="T31" fmla="*/ 220 h 282"/>
                  <a:gd name="T32" fmla="*/ 56 w 109"/>
                  <a:gd name="T33" fmla="*/ 215 h 282"/>
                  <a:gd name="T34" fmla="*/ 65 w 109"/>
                  <a:gd name="T35" fmla="*/ 209 h 282"/>
                  <a:gd name="T36" fmla="*/ 69 w 109"/>
                  <a:gd name="T37" fmla="*/ 192 h 282"/>
                  <a:gd name="T38" fmla="*/ 73 w 109"/>
                  <a:gd name="T39" fmla="*/ 180 h 282"/>
                  <a:gd name="T40" fmla="*/ 77 w 109"/>
                  <a:gd name="T41" fmla="*/ 169 h 282"/>
                  <a:gd name="T42" fmla="*/ 81 w 109"/>
                  <a:gd name="T43" fmla="*/ 151 h 282"/>
                  <a:gd name="T44" fmla="*/ 85 w 109"/>
                  <a:gd name="T45" fmla="*/ 143 h 282"/>
                  <a:gd name="T46" fmla="*/ 86 w 109"/>
                  <a:gd name="T47" fmla="*/ 134 h 282"/>
                  <a:gd name="T48" fmla="*/ 90 w 109"/>
                  <a:gd name="T49" fmla="*/ 117 h 282"/>
                  <a:gd name="T50" fmla="*/ 90 w 109"/>
                  <a:gd name="T51" fmla="*/ 100 h 282"/>
                  <a:gd name="T52" fmla="*/ 94 w 109"/>
                  <a:gd name="T53" fmla="*/ 91 h 282"/>
                  <a:gd name="T54" fmla="*/ 98 w 109"/>
                  <a:gd name="T55" fmla="*/ 71 h 282"/>
                  <a:gd name="T56" fmla="*/ 98 w 109"/>
                  <a:gd name="T57" fmla="*/ 65 h 282"/>
                  <a:gd name="T58" fmla="*/ 104 w 109"/>
                  <a:gd name="T59" fmla="*/ 45 h 282"/>
                  <a:gd name="T60" fmla="*/ 106 w 109"/>
                  <a:gd name="T61" fmla="*/ 28 h 282"/>
                  <a:gd name="T62" fmla="*/ 108 w 109"/>
                  <a:gd name="T63" fmla="*/ 11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2"/>
                  <a:gd name="T98" fmla="*/ 109 w 109"/>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2">
                    <a:moveTo>
                      <a:pt x="0" y="281"/>
                    </a:moveTo>
                    <a:lnTo>
                      <a:pt x="1" y="278"/>
                    </a:lnTo>
                    <a:lnTo>
                      <a:pt x="7" y="278"/>
                    </a:lnTo>
                    <a:lnTo>
                      <a:pt x="9" y="281"/>
                    </a:lnTo>
                    <a:lnTo>
                      <a:pt x="11" y="278"/>
                    </a:lnTo>
                    <a:lnTo>
                      <a:pt x="15" y="278"/>
                    </a:lnTo>
                    <a:lnTo>
                      <a:pt x="17" y="278"/>
                    </a:lnTo>
                    <a:lnTo>
                      <a:pt x="19" y="275"/>
                    </a:lnTo>
                    <a:lnTo>
                      <a:pt x="22" y="269"/>
                    </a:lnTo>
                    <a:lnTo>
                      <a:pt x="24" y="272"/>
                    </a:lnTo>
                    <a:lnTo>
                      <a:pt x="28" y="269"/>
                    </a:lnTo>
                    <a:lnTo>
                      <a:pt x="28" y="266"/>
                    </a:lnTo>
                    <a:lnTo>
                      <a:pt x="32" y="260"/>
                    </a:lnTo>
                    <a:lnTo>
                      <a:pt x="34" y="260"/>
                    </a:lnTo>
                    <a:lnTo>
                      <a:pt x="36" y="260"/>
                    </a:lnTo>
                    <a:lnTo>
                      <a:pt x="38" y="258"/>
                    </a:lnTo>
                    <a:lnTo>
                      <a:pt x="38" y="255"/>
                    </a:lnTo>
                    <a:lnTo>
                      <a:pt x="40" y="252"/>
                    </a:lnTo>
                    <a:lnTo>
                      <a:pt x="42" y="249"/>
                    </a:lnTo>
                    <a:lnTo>
                      <a:pt x="43" y="246"/>
                    </a:lnTo>
                    <a:lnTo>
                      <a:pt x="45" y="243"/>
                    </a:lnTo>
                    <a:lnTo>
                      <a:pt x="47" y="240"/>
                    </a:lnTo>
                    <a:lnTo>
                      <a:pt x="47" y="237"/>
                    </a:lnTo>
                    <a:lnTo>
                      <a:pt x="47" y="235"/>
                    </a:lnTo>
                    <a:lnTo>
                      <a:pt x="51" y="232"/>
                    </a:lnTo>
                    <a:lnTo>
                      <a:pt x="49" y="232"/>
                    </a:lnTo>
                    <a:lnTo>
                      <a:pt x="53" y="226"/>
                    </a:lnTo>
                    <a:lnTo>
                      <a:pt x="54" y="220"/>
                    </a:lnTo>
                    <a:lnTo>
                      <a:pt x="56" y="220"/>
                    </a:lnTo>
                    <a:lnTo>
                      <a:pt x="56" y="215"/>
                    </a:lnTo>
                    <a:lnTo>
                      <a:pt x="62" y="209"/>
                    </a:lnTo>
                    <a:lnTo>
                      <a:pt x="65" y="209"/>
                    </a:lnTo>
                    <a:lnTo>
                      <a:pt x="65" y="197"/>
                    </a:lnTo>
                    <a:lnTo>
                      <a:pt x="69" y="192"/>
                    </a:lnTo>
                    <a:lnTo>
                      <a:pt x="71" y="189"/>
                    </a:lnTo>
                    <a:lnTo>
                      <a:pt x="73" y="180"/>
                    </a:lnTo>
                    <a:lnTo>
                      <a:pt x="73" y="177"/>
                    </a:lnTo>
                    <a:lnTo>
                      <a:pt x="77" y="169"/>
                    </a:lnTo>
                    <a:lnTo>
                      <a:pt x="79" y="166"/>
                    </a:lnTo>
                    <a:lnTo>
                      <a:pt x="81" y="151"/>
                    </a:lnTo>
                    <a:lnTo>
                      <a:pt x="81" y="149"/>
                    </a:lnTo>
                    <a:lnTo>
                      <a:pt x="85" y="143"/>
                    </a:lnTo>
                    <a:lnTo>
                      <a:pt x="86" y="134"/>
                    </a:lnTo>
                    <a:lnTo>
                      <a:pt x="88" y="129"/>
                    </a:lnTo>
                    <a:lnTo>
                      <a:pt x="90" y="117"/>
                    </a:lnTo>
                    <a:lnTo>
                      <a:pt x="92" y="111"/>
                    </a:lnTo>
                    <a:lnTo>
                      <a:pt x="90" y="100"/>
                    </a:lnTo>
                    <a:lnTo>
                      <a:pt x="92" y="97"/>
                    </a:lnTo>
                    <a:lnTo>
                      <a:pt x="94" y="91"/>
                    </a:lnTo>
                    <a:lnTo>
                      <a:pt x="96" y="80"/>
                    </a:lnTo>
                    <a:lnTo>
                      <a:pt x="98" y="71"/>
                    </a:lnTo>
                    <a:lnTo>
                      <a:pt x="98" y="68"/>
                    </a:lnTo>
                    <a:lnTo>
                      <a:pt x="98" y="65"/>
                    </a:lnTo>
                    <a:lnTo>
                      <a:pt x="102" y="54"/>
                    </a:lnTo>
                    <a:lnTo>
                      <a:pt x="104" y="45"/>
                    </a:lnTo>
                    <a:lnTo>
                      <a:pt x="104" y="37"/>
                    </a:lnTo>
                    <a:lnTo>
                      <a:pt x="106" y="28"/>
                    </a:lnTo>
                    <a:lnTo>
                      <a:pt x="108" y="22"/>
                    </a:lnTo>
                    <a:lnTo>
                      <a:pt x="108" y="11"/>
                    </a:lnTo>
                    <a:lnTo>
                      <a:pt x="108" y="0"/>
                    </a:lnTo>
                  </a:path>
                </a:pathLst>
              </a:custGeom>
              <a:noFill/>
              <a:ln w="9525" cap="rnd">
                <a:solidFill>
                  <a:srgbClr val="FF0000"/>
                </a:solidFill>
                <a:round/>
                <a:headEnd type="none" w="sm" len="sm"/>
                <a:tailEnd type="none" w="sm" len="sm"/>
              </a:ln>
            </p:spPr>
            <p:txBody>
              <a:bodyPr/>
              <a:lstStyle/>
              <a:p>
                <a:endParaRPr lang="en-US"/>
              </a:p>
            </p:txBody>
          </p:sp>
          <p:sp>
            <p:nvSpPr>
              <p:cNvPr id="22555" name="Freeform 220"/>
              <p:cNvSpPr>
                <a:spLocks/>
              </p:cNvSpPr>
              <p:nvPr/>
            </p:nvSpPr>
            <p:spPr bwMode="auto">
              <a:xfrm>
                <a:off x="3666" y="1247"/>
                <a:ext cx="110" cy="282"/>
              </a:xfrm>
              <a:custGeom>
                <a:avLst/>
                <a:gdLst>
                  <a:gd name="T0" fmla="*/ 105 w 110"/>
                  <a:gd name="T1" fmla="*/ 281 h 282"/>
                  <a:gd name="T2" fmla="*/ 97 w 110"/>
                  <a:gd name="T3" fmla="*/ 278 h 282"/>
                  <a:gd name="T4" fmla="*/ 94 w 110"/>
                  <a:gd name="T5" fmla="*/ 272 h 282"/>
                  <a:gd name="T6" fmla="*/ 88 w 110"/>
                  <a:gd name="T7" fmla="*/ 272 h 282"/>
                  <a:gd name="T8" fmla="*/ 83 w 110"/>
                  <a:gd name="T9" fmla="*/ 272 h 282"/>
                  <a:gd name="T10" fmla="*/ 79 w 110"/>
                  <a:gd name="T11" fmla="*/ 269 h 282"/>
                  <a:gd name="T12" fmla="*/ 72 w 110"/>
                  <a:gd name="T13" fmla="*/ 263 h 282"/>
                  <a:gd name="T14" fmla="*/ 72 w 110"/>
                  <a:gd name="T15" fmla="*/ 263 h 282"/>
                  <a:gd name="T16" fmla="*/ 70 w 110"/>
                  <a:gd name="T17" fmla="*/ 255 h 282"/>
                  <a:gd name="T18" fmla="*/ 66 w 110"/>
                  <a:gd name="T19" fmla="*/ 249 h 282"/>
                  <a:gd name="T20" fmla="*/ 66 w 110"/>
                  <a:gd name="T21" fmla="*/ 243 h 282"/>
                  <a:gd name="T22" fmla="*/ 62 w 110"/>
                  <a:gd name="T23" fmla="*/ 240 h 282"/>
                  <a:gd name="T24" fmla="*/ 60 w 110"/>
                  <a:gd name="T25" fmla="*/ 235 h 282"/>
                  <a:gd name="T26" fmla="*/ 57 w 110"/>
                  <a:gd name="T27" fmla="*/ 229 h 282"/>
                  <a:gd name="T28" fmla="*/ 55 w 110"/>
                  <a:gd name="T29" fmla="*/ 229 h 282"/>
                  <a:gd name="T30" fmla="*/ 51 w 110"/>
                  <a:gd name="T31" fmla="*/ 226 h 282"/>
                  <a:gd name="T32" fmla="*/ 49 w 110"/>
                  <a:gd name="T33" fmla="*/ 215 h 282"/>
                  <a:gd name="T34" fmla="*/ 42 w 110"/>
                  <a:gd name="T35" fmla="*/ 203 h 282"/>
                  <a:gd name="T36" fmla="*/ 40 w 110"/>
                  <a:gd name="T37" fmla="*/ 189 h 282"/>
                  <a:gd name="T38" fmla="*/ 35 w 110"/>
                  <a:gd name="T39" fmla="*/ 177 h 282"/>
                  <a:gd name="T40" fmla="*/ 31 w 110"/>
                  <a:gd name="T41" fmla="*/ 166 h 282"/>
                  <a:gd name="T42" fmla="*/ 29 w 110"/>
                  <a:gd name="T43" fmla="*/ 151 h 282"/>
                  <a:gd name="T44" fmla="*/ 27 w 110"/>
                  <a:gd name="T45" fmla="*/ 140 h 282"/>
                  <a:gd name="T46" fmla="*/ 22 w 110"/>
                  <a:gd name="T47" fmla="*/ 134 h 282"/>
                  <a:gd name="T48" fmla="*/ 18 w 110"/>
                  <a:gd name="T49" fmla="*/ 114 h 282"/>
                  <a:gd name="T50" fmla="*/ 16 w 110"/>
                  <a:gd name="T51" fmla="*/ 103 h 282"/>
                  <a:gd name="T52" fmla="*/ 14 w 110"/>
                  <a:gd name="T53" fmla="*/ 88 h 282"/>
                  <a:gd name="T54" fmla="*/ 12 w 110"/>
                  <a:gd name="T55" fmla="*/ 74 h 282"/>
                  <a:gd name="T56" fmla="*/ 7 w 110"/>
                  <a:gd name="T57" fmla="*/ 57 h 282"/>
                  <a:gd name="T58" fmla="*/ 9 w 110"/>
                  <a:gd name="T59" fmla="*/ 40 h 282"/>
                  <a:gd name="T60" fmla="*/ 7 w 110"/>
                  <a:gd name="T61" fmla="*/ 25 h 282"/>
                  <a:gd name="T62" fmla="*/ 3 w 110"/>
                  <a:gd name="T63" fmla="*/ 8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2"/>
                  <a:gd name="T98" fmla="*/ 110 w 11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2">
                    <a:moveTo>
                      <a:pt x="109" y="281"/>
                    </a:moveTo>
                    <a:lnTo>
                      <a:pt x="105" y="281"/>
                    </a:lnTo>
                    <a:lnTo>
                      <a:pt x="101" y="278"/>
                    </a:lnTo>
                    <a:lnTo>
                      <a:pt x="97" y="278"/>
                    </a:lnTo>
                    <a:lnTo>
                      <a:pt x="96" y="275"/>
                    </a:lnTo>
                    <a:lnTo>
                      <a:pt x="94" y="272"/>
                    </a:lnTo>
                    <a:lnTo>
                      <a:pt x="92" y="272"/>
                    </a:lnTo>
                    <a:lnTo>
                      <a:pt x="88" y="272"/>
                    </a:lnTo>
                    <a:lnTo>
                      <a:pt x="84" y="269"/>
                    </a:lnTo>
                    <a:lnTo>
                      <a:pt x="83" y="272"/>
                    </a:lnTo>
                    <a:lnTo>
                      <a:pt x="83" y="269"/>
                    </a:lnTo>
                    <a:lnTo>
                      <a:pt x="79" y="269"/>
                    </a:lnTo>
                    <a:lnTo>
                      <a:pt x="77" y="269"/>
                    </a:lnTo>
                    <a:lnTo>
                      <a:pt x="72" y="263"/>
                    </a:lnTo>
                    <a:lnTo>
                      <a:pt x="73" y="260"/>
                    </a:lnTo>
                    <a:lnTo>
                      <a:pt x="72" y="263"/>
                    </a:lnTo>
                    <a:lnTo>
                      <a:pt x="72" y="258"/>
                    </a:lnTo>
                    <a:lnTo>
                      <a:pt x="70" y="255"/>
                    </a:lnTo>
                    <a:lnTo>
                      <a:pt x="68" y="255"/>
                    </a:lnTo>
                    <a:lnTo>
                      <a:pt x="66" y="249"/>
                    </a:lnTo>
                    <a:lnTo>
                      <a:pt x="68" y="246"/>
                    </a:lnTo>
                    <a:lnTo>
                      <a:pt x="66" y="243"/>
                    </a:lnTo>
                    <a:lnTo>
                      <a:pt x="66" y="240"/>
                    </a:lnTo>
                    <a:lnTo>
                      <a:pt x="62" y="240"/>
                    </a:lnTo>
                    <a:lnTo>
                      <a:pt x="62" y="237"/>
                    </a:lnTo>
                    <a:lnTo>
                      <a:pt x="60" y="235"/>
                    </a:lnTo>
                    <a:lnTo>
                      <a:pt x="59" y="232"/>
                    </a:lnTo>
                    <a:lnTo>
                      <a:pt x="57" y="229"/>
                    </a:lnTo>
                    <a:lnTo>
                      <a:pt x="55" y="229"/>
                    </a:lnTo>
                    <a:lnTo>
                      <a:pt x="53" y="226"/>
                    </a:lnTo>
                    <a:lnTo>
                      <a:pt x="51" y="226"/>
                    </a:lnTo>
                    <a:lnTo>
                      <a:pt x="49" y="215"/>
                    </a:lnTo>
                    <a:lnTo>
                      <a:pt x="44" y="209"/>
                    </a:lnTo>
                    <a:lnTo>
                      <a:pt x="42" y="203"/>
                    </a:lnTo>
                    <a:lnTo>
                      <a:pt x="40" y="197"/>
                    </a:lnTo>
                    <a:lnTo>
                      <a:pt x="40" y="189"/>
                    </a:lnTo>
                    <a:lnTo>
                      <a:pt x="35" y="183"/>
                    </a:lnTo>
                    <a:lnTo>
                      <a:pt x="35" y="177"/>
                    </a:lnTo>
                    <a:lnTo>
                      <a:pt x="33" y="174"/>
                    </a:lnTo>
                    <a:lnTo>
                      <a:pt x="31" y="166"/>
                    </a:lnTo>
                    <a:lnTo>
                      <a:pt x="27" y="163"/>
                    </a:lnTo>
                    <a:lnTo>
                      <a:pt x="29" y="151"/>
                    </a:lnTo>
                    <a:lnTo>
                      <a:pt x="29" y="146"/>
                    </a:lnTo>
                    <a:lnTo>
                      <a:pt x="27" y="140"/>
                    </a:lnTo>
                    <a:lnTo>
                      <a:pt x="24" y="134"/>
                    </a:lnTo>
                    <a:lnTo>
                      <a:pt x="22" y="134"/>
                    </a:lnTo>
                    <a:lnTo>
                      <a:pt x="18" y="126"/>
                    </a:lnTo>
                    <a:lnTo>
                      <a:pt x="18" y="114"/>
                    </a:lnTo>
                    <a:lnTo>
                      <a:pt x="16" y="111"/>
                    </a:lnTo>
                    <a:lnTo>
                      <a:pt x="16" y="103"/>
                    </a:lnTo>
                    <a:lnTo>
                      <a:pt x="14" y="94"/>
                    </a:lnTo>
                    <a:lnTo>
                      <a:pt x="14" y="88"/>
                    </a:lnTo>
                    <a:lnTo>
                      <a:pt x="12" y="88"/>
                    </a:lnTo>
                    <a:lnTo>
                      <a:pt x="12" y="74"/>
                    </a:lnTo>
                    <a:lnTo>
                      <a:pt x="11" y="65"/>
                    </a:lnTo>
                    <a:lnTo>
                      <a:pt x="7" y="57"/>
                    </a:lnTo>
                    <a:lnTo>
                      <a:pt x="9" y="48"/>
                    </a:lnTo>
                    <a:lnTo>
                      <a:pt x="9" y="40"/>
                    </a:lnTo>
                    <a:lnTo>
                      <a:pt x="3" y="37"/>
                    </a:lnTo>
                    <a:lnTo>
                      <a:pt x="7" y="25"/>
                    </a:lnTo>
                    <a:lnTo>
                      <a:pt x="1" y="17"/>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556" name="Freeform 221"/>
              <p:cNvSpPr>
                <a:spLocks/>
              </p:cNvSpPr>
              <p:nvPr/>
            </p:nvSpPr>
            <p:spPr bwMode="auto">
              <a:xfrm>
                <a:off x="3560" y="965"/>
                <a:ext cx="107" cy="283"/>
              </a:xfrm>
              <a:custGeom>
                <a:avLst/>
                <a:gdLst>
                  <a:gd name="T0" fmla="*/ 1 w 107"/>
                  <a:gd name="T1" fmla="*/ 2 h 283"/>
                  <a:gd name="T2" fmla="*/ 7 w 107"/>
                  <a:gd name="T3" fmla="*/ 2 h 283"/>
                  <a:gd name="T4" fmla="*/ 13 w 107"/>
                  <a:gd name="T5" fmla="*/ 5 h 283"/>
                  <a:gd name="T6" fmla="*/ 19 w 107"/>
                  <a:gd name="T7" fmla="*/ 8 h 283"/>
                  <a:gd name="T8" fmla="*/ 25 w 107"/>
                  <a:gd name="T9" fmla="*/ 11 h 283"/>
                  <a:gd name="T10" fmla="*/ 26 w 107"/>
                  <a:gd name="T11" fmla="*/ 14 h 283"/>
                  <a:gd name="T12" fmla="*/ 29 w 107"/>
                  <a:gd name="T13" fmla="*/ 17 h 283"/>
                  <a:gd name="T14" fmla="*/ 35 w 107"/>
                  <a:gd name="T15" fmla="*/ 19 h 283"/>
                  <a:gd name="T16" fmla="*/ 39 w 107"/>
                  <a:gd name="T17" fmla="*/ 25 h 283"/>
                  <a:gd name="T18" fmla="*/ 37 w 107"/>
                  <a:gd name="T19" fmla="*/ 28 h 283"/>
                  <a:gd name="T20" fmla="*/ 41 w 107"/>
                  <a:gd name="T21" fmla="*/ 34 h 283"/>
                  <a:gd name="T22" fmla="*/ 47 w 107"/>
                  <a:gd name="T23" fmla="*/ 39 h 283"/>
                  <a:gd name="T24" fmla="*/ 47 w 107"/>
                  <a:gd name="T25" fmla="*/ 45 h 283"/>
                  <a:gd name="T26" fmla="*/ 49 w 107"/>
                  <a:gd name="T27" fmla="*/ 51 h 283"/>
                  <a:gd name="T28" fmla="*/ 53 w 107"/>
                  <a:gd name="T29" fmla="*/ 54 h 283"/>
                  <a:gd name="T30" fmla="*/ 56 w 107"/>
                  <a:gd name="T31" fmla="*/ 56 h 283"/>
                  <a:gd name="T32" fmla="*/ 58 w 107"/>
                  <a:gd name="T33" fmla="*/ 65 h 283"/>
                  <a:gd name="T34" fmla="*/ 62 w 107"/>
                  <a:gd name="T35" fmla="*/ 76 h 283"/>
                  <a:gd name="T36" fmla="*/ 66 w 107"/>
                  <a:gd name="T37" fmla="*/ 88 h 283"/>
                  <a:gd name="T38" fmla="*/ 72 w 107"/>
                  <a:gd name="T39" fmla="*/ 102 h 283"/>
                  <a:gd name="T40" fmla="*/ 76 w 107"/>
                  <a:gd name="T41" fmla="*/ 111 h 283"/>
                  <a:gd name="T42" fmla="*/ 80 w 107"/>
                  <a:gd name="T43" fmla="*/ 125 h 283"/>
                  <a:gd name="T44" fmla="*/ 82 w 107"/>
                  <a:gd name="T45" fmla="*/ 139 h 283"/>
                  <a:gd name="T46" fmla="*/ 88 w 107"/>
                  <a:gd name="T47" fmla="*/ 150 h 283"/>
                  <a:gd name="T48" fmla="*/ 88 w 107"/>
                  <a:gd name="T49" fmla="*/ 162 h 283"/>
                  <a:gd name="T50" fmla="*/ 90 w 107"/>
                  <a:gd name="T51" fmla="*/ 179 h 283"/>
                  <a:gd name="T52" fmla="*/ 94 w 107"/>
                  <a:gd name="T53" fmla="*/ 190 h 283"/>
                  <a:gd name="T54" fmla="*/ 94 w 107"/>
                  <a:gd name="T55" fmla="*/ 205 h 283"/>
                  <a:gd name="T56" fmla="*/ 98 w 107"/>
                  <a:gd name="T57" fmla="*/ 225 h 283"/>
                  <a:gd name="T58" fmla="*/ 98 w 107"/>
                  <a:gd name="T59" fmla="*/ 236 h 283"/>
                  <a:gd name="T60" fmla="*/ 104 w 107"/>
                  <a:gd name="T61" fmla="*/ 256 h 283"/>
                  <a:gd name="T62" fmla="*/ 104 w 107"/>
                  <a:gd name="T63" fmla="*/ 273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83"/>
                  <a:gd name="T98" fmla="*/ 107 w 107"/>
                  <a:gd name="T99" fmla="*/ 283 h 2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83">
                    <a:moveTo>
                      <a:pt x="0" y="0"/>
                    </a:moveTo>
                    <a:lnTo>
                      <a:pt x="1" y="2"/>
                    </a:lnTo>
                    <a:lnTo>
                      <a:pt x="3" y="0"/>
                    </a:lnTo>
                    <a:lnTo>
                      <a:pt x="7" y="2"/>
                    </a:lnTo>
                    <a:lnTo>
                      <a:pt x="9" y="8"/>
                    </a:lnTo>
                    <a:lnTo>
                      <a:pt x="13" y="5"/>
                    </a:lnTo>
                    <a:lnTo>
                      <a:pt x="17" y="5"/>
                    </a:lnTo>
                    <a:lnTo>
                      <a:pt x="19" y="8"/>
                    </a:lnTo>
                    <a:lnTo>
                      <a:pt x="21" y="8"/>
                    </a:lnTo>
                    <a:lnTo>
                      <a:pt x="25" y="11"/>
                    </a:lnTo>
                    <a:lnTo>
                      <a:pt x="26" y="14"/>
                    </a:lnTo>
                    <a:lnTo>
                      <a:pt x="29" y="17"/>
                    </a:lnTo>
                    <a:lnTo>
                      <a:pt x="31" y="17"/>
                    </a:lnTo>
                    <a:lnTo>
                      <a:pt x="35" y="19"/>
                    </a:lnTo>
                    <a:lnTo>
                      <a:pt x="37" y="22"/>
                    </a:lnTo>
                    <a:lnTo>
                      <a:pt x="39" y="25"/>
                    </a:lnTo>
                    <a:lnTo>
                      <a:pt x="37" y="25"/>
                    </a:lnTo>
                    <a:lnTo>
                      <a:pt x="37" y="28"/>
                    </a:lnTo>
                    <a:lnTo>
                      <a:pt x="39" y="31"/>
                    </a:lnTo>
                    <a:lnTo>
                      <a:pt x="41" y="34"/>
                    </a:lnTo>
                    <a:lnTo>
                      <a:pt x="43" y="37"/>
                    </a:lnTo>
                    <a:lnTo>
                      <a:pt x="47" y="39"/>
                    </a:lnTo>
                    <a:lnTo>
                      <a:pt x="47" y="45"/>
                    </a:lnTo>
                    <a:lnTo>
                      <a:pt x="49" y="51"/>
                    </a:lnTo>
                    <a:lnTo>
                      <a:pt x="51" y="51"/>
                    </a:lnTo>
                    <a:lnTo>
                      <a:pt x="53" y="54"/>
                    </a:lnTo>
                    <a:lnTo>
                      <a:pt x="54" y="56"/>
                    </a:lnTo>
                    <a:lnTo>
                      <a:pt x="56" y="56"/>
                    </a:lnTo>
                    <a:lnTo>
                      <a:pt x="56" y="62"/>
                    </a:lnTo>
                    <a:lnTo>
                      <a:pt x="58" y="65"/>
                    </a:lnTo>
                    <a:lnTo>
                      <a:pt x="58" y="71"/>
                    </a:lnTo>
                    <a:lnTo>
                      <a:pt x="62" y="76"/>
                    </a:lnTo>
                    <a:lnTo>
                      <a:pt x="66" y="82"/>
                    </a:lnTo>
                    <a:lnTo>
                      <a:pt x="66" y="88"/>
                    </a:lnTo>
                    <a:lnTo>
                      <a:pt x="68" y="99"/>
                    </a:lnTo>
                    <a:lnTo>
                      <a:pt x="72" y="102"/>
                    </a:lnTo>
                    <a:lnTo>
                      <a:pt x="78" y="108"/>
                    </a:lnTo>
                    <a:lnTo>
                      <a:pt x="76" y="111"/>
                    </a:lnTo>
                    <a:lnTo>
                      <a:pt x="79" y="119"/>
                    </a:lnTo>
                    <a:lnTo>
                      <a:pt x="80" y="125"/>
                    </a:lnTo>
                    <a:lnTo>
                      <a:pt x="82" y="133"/>
                    </a:lnTo>
                    <a:lnTo>
                      <a:pt x="82" y="139"/>
                    </a:lnTo>
                    <a:lnTo>
                      <a:pt x="82" y="148"/>
                    </a:lnTo>
                    <a:lnTo>
                      <a:pt x="88" y="150"/>
                    </a:lnTo>
                    <a:lnTo>
                      <a:pt x="88" y="156"/>
                    </a:lnTo>
                    <a:lnTo>
                      <a:pt x="88" y="162"/>
                    </a:lnTo>
                    <a:lnTo>
                      <a:pt x="88" y="165"/>
                    </a:lnTo>
                    <a:lnTo>
                      <a:pt x="90" y="179"/>
                    </a:lnTo>
                    <a:lnTo>
                      <a:pt x="90" y="185"/>
                    </a:lnTo>
                    <a:lnTo>
                      <a:pt x="94" y="190"/>
                    </a:lnTo>
                    <a:lnTo>
                      <a:pt x="94" y="196"/>
                    </a:lnTo>
                    <a:lnTo>
                      <a:pt x="94" y="205"/>
                    </a:lnTo>
                    <a:lnTo>
                      <a:pt x="96" y="213"/>
                    </a:lnTo>
                    <a:lnTo>
                      <a:pt x="98" y="225"/>
                    </a:lnTo>
                    <a:lnTo>
                      <a:pt x="100" y="230"/>
                    </a:lnTo>
                    <a:lnTo>
                      <a:pt x="98" y="236"/>
                    </a:lnTo>
                    <a:lnTo>
                      <a:pt x="102" y="244"/>
                    </a:lnTo>
                    <a:lnTo>
                      <a:pt x="104" y="256"/>
                    </a:lnTo>
                    <a:lnTo>
                      <a:pt x="104" y="262"/>
                    </a:lnTo>
                    <a:lnTo>
                      <a:pt x="104" y="273"/>
                    </a:lnTo>
                    <a:lnTo>
                      <a:pt x="106" y="282"/>
                    </a:lnTo>
                  </a:path>
                </a:pathLst>
              </a:custGeom>
              <a:noFill/>
              <a:ln w="9525" cap="rnd">
                <a:solidFill>
                  <a:srgbClr val="FF0000"/>
                </a:solidFill>
                <a:round/>
                <a:headEnd type="none" w="sm" len="sm"/>
                <a:tailEnd type="none" w="sm" len="sm"/>
              </a:ln>
            </p:spPr>
            <p:txBody>
              <a:bodyPr/>
              <a:lstStyle/>
              <a:p>
                <a:endParaRPr lang="en-US"/>
              </a:p>
            </p:txBody>
          </p:sp>
          <p:sp>
            <p:nvSpPr>
              <p:cNvPr id="22557" name="Freeform 222"/>
              <p:cNvSpPr>
                <a:spLocks/>
              </p:cNvSpPr>
              <p:nvPr/>
            </p:nvSpPr>
            <p:spPr bwMode="auto">
              <a:xfrm>
                <a:off x="3447" y="965"/>
                <a:ext cx="112" cy="283"/>
              </a:xfrm>
              <a:custGeom>
                <a:avLst/>
                <a:gdLst>
                  <a:gd name="T0" fmla="*/ 107 w 112"/>
                  <a:gd name="T1" fmla="*/ 0 h 283"/>
                  <a:gd name="T2" fmla="*/ 101 w 112"/>
                  <a:gd name="T3" fmla="*/ 2 h 283"/>
                  <a:gd name="T4" fmla="*/ 93 w 112"/>
                  <a:gd name="T5" fmla="*/ 2 h 283"/>
                  <a:gd name="T6" fmla="*/ 88 w 112"/>
                  <a:gd name="T7" fmla="*/ 5 h 283"/>
                  <a:gd name="T8" fmla="*/ 86 w 112"/>
                  <a:gd name="T9" fmla="*/ 11 h 283"/>
                  <a:gd name="T10" fmla="*/ 82 w 112"/>
                  <a:gd name="T11" fmla="*/ 14 h 283"/>
                  <a:gd name="T12" fmla="*/ 76 w 112"/>
                  <a:gd name="T13" fmla="*/ 14 h 283"/>
                  <a:gd name="T14" fmla="*/ 74 w 112"/>
                  <a:gd name="T15" fmla="*/ 19 h 283"/>
                  <a:gd name="T16" fmla="*/ 70 w 112"/>
                  <a:gd name="T17" fmla="*/ 22 h 283"/>
                  <a:gd name="T18" fmla="*/ 66 w 112"/>
                  <a:gd name="T19" fmla="*/ 25 h 283"/>
                  <a:gd name="T20" fmla="*/ 65 w 112"/>
                  <a:gd name="T21" fmla="*/ 31 h 283"/>
                  <a:gd name="T22" fmla="*/ 63 w 112"/>
                  <a:gd name="T23" fmla="*/ 34 h 283"/>
                  <a:gd name="T24" fmla="*/ 63 w 112"/>
                  <a:gd name="T25" fmla="*/ 42 h 283"/>
                  <a:gd name="T26" fmla="*/ 59 w 112"/>
                  <a:gd name="T27" fmla="*/ 45 h 283"/>
                  <a:gd name="T28" fmla="*/ 57 w 112"/>
                  <a:gd name="T29" fmla="*/ 48 h 283"/>
                  <a:gd name="T30" fmla="*/ 53 w 112"/>
                  <a:gd name="T31" fmla="*/ 54 h 283"/>
                  <a:gd name="T32" fmla="*/ 47 w 112"/>
                  <a:gd name="T33" fmla="*/ 62 h 283"/>
                  <a:gd name="T34" fmla="*/ 45 w 112"/>
                  <a:gd name="T35" fmla="*/ 74 h 283"/>
                  <a:gd name="T36" fmla="*/ 40 w 112"/>
                  <a:gd name="T37" fmla="*/ 88 h 283"/>
                  <a:gd name="T38" fmla="*/ 36 w 112"/>
                  <a:gd name="T39" fmla="*/ 96 h 283"/>
                  <a:gd name="T40" fmla="*/ 30 w 112"/>
                  <a:gd name="T41" fmla="*/ 113 h 283"/>
                  <a:gd name="T42" fmla="*/ 28 w 112"/>
                  <a:gd name="T43" fmla="*/ 119 h 283"/>
                  <a:gd name="T44" fmla="*/ 21 w 112"/>
                  <a:gd name="T45" fmla="*/ 133 h 283"/>
                  <a:gd name="T46" fmla="*/ 24 w 112"/>
                  <a:gd name="T47" fmla="*/ 150 h 283"/>
                  <a:gd name="T48" fmla="*/ 17 w 112"/>
                  <a:gd name="T49" fmla="*/ 165 h 283"/>
                  <a:gd name="T50" fmla="*/ 15 w 112"/>
                  <a:gd name="T51" fmla="*/ 176 h 283"/>
                  <a:gd name="T52" fmla="*/ 13 w 112"/>
                  <a:gd name="T53" fmla="*/ 190 h 283"/>
                  <a:gd name="T54" fmla="*/ 9 w 112"/>
                  <a:gd name="T55" fmla="*/ 207 h 283"/>
                  <a:gd name="T56" fmla="*/ 9 w 112"/>
                  <a:gd name="T57" fmla="*/ 222 h 283"/>
                  <a:gd name="T58" fmla="*/ 7 w 112"/>
                  <a:gd name="T59" fmla="*/ 239 h 283"/>
                  <a:gd name="T60" fmla="*/ 3 w 112"/>
                  <a:gd name="T61" fmla="*/ 259 h 283"/>
                  <a:gd name="T62" fmla="*/ 0 w 112"/>
                  <a:gd name="T63" fmla="*/ 273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3"/>
                  <a:gd name="T98" fmla="*/ 112 w 112"/>
                  <a:gd name="T99" fmla="*/ 283 h 2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3">
                    <a:moveTo>
                      <a:pt x="111" y="0"/>
                    </a:moveTo>
                    <a:lnTo>
                      <a:pt x="107" y="0"/>
                    </a:lnTo>
                    <a:lnTo>
                      <a:pt x="103" y="2"/>
                    </a:lnTo>
                    <a:lnTo>
                      <a:pt x="101" y="2"/>
                    </a:lnTo>
                    <a:lnTo>
                      <a:pt x="97" y="0"/>
                    </a:lnTo>
                    <a:lnTo>
                      <a:pt x="93" y="2"/>
                    </a:lnTo>
                    <a:lnTo>
                      <a:pt x="91" y="5"/>
                    </a:lnTo>
                    <a:lnTo>
                      <a:pt x="88" y="5"/>
                    </a:lnTo>
                    <a:lnTo>
                      <a:pt x="88" y="8"/>
                    </a:lnTo>
                    <a:lnTo>
                      <a:pt x="86" y="11"/>
                    </a:lnTo>
                    <a:lnTo>
                      <a:pt x="82" y="14"/>
                    </a:lnTo>
                    <a:lnTo>
                      <a:pt x="80" y="11"/>
                    </a:lnTo>
                    <a:lnTo>
                      <a:pt x="76" y="14"/>
                    </a:lnTo>
                    <a:lnTo>
                      <a:pt x="74" y="17"/>
                    </a:lnTo>
                    <a:lnTo>
                      <a:pt x="74" y="19"/>
                    </a:lnTo>
                    <a:lnTo>
                      <a:pt x="72" y="22"/>
                    </a:lnTo>
                    <a:lnTo>
                      <a:pt x="70" y="22"/>
                    </a:lnTo>
                    <a:lnTo>
                      <a:pt x="70" y="25"/>
                    </a:lnTo>
                    <a:lnTo>
                      <a:pt x="66" y="25"/>
                    </a:lnTo>
                    <a:lnTo>
                      <a:pt x="68" y="31"/>
                    </a:lnTo>
                    <a:lnTo>
                      <a:pt x="65" y="31"/>
                    </a:lnTo>
                    <a:lnTo>
                      <a:pt x="66" y="37"/>
                    </a:lnTo>
                    <a:lnTo>
                      <a:pt x="63" y="34"/>
                    </a:lnTo>
                    <a:lnTo>
                      <a:pt x="63" y="37"/>
                    </a:lnTo>
                    <a:lnTo>
                      <a:pt x="63" y="42"/>
                    </a:lnTo>
                    <a:lnTo>
                      <a:pt x="61" y="39"/>
                    </a:lnTo>
                    <a:lnTo>
                      <a:pt x="59" y="45"/>
                    </a:lnTo>
                    <a:lnTo>
                      <a:pt x="55" y="48"/>
                    </a:lnTo>
                    <a:lnTo>
                      <a:pt x="57" y="48"/>
                    </a:lnTo>
                    <a:lnTo>
                      <a:pt x="55" y="48"/>
                    </a:lnTo>
                    <a:lnTo>
                      <a:pt x="53" y="54"/>
                    </a:lnTo>
                    <a:lnTo>
                      <a:pt x="51" y="59"/>
                    </a:lnTo>
                    <a:lnTo>
                      <a:pt x="47" y="62"/>
                    </a:lnTo>
                    <a:lnTo>
                      <a:pt x="45" y="68"/>
                    </a:lnTo>
                    <a:lnTo>
                      <a:pt x="45" y="74"/>
                    </a:lnTo>
                    <a:lnTo>
                      <a:pt x="42" y="82"/>
                    </a:lnTo>
                    <a:lnTo>
                      <a:pt x="40" y="88"/>
                    </a:lnTo>
                    <a:lnTo>
                      <a:pt x="38" y="91"/>
                    </a:lnTo>
                    <a:lnTo>
                      <a:pt x="36" y="96"/>
                    </a:lnTo>
                    <a:lnTo>
                      <a:pt x="32" y="102"/>
                    </a:lnTo>
                    <a:lnTo>
                      <a:pt x="30" y="113"/>
                    </a:lnTo>
                    <a:lnTo>
                      <a:pt x="28" y="119"/>
                    </a:lnTo>
                    <a:lnTo>
                      <a:pt x="26" y="131"/>
                    </a:lnTo>
                    <a:lnTo>
                      <a:pt x="21" y="133"/>
                    </a:lnTo>
                    <a:lnTo>
                      <a:pt x="24" y="145"/>
                    </a:lnTo>
                    <a:lnTo>
                      <a:pt x="24" y="150"/>
                    </a:lnTo>
                    <a:lnTo>
                      <a:pt x="21" y="156"/>
                    </a:lnTo>
                    <a:lnTo>
                      <a:pt x="17" y="165"/>
                    </a:lnTo>
                    <a:lnTo>
                      <a:pt x="17" y="173"/>
                    </a:lnTo>
                    <a:lnTo>
                      <a:pt x="15" y="176"/>
                    </a:lnTo>
                    <a:lnTo>
                      <a:pt x="13" y="182"/>
                    </a:lnTo>
                    <a:lnTo>
                      <a:pt x="13" y="190"/>
                    </a:lnTo>
                    <a:lnTo>
                      <a:pt x="13" y="199"/>
                    </a:lnTo>
                    <a:lnTo>
                      <a:pt x="9" y="207"/>
                    </a:lnTo>
                    <a:lnTo>
                      <a:pt x="11" y="216"/>
                    </a:lnTo>
                    <a:lnTo>
                      <a:pt x="9" y="222"/>
                    </a:lnTo>
                    <a:lnTo>
                      <a:pt x="7" y="227"/>
                    </a:lnTo>
                    <a:lnTo>
                      <a:pt x="7" y="239"/>
                    </a:lnTo>
                    <a:lnTo>
                      <a:pt x="5" y="244"/>
                    </a:lnTo>
                    <a:lnTo>
                      <a:pt x="3" y="259"/>
                    </a:lnTo>
                    <a:lnTo>
                      <a:pt x="0" y="273"/>
                    </a:lnTo>
                    <a:lnTo>
                      <a:pt x="0" y="282"/>
                    </a:lnTo>
                  </a:path>
                </a:pathLst>
              </a:custGeom>
              <a:noFill/>
              <a:ln w="9525" cap="rnd">
                <a:solidFill>
                  <a:srgbClr val="FF0000"/>
                </a:solidFill>
                <a:round/>
                <a:headEnd type="none" w="sm" len="sm"/>
                <a:tailEnd type="none" w="sm" len="sm"/>
              </a:ln>
            </p:spPr>
            <p:txBody>
              <a:bodyPr/>
              <a:lstStyle/>
              <a:p>
                <a:endParaRPr lang="en-US"/>
              </a:p>
            </p:txBody>
          </p:sp>
          <p:sp>
            <p:nvSpPr>
              <p:cNvPr id="22558" name="Freeform 223"/>
              <p:cNvSpPr>
                <a:spLocks/>
              </p:cNvSpPr>
              <p:nvPr/>
            </p:nvSpPr>
            <p:spPr bwMode="auto">
              <a:xfrm>
                <a:off x="5197" y="950"/>
                <a:ext cx="110" cy="284"/>
              </a:xfrm>
              <a:custGeom>
                <a:avLst/>
                <a:gdLst>
                  <a:gd name="T0" fmla="*/ 107 w 110"/>
                  <a:gd name="T1" fmla="*/ 0 h 284"/>
                  <a:gd name="T2" fmla="*/ 101 w 110"/>
                  <a:gd name="T3" fmla="*/ 0 h 284"/>
                  <a:gd name="T4" fmla="*/ 93 w 110"/>
                  <a:gd name="T5" fmla="*/ 0 h 284"/>
                  <a:gd name="T6" fmla="*/ 90 w 110"/>
                  <a:gd name="T7" fmla="*/ 2 h 284"/>
                  <a:gd name="T8" fmla="*/ 86 w 110"/>
                  <a:gd name="T9" fmla="*/ 8 h 284"/>
                  <a:gd name="T10" fmla="*/ 79 w 110"/>
                  <a:gd name="T11" fmla="*/ 11 h 284"/>
                  <a:gd name="T12" fmla="*/ 76 w 110"/>
                  <a:gd name="T13" fmla="*/ 17 h 284"/>
                  <a:gd name="T14" fmla="*/ 72 w 110"/>
                  <a:gd name="T15" fmla="*/ 17 h 284"/>
                  <a:gd name="T16" fmla="*/ 72 w 110"/>
                  <a:gd name="T17" fmla="*/ 20 h 284"/>
                  <a:gd name="T18" fmla="*/ 66 w 110"/>
                  <a:gd name="T19" fmla="*/ 25 h 284"/>
                  <a:gd name="T20" fmla="*/ 62 w 110"/>
                  <a:gd name="T21" fmla="*/ 31 h 284"/>
                  <a:gd name="T22" fmla="*/ 62 w 110"/>
                  <a:gd name="T23" fmla="*/ 34 h 284"/>
                  <a:gd name="T24" fmla="*/ 61 w 110"/>
                  <a:gd name="T25" fmla="*/ 40 h 284"/>
                  <a:gd name="T26" fmla="*/ 59 w 110"/>
                  <a:gd name="T27" fmla="*/ 42 h 284"/>
                  <a:gd name="T28" fmla="*/ 55 w 110"/>
                  <a:gd name="T29" fmla="*/ 48 h 284"/>
                  <a:gd name="T30" fmla="*/ 53 w 110"/>
                  <a:gd name="T31" fmla="*/ 54 h 284"/>
                  <a:gd name="T32" fmla="*/ 51 w 110"/>
                  <a:gd name="T33" fmla="*/ 60 h 284"/>
                  <a:gd name="T34" fmla="*/ 44 w 110"/>
                  <a:gd name="T35" fmla="*/ 77 h 284"/>
                  <a:gd name="T36" fmla="*/ 40 w 110"/>
                  <a:gd name="T37" fmla="*/ 82 h 284"/>
                  <a:gd name="T38" fmla="*/ 34 w 110"/>
                  <a:gd name="T39" fmla="*/ 97 h 284"/>
                  <a:gd name="T40" fmla="*/ 29 w 110"/>
                  <a:gd name="T41" fmla="*/ 111 h 284"/>
                  <a:gd name="T42" fmla="*/ 26 w 110"/>
                  <a:gd name="T43" fmla="*/ 122 h 284"/>
                  <a:gd name="T44" fmla="*/ 24 w 110"/>
                  <a:gd name="T45" fmla="*/ 137 h 284"/>
                  <a:gd name="T46" fmla="*/ 22 w 110"/>
                  <a:gd name="T47" fmla="*/ 148 h 284"/>
                  <a:gd name="T48" fmla="*/ 18 w 110"/>
                  <a:gd name="T49" fmla="*/ 160 h 284"/>
                  <a:gd name="T50" fmla="*/ 11 w 110"/>
                  <a:gd name="T51" fmla="*/ 177 h 284"/>
                  <a:gd name="T52" fmla="*/ 13 w 110"/>
                  <a:gd name="T53" fmla="*/ 191 h 284"/>
                  <a:gd name="T54" fmla="*/ 11 w 110"/>
                  <a:gd name="T55" fmla="*/ 208 h 284"/>
                  <a:gd name="T56" fmla="*/ 7 w 110"/>
                  <a:gd name="T57" fmla="*/ 217 h 284"/>
                  <a:gd name="T58" fmla="*/ 7 w 110"/>
                  <a:gd name="T59" fmla="*/ 237 h 284"/>
                  <a:gd name="T60" fmla="*/ 1 w 110"/>
                  <a:gd name="T61" fmla="*/ 251 h 284"/>
                  <a:gd name="T62" fmla="*/ 1 w 110"/>
                  <a:gd name="T63" fmla="*/ 268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109" y="0"/>
                    </a:moveTo>
                    <a:lnTo>
                      <a:pt x="107" y="0"/>
                    </a:lnTo>
                    <a:lnTo>
                      <a:pt x="105" y="2"/>
                    </a:lnTo>
                    <a:lnTo>
                      <a:pt x="101" y="0"/>
                    </a:lnTo>
                    <a:lnTo>
                      <a:pt x="95" y="2"/>
                    </a:lnTo>
                    <a:lnTo>
                      <a:pt x="93" y="0"/>
                    </a:lnTo>
                    <a:lnTo>
                      <a:pt x="92" y="2"/>
                    </a:lnTo>
                    <a:lnTo>
                      <a:pt x="90" y="2"/>
                    </a:lnTo>
                    <a:lnTo>
                      <a:pt x="88" y="8"/>
                    </a:lnTo>
                    <a:lnTo>
                      <a:pt x="86" y="8"/>
                    </a:lnTo>
                    <a:lnTo>
                      <a:pt x="82" y="8"/>
                    </a:lnTo>
                    <a:lnTo>
                      <a:pt x="79" y="11"/>
                    </a:lnTo>
                    <a:lnTo>
                      <a:pt x="77" y="14"/>
                    </a:lnTo>
                    <a:lnTo>
                      <a:pt x="76" y="17"/>
                    </a:lnTo>
                    <a:lnTo>
                      <a:pt x="74" y="17"/>
                    </a:lnTo>
                    <a:lnTo>
                      <a:pt x="72" y="17"/>
                    </a:lnTo>
                    <a:lnTo>
                      <a:pt x="70" y="17"/>
                    </a:lnTo>
                    <a:lnTo>
                      <a:pt x="72" y="20"/>
                    </a:lnTo>
                    <a:lnTo>
                      <a:pt x="68" y="20"/>
                    </a:lnTo>
                    <a:lnTo>
                      <a:pt x="66" y="25"/>
                    </a:lnTo>
                    <a:lnTo>
                      <a:pt x="64" y="28"/>
                    </a:lnTo>
                    <a:lnTo>
                      <a:pt x="62" y="31"/>
                    </a:lnTo>
                    <a:lnTo>
                      <a:pt x="62" y="34"/>
                    </a:lnTo>
                    <a:lnTo>
                      <a:pt x="61" y="37"/>
                    </a:lnTo>
                    <a:lnTo>
                      <a:pt x="61" y="40"/>
                    </a:lnTo>
                    <a:lnTo>
                      <a:pt x="59" y="40"/>
                    </a:lnTo>
                    <a:lnTo>
                      <a:pt x="59" y="42"/>
                    </a:lnTo>
                    <a:lnTo>
                      <a:pt x="57" y="45"/>
                    </a:lnTo>
                    <a:lnTo>
                      <a:pt x="55" y="48"/>
                    </a:lnTo>
                    <a:lnTo>
                      <a:pt x="55" y="51"/>
                    </a:lnTo>
                    <a:lnTo>
                      <a:pt x="53" y="54"/>
                    </a:lnTo>
                    <a:lnTo>
                      <a:pt x="51" y="57"/>
                    </a:lnTo>
                    <a:lnTo>
                      <a:pt x="51" y="60"/>
                    </a:lnTo>
                    <a:lnTo>
                      <a:pt x="46" y="68"/>
                    </a:lnTo>
                    <a:lnTo>
                      <a:pt x="44" y="77"/>
                    </a:lnTo>
                    <a:lnTo>
                      <a:pt x="42" y="80"/>
                    </a:lnTo>
                    <a:lnTo>
                      <a:pt x="40" y="82"/>
                    </a:lnTo>
                    <a:lnTo>
                      <a:pt x="36" y="91"/>
                    </a:lnTo>
                    <a:lnTo>
                      <a:pt x="34" y="97"/>
                    </a:lnTo>
                    <a:lnTo>
                      <a:pt x="32" y="108"/>
                    </a:lnTo>
                    <a:lnTo>
                      <a:pt x="29" y="111"/>
                    </a:lnTo>
                    <a:lnTo>
                      <a:pt x="29" y="117"/>
                    </a:lnTo>
                    <a:lnTo>
                      <a:pt x="26" y="122"/>
                    </a:lnTo>
                    <a:lnTo>
                      <a:pt x="29" y="131"/>
                    </a:lnTo>
                    <a:lnTo>
                      <a:pt x="24" y="137"/>
                    </a:lnTo>
                    <a:lnTo>
                      <a:pt x="22" y="145"/>
                    </a:lnTo>
                    <a:lnTo>
                      <a:pt x="22" y="148"/>
                    </a:lnTo>
                    <a:lnTo>
                      <a:pt x="20" y="154"/>
                    </a:lnTo>
                    <a:lnTo>
                      <a:pt x="18" y="160"/>
                    </a:lnTo>
                    <a:lnTo>
                      <a:pt x="15" y="171"/>
                    </a:lnTo>
                    <a:lnTo>
                      <a:pt x="11" y="177"/>
                    </a:lnTo>
                    <a:lnTo>
                      <a:pt x="15" y="182"/>
                    </a:lnTo>
                    <a:lnTo>
                      <a:pt x="13" y="191"/>
                    </a:lnTo>
                    <a:lnTo>
                      <a:pt x="13" y="200"/>
                    </a:lnTo>
                    <a:lnTo>
                      <a:pt x="11" y="208"/>
                    </a:lnTo>
                    <a:lnTo>
                      <a:pt x="9" y="214"/>
                    </a:lnTo>
                    <a:lnTo>
                      <a:pt x="7" y="217"/>
                    </a:lnTo>
                    <a:lnTo>
                      <a:pt x="7" y="231"/>
                    </a:lnTo>
                    <a:lnTo>
                      <a:pt x="7" y="237"/>
                    </a:lnTo>
                    <a:lnTo>
                      <a:pt x="7" y="248"/>
                    </a:lnTo>
                    <a:lnTo>
                      <a:pt x="1" y="251"/>
                    </a:lnTo>
                    <a:lnTo>
                      <a:pt x="1" y="265"/>
                    </a:lnTo>
                    <a:lnTo>
                      <a:pt x="1" y="268"/>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559" name="Freeform 224"/>
              <p:cNvSpPr>
                <a:spLocks/>
              </p:cNvSpPr>
              <p:nvPr/>
            </p:nvSpPr>
            <p:spPr bwMode="auto">
              <a:xfrm>
                <a:off x="3223" y="1233"/>
                <a:ext cx="107" cy="274"/>
              </a:xfrm>
              <a:custGeom>
                <a:avLst/>
                <a:gdLst>
                  <a:gd name="T0" fmla="*/ 104 w 107"/>
                  <a:gd name="T1" fmla="*/ 273 h 274"/>
                  <a:gd name="T2" fmla="*/ 98 w 107"/>
                  <a:gd name="T3" fmla="*/ 270 h 274"/>
                  <a:gd name="T4" fmla="*/ 96 w 107"/>
                  <a:gd name="T5" fmla="*/ 270 h 274"/>
                  <a:gd name="T6" fmla="*/ 86 w 107"/>
                  <a:gd name="T7" fmla="*/ 267 h 274"/>
                  <a:gd name="T8" fmla="*/ 83 w 107"/>
                  <a:gd name="T9" fmla="*/ 261 h 274"/>
                  <a:gd name="T10" fmla="*/ 81 w 107"/>
                  <a:gd name="T11" fmla="*/ 261 h 274"/>
                  <a:gd name="T12" fmla="*/ 77 w 107"/>
                  <a:gd name="T13" fmla="*/ 258 h 274"/>
                  <a:gd name="T14" fmla="*/ 71 w 107"/>
                  <a:gd name="T15" fmla="*/ 252 h 274"/>
                  <a:gd name="T16" fmla="*/ 67 w 107"/>
                  <a:gd name="T17" fmla="*/ 247 h 274"/>
                  <a:gd name="T18" fmla="*/ 67 w 107"/>
                  <a:gd name="T19" fmla="*/ 244 h 274"/>
                  <a:gd name="T20" fmla="*/ 62 w 107"/>
                  <a:gd name="T21" fmla="*/ 238 h 274"/>
                  <a:gd name="T22" fmla="*/ 60 w 107"/>
                  <a:gd name="T23" fmla="*/ 235 h 274"/>
                  <a:gd name="T24" fmla="*/ 60 w 107"/>
                  <a:gd name="T25" fmla="*/ 229 h 274"/>
                  <a:gd name="T26" fmla="*/ 58 w 107"/>
                  <a:gd name="T27" fmla="*/ 227 h 274"/>
                  <a:gd name="T28" fmla="*/ 54 w 107"/>
                  <a:gd name="T29" fmla="*/ 224 h 274"/>
                  <a:gd name="T30" fmla="*/ 53 w 107"/>
                  <a:gd name="T31" fmla="*/ 221 h 274"/>
                  <a:gd name="T32" fmla="*/ 47 w 107"/>
                  <a:gd name="T33" fmla="*/ 209 h 274"/>
                  <a:gd name="T34" fmla="*/ 42 w 107"/>
                  <a:gd name="T35" fmla="*/ 198 h 274"/>
                  <a:gd name="T36" fmla="*/ 38 w 107"/>
                  <a:gd name="T37" fmla="*/ 189 h 274"/>
                  <a:gd name="T38" fmla="*/ 34 w 107"/>
                  <a:gd name="T39" fmla="*/ 175 h 274"/>
                  <a:gd name="T40" fmla="*/ 30 w 107"/>
                  <a:gd name="T41" fmla="*/ 163 h 274"/>
                  <a:gd name="T42" fmla="*/ 26 w 107"/>
                  <a:gd name="T43" fmla="*/ 152 h 274"/>
                  <a:gd name="T44" fmla="*/ 24 w 107"/>
                  <a:gd name="T45" fmla="*/ 137 h 274"/>
                  <a:gd name="T46" fmla="*/ 21 w 107"/>
                  <a:gd name="T47" fmla="*/ 129 h 274"/>
                  <a:gd name="T48" fmla="*/ 17 w 107"/>
                  <a:gd name="T49" fmla="*/ 112 h 274"/>
                  <a:gd name="T50" fmla="*/ 17 w 107"/>
                  <a:gd name="T51" fmla="*/ 100 h 274"/>
                  <a:gd name="T52" fmla="*/ 13 w 107"/>
                  <a:gd name="T53" fmla="*/ 89 h 274"/>
                  <a:gd name="T54" fmla="*/ 11 w 107"/>
                  <a:gd name="T55" fmla="*/ 68 h 274"/>
                  <a:gd name="T56" fmla="*/ 9 w 107"/>
                  <a:gd name="T57" fmla="*/ 57 h 274"/>
                  <a:gd name="T58" fmla="*/ 5 w 107"/>
                  <a:gd name="T59" fmla="*/ 45 h 274"/>
                  <a:gd name="T60" fmla="*/ 1 w 107"/>
                  <a:gd name="T61" fmla="*/ 25 h 274"/>
                  <a:gd name="T62" fmla="*/ 3 w 107"/>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74"/>
                  <a:gd name="T98" fmla="*/ 107 w 10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74">
                    <a:moveTo>
                      <a:pt x="106" y="273"/>
                    </a:moveTo>
                    <a:lnTo>
                      <a:pt x="104" y="273"/>
                    </a:lnTo>
                    <a:lnTo>
                      <a:pt x="100" y="273"/>
                    </a:lnTo>
                    <a:lnTo>
                      <a:pt x="98" y="270"/>
                    </a:lnTo>
                    <a:lnTo>
                      <a:pt x="96" y="273"/>
                    </a:lnTo>
                    <a:lnTo>
                      <a:pt x="96" y="270"/>
                    </a:lnTo>
                    <a:lnTo>
                      <a:pt x="90" y="270"/>
                    </a:lnTo>
                    <a:lnTo>
                      <a:pt x="86" y="267"/>
                    </a:lnTo>
                    <a:lnTo>
                      <a:pt x="84" y="261"/>
                    </a:lnTo>
                    <a:lnTo>
                      <a:pt x="83" y="261"/>
                    </a:lnTo>
                    <a:lnTo>
                      <a:pt x="81" y="261"/>
                    </a:lnTo>
                    <a:lnTo>
                      <a:pt x="79" y="258"/>
                    </a:lnTo>
                    <a:lnTo>
                      <a:pt x="77" y="258"/>
                    </a:lnTo>
                    <a:lnTo>
                      <a:pt x="73" y="258"/>
                    </a:lnTo>
                    <a:lnTo>
                      <a:pt x="71" y="252"/>
                    </a:lnTo>
                    <a:lnTo>
                      <a:pt x="69" y="250"/>
                    </a:lnTo>
                    <a:lnTo>
                      <a:pt x="67" y="247"/>
                    </a:lnTo>
                    <a:lnTo>
                      <a:pt x="67" y="244"/>
                    </a:lnTo>
                    <a:lnTo>
                      <a:pt x="62" y="238"/>
                    </a:lnTo>
                    <a:lnTo>
                      <a:pt x="60" y="235"/>
                    </a:lnTo>
                    <a:lnTo>
                      <a:pt x="60" y="229"/>
                    </a:lnTo>
                    <a:lnTo>
                      <a:pt x="58" y="227"/>
                    </a:lnTo>
                    <a:lnTo>
                      <a:pt x="56" y="227"/>
                    </a:lnTo>
                    <a:lnTo>
                      <a:pt x="54" y="224"/>
                    </a:lnTo>
                    <a:lnTo>
                      <a:pt x="53" y="224"/>
                    </a:lnTo>
                    <a:lnTo>
                      <a:pt x="53" y="221"/>
                    </a:lnTo>
                    <a:lnTo>
                      <a:pt x="51" y="221"/>
                    </a:lnTo>
                    <a:lnTo>
                      <a:pt x="47" y="209"/>
                    </a:lnTo>
                    <a:lnTo>
                      <a:pt x="45" y="206"/>
                    </a:lnTo>
                    <a:lnTo>
                      <a:pt x="42" y="198"/>
                    </a:lnTo>
                    <a:lnTo>
                      <a:pt x="38" y="195"/>
                    </a:lnTo>
                    <a:lnTo>
                      <a:pt x="38" y="189"/>
                    </a:lnTo>
                    <a:lnTo>
                      <a:pt x="36" y="181"/>
                    </a:lnTo>
                    <a:lnTo>
                      <a:pt x="34" y="175"/>
                    </a:lnTo>
                    <a:lnTo>
                      <a:pt x="32" y="169"/>
                    </a:lnTo>
                    <a:lnTo>
                      <a:pt x="30" y="163"/>
                    </a:lnTo>
                    <a:lnTo>
                      <a:pt x="28" y="160"/>
                    </a:lnTo>
                    <a:lnTo>
                      <a:pt x="26" y="152"/>
                    </a:lnTo>
                    <a:lnTo>
                      <a:pt x="24" y="143"/>
                    </a:lnTo>
                    <a:lnTo>
                      <a:pt x="24" y="137"/>
                    </a:lnTo>
                    <a:lnTo>
                      <a:pt x="26" y="135"/>
                    </a:lnTo>
                    <a:lnTo>
                      <a:pt x="21" y="129"/>
                    </a:lnTo>
                    <a:lnTo>
                      <a:pt x="19" y="123"/>
                    </a:lnTo>
                    <a:lnTo>
                      <a:pt x="17" y="112"/>
                    </a:lnTo>
                    <a:lnTo>
                      <a:pt x="17" y="109"/>
                    </a:lnTo>
                    <a:lnTo>
                      <a:pt x="17" y="100"/>
                    </a:lnTo>
                    <a:lnTo>
                      <a:pt x="15" y="94"/>
                    </a:lnTo>
                    <a:lnTo>
                      <a:pt x="13" y="89"/>
                    </a:lnTo>
                    <a:lnTo>
                      <a:pt x="9" y="80"/>
                    </a:lnTo>
                    <a:lnTo>
                      <a:pt x="11" y="68"/>
                    </a:lnTo>
                    <a:lnTo>
                      <a:pt x="9" y="57"/>
                    </a:lnTo>
                    <a:lnTo>
                      <a:pt x="7" y="48"/>
                    </a:lnTo>
                    <a:lnTo>
                      <a:pt x="5" y="45"/>
                    </a:lnTo>
                    <a:lnTo>
                      <a:pt x="5" y="34"/>
                    </a:lnTo>
                    <a:lnTo>
                      <a:pt x="1" y="25"/>
                    </a:lnTo>
                    <a:lnTo>
                      <a:pt x="1" y="17"/>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560" name="Freeform 225"/>
              <p:cNvSpPr>
                <a:spLocks/>
              </p:cNvSpPr>
              <p:nvPr/>
            </p:nvSpPr>
            <p:spPr bwMode="auto">
              <a:xfrm>
                <a:off x="3329" y="1233"/>
                <a:ext cx="110" cy="288"/>
              </a:xfrm>
              <a:custGeom>
                <a:avLst/>
                <a:gdLst>
                  <a:gd name="T0" fmla="*/ 3 w 110"/>
                  <a:gd name="T1" fmla="*/ 284 h 288"/>
                  <a:gd name="T2" fmla="*/ 12 w 110"/>
                  <a:gd name="T3" fmla="*/ 287 h 288"/>
                  <a:gd name="T4" fmla="*/ 18 w 110"/>
                  <a:gd name="T5" fmla="*/ 284 h 288"/>
                  <a:gd name="T6" fmla="*/ 22 w 110"/>
                  <a:gd name="T7" fmla="*/ 284 h 288"/>
                  <a:gd name="T8" fmla="*/ 27 w 110"/>
                  <a:gd name="T9" fmla="*/ 278 h 288"/>
                  <a:gd name="T10" fmla="*/ 31 w 110"/>
                  <a:gd name="T11" fmla="*/ 272 h 288"/>
                  <a:gd name="T12" fmla="*/ 35 w 110"/>
                  <a:gd name="T13" fmla="*/ 269 h 288"/>
                  <a:gd name="T14" fmla="*/ 36 w 110"/>
                  <a:gd name="T15" fmla="*/ 269 h 288"/>
                  <a:gd name="T16" fmla="*/ 40 w 110"/>
                  <a:gd name="T17" fmla="*/ 261 h 288"/>
                  <a:gd name="T18" fmla="*/ 44 w 110"/>
                  <a:gd name="T19" fmla="*/ 258 h 288"/>
                  <a:gd name="T20" fmla="*/ 46 w 110"/>
                  <a:gd name="T21" fmla="*/ 255 h 288"/>
                  <a:gd name="T22" fmla="*/ 48 w 110"/>
                  <a:gd name="T23" fmla="*/ 249 h 288"/>
                  <a:gd name="T24" fmla="*/ 49 w 110"/>
                  <a:gd name="T25" fmla="*/ 246 h 288"/>
                  <a:gd name="T26" fmla="*/ 53 w 110"/>
                  <a:gd name="T27" fmla="*/ 238 h 288"/>
                  <a:gd name="T28" fmla="*/ 55 w 110"/>
                  <a:gd name="T29" fmla="*/ 232 h 288"/>
                  <a:gd name="T30" fmla="*/ 57 w 110"/>
                  <a:gd name="T31" fmla="*/ 232 h 288"/>
                  <a:gd name="T32" fmla="*/ 62 w 110"/>
                  <a:gd name="T33" fmla="*/ 220 h 288"/>
                  <a:gd name="T34" fmla="*/ 68 w 110"/>
                  <a:gd name="T35" fmla="*/ 209 h 288"/>
                  <a:gd name="T36" fmla="*/ 72 w 110"/>
                  <a:gd name="T37" fmla="*/ 195 h 288"/>
                  <a:gd name="T38" fmla="*/ 75 w 110"/>
                  <a:gd name="T39" fmla="*/ 186 h 288"/>
                  <a:gd name="T40" fmla="*/ 77 w 110"/>
                  <a:gd name="T41" fmla="*/ 172 h 288"/>
                  <a:gd name="T42" fmla="*/ 84 w 110"/>
                  <a:gd name="T43" fmla="*/ 160 h 288"/>
                  <a:gd name="T44" fmla="*/ 84 w 110"/>
                  <a:gd name="T45" fmla="*/ 140 h 288"/>
                  <a:gd name="T46" fmla="*/ 90 w 110"/>
                  <a:gd name="T47" fmla="*/ 129 h 288"/>
                  <a:gd name="T48" fmla="*/ 92 w 110"/>
                  <a:gd name="T49" fmla="*/ 120 h 288"/>
                  <a:gd name="T50" fmla="*/ 94 w 110"/>
                  <a:gd name="T51" fmla="*/ 106 h 288"/>
                  <a:gd name="T52" fmla="*/ 97 w 110"/>
                  <a:gd name="T53" fmla="*/ 88 h 288"/>
                  <a:gd name="T54" fmla="*/ 97 w 110"/>
                  <a:gd name="T55" fmla="*/ 74 h 288"/>
                  <a:gd name="T56" fmla="*/ 99 w 110"/>
                  <a:gd name="T57" fmla="*/ 57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4"/>
                    </a:moveTo>
                    <a:lnTo>
                      <a:pt x="3" y="284"/>
                    </a:lnTo>
                    <a:lnTo>
                      <a:pt x="9" y="281"/>
                    </a:lnTo>
                    <a:lnTo>
                      <a:pt x="12" y="287"/>
                    </a:lnTo>
                    <a:lnTo>
                      <a:pt x="14" y="284"/>
                    </a:lnTo>
                    <a:lnTo>
                      <a:pt x="18" y="284"/>
                    </a:lnTo>
                    <a:lnTo>
                      <a:pt x="20" y="284"/>
                    </a:lnTo>
                    <a:lnTo>
                      <a:pt x="22" y="284"/>
                    </a:lnTo>
                    <a:lnTo>
                      <a:pt x="25" y="281"/>
                    </a:lnTo>
                    <a:lnTo>
                      <a:pt x="27" y="278"/>
                    </a:lnTo>
                    <a:lnTo>
                      <a:pt x="27" y="275"/>
                    </a:lnTo>
                    <a:lnTo>
                      <a:pt x="31" y="272"/>
                    </a:lnTo>
                    <a:lnTo>
                      <a:pt x="35" y="269"/>
                    </a:lnTo>
                    <a:lnTo>
                      <a:pt x="36" y="269"/>
                    </a:lnTo>
                    <a:lnTo>
                      <a:pt x="38" y="264"/>
                    </a:lnTo>
                    <a:lnTo>
                      <a:pt x="40" y="261"/>
                    </a:lnTo>
                    <a:lnTo>
                      <a:pt x="42" y="261"/>
                    </a:lnTo>
                    <a:lnTo>
                      <a:pt x="44" y="258"/>
                    </a:lnTo>
                    <a:lnTo>
                      <a:pt x="46" y="255"/>
                    </a:lnTo>
                    <a:lnTo>
                      <a:pt x="48" y="252"/>
                    </a:lnTo>
                    <a:lnTo>
                      <a:pt x="48" y="249"/>
                    </a:lnTo>
                    <a:lnTo>
                      <a:pt x="49" y="246"/>
                    </a:lnTo>
                    <a:lnTo>
                      <a:pt x="51" y="241"/>
                    </a:lnTo>
                    <a:lnTo>
                      <a:pt x="53" y="238"/>
                    </a:lnTo>
                    <a:lnTo>
                      <a:pt x="51" y="232"/>
                    </a:lnTo>
                    <a:lnTo>
                      <a:pt x="55" y="232"/>
                    </a:lnTo>
                    <a:lnTo>
                      <a:pt x="53" y="229"/>
                    </a:lnTo>
                    <a:lnTo>
                      <a:pt x="57" y="232"/>
                    </a:lnTo>
                    <a:lnTo>
                      <a:pt x="62" y="220"/>
                    </a:lnTo>
                    <a:lnTo>
                      <a:pt x="64" y="215"/>
                    </a:lnTo>
                    <a:lnTo>
                      <a:pt x="68" y="209"/>
                    </a:lnTo>
                    <a:lnTo>
                      <a:pt x="70" y="203"/>
                    </a:lnTo>
                    <a:lnTo>
                      <a:pt x="72" y="195"/>
                    </a:lnTo>
                    <a:lnTo>
                      <a:pt x="73" y="189"/>
                    </a:lnTo>
                    <a:lnTo>
                      <a:pt x="75" y="186"/>
                    </a:lnTo>
                    <a:lnTo>
                      <a:pt x="77" y="183"/>
                    </a:lnTo>
                    <a:lnTo>
                      <a:pt x="77" y="172"/>
                    </a:lnTo>
                    <a:lnTo>
                      <a:pt x="83" y="163"/>
                    </a:lnTo>
                    <a:lnTo>
                      <a:pt x="84" y="160"/>
                    </a:lnTo>
                    <a:lnTo>
                      <a:pt x="83" y="154"/>
                    </a:lnTo>
                    <a:lnTo>
                      <a:pt x="84" y="140"/>
                    </a:lnTo>
                    <a:lnTo>
                      <a:pt x="88" y="140"/>
                    </a:lnTo>
                    <a:lnTo>
                      <a:pt x="90" y="129"/>
                    </a:lnTo>
                    <a:lnTo>
                      <a:pt x="92" y="123"/>
                    </a:lnTo>
                    <a:lnTo>
                      <a:pt x="92" y="120"/>
                    </a:lnTo>
                    <a:lnTo>
                      <a:pt x="94" y="109"/>
                    </a:lnTo>
                    <a:lnTo>
                      <a:pt x="94" y="106"/>
                    </a:lnTo>
                    <a:lnTo>
                      <a:pt x="94" y="100"/>
                    </a:lnTo>
                    <a:lnTo>
                      <a:pt x="97" y="88"/>
                    </a:lnTo>
                    <a:lnTo>
                      <a:pt x="97" y="83"/>
                    </a:lnTo>
                    <a:lnTo>
                      <a:pt x="97" y="74"/>
                    </a:lnTo>
                    <a:lnTo>
                      <a:pt x="101" y="68"/>
                    </a:lnTo>
                    <a:lnTo>
                      <a:pt x="99" y="57"/>
                    </a:lnTo>
                    <a:lnTo>
                      <a:pt x="103" y="51"/>
                    </a:lnTo>
                    <a:lnTo>
                      <a:pt x="103" y="43"/>
                    </a:lnTo>
                    <a:lnTo>
                      <a:pt x="103" y="37"/>
                    </a:lnTo>
                    <a:lnTo>
                      <a:pt x="107" y="28"/>
                    </a:lnTo>
                    <a:lnTo>
                      <a:pt x="107" y="20"/>
                    </a:lnTo>
                    <a:lnTo>
                      <a:pt x="107"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561" name="Freeform 226"/>
              <p:cNvSpPr>
                <a:spLocks/>
              </p:cNvSpPr>
              <p:nvPr/>
            </p:nvSpPr>
            <p:spPr bwMode="auto">
              <a:xfrm>
                <a:off x="3329" y="1233"/>
                <a:ext cx="110" cy="288"/>
              </a:xfrm>
              <a:custGeom>
                <a:avLst/>
                <a:gdLst>
                  <a:gd name="T0" fmla="*/ 3 w 110"/>
                  <a:gd name="T1" fmla="*/ 284 h 288"/>
                  <a:gd name="T2" fmla="*/ 12 w 110"/>
                  <a:gd name="T3" fmla="*/ 287 h 288"/>
                  <a:gd name="T4" fmla="*/ 18 w 110"/>
                  <a:gd name="T5" fmla="*/ 284 h 288"/>
                  <a:gd name="T6" fmla="*/ 22 w 110"/>
                  <a:gd name="T7" fmla="*/ 284 h 288"/>
                  <a:gd name="T8" fmla="*/ 27 w 110"/>
                  <a:gd name="T9" fmla="*/ 278 h 288"/>
                  <a:gd name="T10" fmla="*/ 31 w 110"/>
                  <a:gd name="T11" fmla="*/ 272 h 288"/>
                  <a:gd name="T12" fmla="*/ 35 w 110"/>
                  <a:gd name="T13" fmla="*/ 269 h 288"/>
                  <a:gd name="T14" fmla="*/ 36 w 110"/>
                  <a:gd name="T15" fmla="*/ 269 h 288"/>
                  <a:gd name="T16" fmla="*/ 40 w 110"/>
                  <a:gd name="T17" fmla="*/ 261 h 288"/>
                  <a:gd name="T18" fmla="*/ 44 w 110"/>
                  <a:gd name="T19" fmla="*/ 258 h 288"/>
                  <a:gd name="T20" fmla="*/ 46 w 110"/>
                  <a:gd name="T21" fmla="*/ 255 h 288"/>
                  <a:gd name="T22" fmla="*/ 48 w 110"/>
                  <a:gd name="T23" fmla="*/ 249 h 288"/>
                  <a:gd name="T24" fmla="*/ 49 w 110"/>
                  <a:gd name="T25" fmla="*/ 246 h 288"/>
                  <a:gd name="T26" fmla="*/ 53 w 110"/>
                  <a:gd name="T27" fmla="*/ 238 h 288"/>
                  <a:gd name="T28" fmla="*/ 55 w 110"/>
                  <a:gd name="T29" fmla="*/ 232 h 288"/>
                  <a:gd name="T30" fmla="*/ 57 w 110"/>
                  <a:gd name="T31" fmla="*/ 232 h 288"/>
                  <a:gd name="T32" fmla="*/ 62 w 110"/>
                  <a:gd name="T33" fmla="*/ 220 h 288"/>
                  <a:gd name="T34" fmla="*/ 68 w 110"/>
                  <a:gd name="T35" fmla="*/ 209 h 288"/>
                  <a:gd name="T36" fmla="*/ 72 w 110"/>
                  <a:gd name="T37" fmla="*/ 195 h 288"/>
                  <a:gd name="T38" fmla="*/ 75 w 110"/>
                  <a:gd name="T39" fmla="*/ 186 h 288"/>
                  <a:gd name="T40" fmla="*/ 77 w 110"/>
                  <a:gd name="T41" fmla="*/ 172 h 288"/>
                  <a:gd name="T42" fmla="*/ 84 w 110"/>
                  <a:gd name="T43" fmla="*/ 160 h 288"/>
                  <a:gd name="T44" fmla="*/ 84 w 110"/>
                  <a:gd name="T45" fmla="*/ 140 h 288"/>
                  <a:gd name="T46" fmla="*/ 90 w 110"/>
                  <a:gd name="T47" fmla="*/ 129 h 288"/>
                  <a:gd name="T48" fmla="*/ 92 w 110"/>
                  <a:gd name="T49" fmla="*/ 120 h 288"/>
                  <a:gd name="T50" fmla="*/ 96 w 110"/>
                  <a:gd name="T51" fmla="*/ 103 h 288"/>
                  <a:gd name="T52" fmla="*/ 97 w 110"/>
                  <a:gd name="T53" fmla="*/ 88 h 288"/>
                  <a:gd name="T54" fmla="*/ 97 w 110"/>
                  <a:gd name="T55" fmla="*/ 71 h 288"/>
                  <a:gd name="T56" fmla="*/ 99 w 110"/>
                  <a:gd name="T57" fmla="*/ 57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4"/>
                    </a:moveTo>
                    <a:lnTo>
                      <a:pt x="3" y="284"/>
                    </a:lnTo>
                    <a:lnTo>
                      <a:pt x="9" y="281"/>
                    </a:lnTo>
                    <a:lnTo>
                      <a:pt x="12" y="287"/>
                    </a:lnTo>
                    <a:lnTo>
                      <a:pt x="14" y="284"/>
                    </a:lnTo>
                    <a:lnTo>
                      <a:pt x="18" y="284"/>
                    </a:lnTo>
                    <a:lnTo>
                      <a:pt x="20" y="284"/>
                    </a:lnTo>
                    <a:lnTo>
                      <a:pt x="22" y="284"/>
                    </a:lnTo>
                    <a:lnTo>
                      <a:pt x="25" y="281"/>
                    </a:lnTo>
                    <a:lnTo>
                      <a:pt x="27" y="278"/>
                    </a:lnTo>
                    <a:lnTo>
                      <a:pt x="27" y="275"/>
                    </a:lnTo>
                    <a:lnTo>
                      <a:pt x="31" y="272"/>
                    </a:lnTo>
                    <a:lnTo>
                      <a:pt x="35" y="269"/>
                    </a:lnTo>
                    <a:lnTo>
                      <a:pt x="36" y="269"/>
                    </a:lnTo>
                    <a:lnTo>
                      <a:pt x="38" y="264"/>
                    </a:lnTo>
                    <a:lnTo>
                      <a:pt x="40" y="261"/>
                    </a:lnTo>
                    <a:lnTo>
                      <a:pt x="42" y="261"/>
                    </a:lnTo>
                    <a:lnTo>
                      <a:pt x="44" y="258"/>
                    </a:lnTo>
                    <a:lnTo>
                      <a:pt x="46" y="255"/>
                    </a:lnTo>
                    <a:lnTo>
                      <a:pt x="48" y="252"/>
                    </a:lnTo>
                    <a:lnTo>
                      <a:pt x="48" y="249"/>
                    </a:lnTo>
                    <a:lnTo>
                      <a:pt x="49" y="246"/>
                    </a:lnTo>
                    <a:lnTo>
                      <a:pt x="51" y="241"/>
                    </a:lnTo>
                    <a:lnTo>
                      <a:pt x="53" y="238"/>
                    </a:lnTo>
                    <a:lnTo>
                      <a:pt x="51" y="232"/>
                    </a:lnTo>
                    <a:lnTo>
                      <a:pt x="55" y="232"/>
                    </a:lnTo>
                    <a:lnTo>
                      <a:pt x="53" y="229"/>
                    </a:lnTo>
                    <a:lnTo>
                      <a:pt x="57" y="232"/>
                    </a:lnTo>
                    <a:lnTo>
                      <a:pt x="62" y="220"/>
                    </a:lnTo>
                    <a:lnTo>
                      <a:pt x="64" y="215"/>
                    </a:lnTo>
                    <a:lnTo>
                      <a:pt x="68" y="209"/>
                    </a:lnTo>
                    <a:lnTo>
                      <a:pt x="70" y="203"/>
                    </a:lnTo>
                    <a:lnTo>
                      <a:pt x="72" y="195"/>
                    </a:lnTo>
                    <a:lnTo>
                      <a:pt x="73" y="189"/>
                    </a:lnTo>
                    <a:lnTo>
                      <a:pt x="75" y="186"/>
                    </a:lnTo>
                    <a:lnTo>
                      <a:pt x="77" y="183"/>
                    </a:lnTo>
                    <a:lnTo>
                      <a:pt x="77" y="172"/>
                    </a:lnTo>
                    <a:lnTo>
                      <a:pt x="83" y="163"/>
                    </a:lnTo>
                    <a:lnTo>
                      <a:pt x="84" y="160"/>
                    </a:lnTo>
                    <a:lnTo>
                      <a:pt x="83" y="154"/>
                    </a:lnTo>
                    <a:lnTo>
                      <a:pt x="84" y="140"/>
                    </a:lnTo>
                    <a:lnTo>
                      <a:pt x="88" y="140"/>
                    </a:lnTo>
                    <a:lnTo>
                      <a:pt x="90" y="129"/>
                    </a:lnTo>
                    <a:lnTo>
                      <a:pt x="92" y="123"/>
                    </a:lnTo>
                    <a:lnTo>
                      <a:pt x="92" y="120"/>
                    </a:lnTo>
                    <a:lnTo>
                      <a:pt x="94" y="109"/>
                    </a:lnTo>
                    <a:lnTo>
                      <a:pt x="96" y="103"/>
                    </a:lnTo>
                    <a:lnTo>
                      <a:pt x="94" y="100"/>
                    </a:lnTo>
                    <a:lnTo>
                      <a:pt x="97" y="88"/>
                    </a:lnTo>
                    <a:lnTo>
                      <a:pt x="97" y="83"/>
                    </a:lnTo>
                    <a:lnTo>
                      <a:pt x="97" y="71"/>
                    </a:lnTo>
                    <a:lnTo>
                      <a:pt x="101" y="68"/>
                    </a:lnTo>
                    <a:lnTo>
                      <a:pt x="99" y="57"/>
                    </a:lnTo>
                    <a:lnTo>
                      <a:pt x="103" y="51"/>
                    </a:lnTo>
                    <a:lnTo>
                      <a:pt x="103" y="43"/>
                    </a:lnTo>
                    <a:lnTo>
                      <a:pt x="103" y="37"/>
                    </a:lnTo>
                    <a:lnTo>
                      <a:pt x="107" y="28"/>
                    </a:lnTo>
                    <a:lnTo>
                      <a:pt x="107" y="20"/>
                    </a:lnTo>
                    <a:lnTo>
                      <a:pt x="107"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562" name="Freeform 227"/>
              <p:cNvSpPr>
                <a:spLocks/>
              </p:cNvSpPr>
              <p:nvPr/>
            </p:nvSpPr>
            <p:spPr bwMode="auto">
              <a:xfrm>
                <a:off x="3223" y="1233"/>
                <a:ext cx="107" cy="274"/>
              </a:xfrm>
              <a:custGeom>
                <a:avLst/>
                <a:gdLst>
                  <a:gd name="T0" fmla="*/ 104 w 107"/>
                  <a:gd name="T1" fmla="*/ 273 h 274"/>
                  <a:gd name="T2" fmla="*/ 98 w 107"/>
                  <a:gd name="T3" fmla="*/ 270 h 274"/>
                  <a:gd name="T4" fmla="*/ 92 w 107"/>
                  <a:gd name="T5" fmla="*/ 270 h 274"/>
                  <a:gd name="T6" fmla="*/ 86 w 107"/>
                  <a:gd name="T7" fmla="*/ 267 h 274"/>
                  <a:gd name="T8" fmla="*/ 81 w 107"/>
                  <a:gd name="T9" fmla="*/ 261 h 274"/>
                  <a:gd name="T10" fmla="*/ 81 w 107"/>
                  <a:gd name="T11" fmla="*/ 261 h 274"/>
                  <a:gd name="T12" fmla="*/ 77 w 107"/>
                  <a:gd name="T13" fmla="*/ 258 h 274"/>
                  <a:gd name="T14" fmla="*/ 71 w 107"/>
                  <a:gd name="T15" fmla="*/ 252 h 274"/>
                  <a:gd name="T16" fmla="*/ 67 w 107"/>
                  <a:gd name="T17" fmla="*/ 247 h 274"/>
                  <a:gd name="T18" fmla="*/ 67 w 107"/>
                  <a:gd name="T19" fmla="*/ 244 h 274"/>
                  <a:gd name="T20" fmla="*/ 62 w 107"/>
                  <a:gd name="T21" fmla="*/ 238 h 274"/>
                  <a:gd name="T22" fmla="*/ 60 w 107"/>
                  <a:gd name="T23" fmla="*/ 235 h 274"/>
                  <a:gd name="T24" fmla="*/ 60 w 107"/>
                  <a:gd name="T25" fmla="*/ 229 h 274"/>
                  <a:gd name="T26" fmla="*/ 58 w 107"/>
                  <a:gd name="T27" fmla="*/ 227 h 274"/>
                  <a:gd name="T28" fmla="*/ 54 w 107"/>
                  <a:gd name="T29" fmla="*/ 224 h 274"/>
                  <a:gd name="T30" fmla="*/ 53 w 107"/>
                  <a:gd name="T31" fmla="*/ 221 h 274"/>
                  <a:gd name="T32" fmla="*/ 47 w 107"/>
                  <a:gd name="T33" fmla="*/ 209 h 274"/>
                  <a:gd name="T34" fmla="*/ 42 w 107"/>
                  <a:gd name="T35" fmla="*/ 198 h 274"/>
                  <a:gd name="T36" fmla="*/ 38 w 107"/>
                  <a:gd name="T37" fmla="*/ 189 h 274"/>
                  <a:gd name="T38" fmla="*/ 34 w 107"/>
                  <a:gd name="T39" fmla="*/ 175 h 274"/>
                  <a:gd name="T40" fmla="*/ 30 w 107"/>
                  <a:gd name="T41" fmla="*/ 163 h 274"/>
                  <a:gd name="T42" fmla="*/ 26 w 107"/>
                  <a:gd name="T43" fmla="*/ 152 h 274"/>
                  <a:gd name="T44" fmla="*/ 24 w 107"/>
                  <a:gd name="T45" fmla="*/ 137 h 274"/>
                  <a:gd name="T46" fmla="*/ 21 w 107"/>
                  <a:gd name="T47" fmla="*/ 129 h 274"/>
                  <a:gd name="T48" fmla="*/ 17 w 107"/>
                  <a:gd name="T49" fmla="*/ 112 h 274"/>
                  <a:gd name="T50" fmla="*/ 17 w 107"/>
                  <a:gd name="T51" fmla="*/ 103 h 274"/>
                  <a:gd name="T52" fmla="*/ 13 w 107"/>
                  <a:gd name="T53" fmla="*/ 89 h 274"/>
                  <a:gd name="T54" fmla="*/ 11 w 107"/>
                  <a:gd name="T55" fmla="*/ 68 h 274"/>
                  <a:gd name="T56" fmla="*/ 9 w 107"/>
                  <a:gd name="T57" fmla="*/ 60 h 274"/>
                  <a:gd name="T58" fmla="*/ 5 w 107"/>
                  <a:gd name="T59" fmla="*/ 45 h 274"/>
                  <a:gd name="T60" fmla="*/ 1 w 107"/>
                  <a:gd name="T61" fmla="*/ 25 h 274"/>
                  <a:gd name="T62" fmla="*/ 3 w 107"/>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74"/>
                  <a:gd name="T98" fmla="*/ 107 w 107"/>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74">
                    <a:moveTo>
                      <a:pt x="106" y="273"/>
                    </a:moveTo>
                    <a:lnTo>
                      <a:pt x="104" y="273"/>
                    </a:lnTo>
                    <a:lnTo>
                      <a:pt x="100" y="273"/>
                    </a:lnTo>
                    <a:lnTo>
                      <a:pt x="98" y="270"/>
                    </a:lnTo>
                    <a:lnTo>
                      <a:pt x="94" y="273"/>
                    </a:lnTo>
                    <a:lnTo>
                      <a:pt x="92" y="270"/>
                    </a:lnTo>
                    <a:lnTo>
                      <a:pt x="90" y="270"/>
                    </a:lnTo>
                    <a:lnTo>
                      <a:pt x="86" y="267"/>
                    </a:lnTo>
                    <a:lnTo>
                      <a:pt x="84" y="264"/>
                    </a:lnTo>
                    <a:lnTo>
                      <a:pt x="81" y="261"/>
                    </a:lnTo>
                    <a:lnTo>
                      <a:pt x="77" y="261"/>
                    </a:lnTo>
                    <a:lnTo>
                      <a:pt x="77" y="258"/>
                    </a:lnTo>
                    <a:lnTo>
                      <a:pt x="73" y="258"/>
                    </a:lnTo>
                    <a:lnTo>
                      <a:pt x="71" y="252"/>
                    </a:lnTo>
                    <a:lnTo>
                      <a:pt x="67" y="252"/>
                    </a:lnTo>
                    <a:lnTo>
                      <a:pt x="67" y="247"/>
                    </a:lnTo>
                    <a:lnTo>
                      <a:pt x="67" y="244"/>
                    </a:lnTo>
                    <a:lnTo>
                      <a:pt x="62" y="238"/>
                    </a:lnTo>
                    <a:lnTo>
                      <a:pt x="60" y="235"/>
                    </a:lnTo>
                    <a:lnTo>
                      <a:pt x="60" y="229"/>
                    </a:lnTo>
                    <a:lnTo>
                      <a:pt x="58" y="227"/>
                    </a:lnTo>
                    <a:lnTo>
                      <a:pt x="56" y="227"/>
                    </a:lnTo>
                    <a:lnTo>
                      <a:pt x="54" y="224"/>
                    </a:lnTo>
                    <a:lnTo>
                      <a:pt x="53" y="224"/>
                    </a:lnTo>
                    <a:lnTo>
                      <a:pt x="53" y="221"/>
                    </a:lnTo>
                    <a:lnTo>
                      <a:pt x="51" y="221"/>
                    </a:lnTo>
                    <a:lnTo>
                      <a:pt x="47" y="209"/>
                    </a:lnTo>
                    <a:lnTo>
                      <a:pt x="45" y="206"/>
                    </a:lnTo>
                    <a:lnTo>
                      <a:pt x="42" y="198"/>
                    </a:lnTo>
                    <a:lnTo>
                      <a:pt x="38" y="195"/>
                    </a:lnTo>
                    <a:lnTo>
                      <a:pt x="38" y="189"/>
                    </a:lnTo>
                    <a:lnTo>
                      <a:pt x="36" y="181"/>
                    </a:lnTo>
                    <a:lnTo>
                      <a:pt x="34" y="175"/>
                    </a:lnTo>
                    <a:lnTo>
                      <a:pt x="30" y="166"/>
                    </a:lnTo>
                    <a:lnTo>
                      <a:pt x="30" y="163"/>
                    </a:lnTo>
                    <a:lnTo>
                      <a:pt x="28" y="160"/>
                    </a:lnTo>
                    <a:lnTo>
                      <a:pt x="26" y="152"/>
                    </a:lnTo>
                    <a:lnTo>
                      <a:pt x="22" y="146"/>
                    </a:lnTo>
                    <a:lnTo>
                      <a:pt x="24" y="137"/>
                    </a:lnTo>
                    <a:lnTo>
                      <a:pt x="24" y="135"/>
                    </a:lnTo>
                    <a:lnTo>
                      <a:pt x="21" y="129"/>
                    </a:lnTo>
                    <a:lnTo>
                      <a:pt x="19" y="123"/>
                    </a:lnTo>
                    <a:lnTo>
                      <a:pt x="17" y="112"/>
                    </a:lnTo>
                    <a:lnTo>
                      <a:pt x="17" y="109"/>
                    </a:lnTo>
                    <a:lnTo>
                      <a:pt x="17" y="103"/>
                    </a:lnTo>
                    <a:lnTo>
                      <a:pt x="15" y="94"/>
                    </a:lnTo>
                    <a:lnTo>
                      <a:pt x="13" y="89"/>
                    </a:lnTo>
                    <a:lnTo>
                      <a:pt x="9" y="80"/>
                    </a:lnTo>
                    <a:lnTo>
                      <a:pt x="11" y="68"/>
                    </a:lnTo>
                    <a:lnTo>
                      <a:pt x="7" y="66"/>
                    </a:lnTo>
                    <a:lnTo>
                      <a:pt x="9" y="60"/>
                    </a:lnTo>
                    <a:lnTo>
                      <a:pt x="7" y="48"/>
                    </a:lnTo>
                    <a:lnTo>
                      <a:pt x="5" y="45"/>
                    </a:lnTo>
                    <a:lnTo>
                      <a:pt x="3" y="37"/>
                    </a:lnTo>
                    <a:lnTo>
                      <a:pt x="1" y="25"/>
                    </a:lnTo>
                    <a:lnTo>
                      <a:pt x="1" y="17"/>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563" name="Freeform 228"/>
              <p:cNvSpPr>
                <a:spLocks/>
              </p:cNvSpPr>
              <p:nvPr/>
            </p:nvSpPr>
            <p:spPr bwMode="auto">
              <a:xfrm>
                <a:off x="3112" y="950"/>
                <a:ext cx="112" cy="284"/>
              </a:xfrm>
              <a:custGeom>
                <a:avLst/>
                <a:gdLst>
                  <a:gd name="T0" fmla="*/ 3 w 112"/>
                  <a:gd name="T1" fmla="*/ 5 h 284"/>
                  <a:gd name="T2" fmla="*/ 9 w 112"/>
                  <a:gd name="T3" fmla="*/ 2 h 284"/>
                  <a:gd name="T4" fmla="*/ 13 w 112"/>
                  <a:gd name="T5" fmla="*/ 2 h 284"/>
                  <a:gd name="T6" fmla="*/ 21 w 112"/>
                  <a:gd name="T7" fmla="*/ 5 h 284"/>
                  <a:gd name="T8" fmla="*/ 27 w 112"/>
                  <a:gd name="T9" fmla="*/ 11 h 284"/>
                  <a:gd name="T10" fmla="*/ 29 w 112"/>
                  <a:gd name="T11" fmla="*/ 14 h 284"/>
                  <a:gd name="T12" fmla="*/ 33 w 112"/>
                  <a:gd name="T13" fmla="*/ 17 h 284"/>
                  <a:gd name="T14" fmla="*/ 37 w 112"/>
                  <a:gd name="T15" fmla="*/ 20 h 284"/>
                  <a:gd name="T16" fmla="*/ 42 w 112"/>
                  <a:gd name="T17" fmla="*/ 25 h 284"/>
                  <a:gd name="T18" fmla="*/ 44 w 112"/>
                  <a:gd name="T19" fmla="*/ 28 h 284"/>
                  <a:gd name="T20" fmla="*/ 46 w 112"/>
                  <a:gd name="T21" fmla="*/ 37 h 284"/>
                  <a:gd name="T22" fmla="*/ 48 w 112"/>
                  <a:gd name="T23" fmla="*/ 40 h 284"/>
                  <a:gd name="T24" fmla="*/ 52 w 112"/>
                  <a:gd name="T25" fmla="*/ 45 h 284"/>
                  <a:gd name="T26" fmla="*/ 56 w 112"/>
                  <a:gd name="T27" fmla="*/ 51 h 284"/>
                  <a:gd name="T28" fmla="*/ 56 w 112"/>
                  <a:gd name="T29" fmla="*/ 57 h 284"/>
                  <a:gd name="T30" fmla="*/ 58 w 112"/>
                  <a:gd name="T31" fmla="*/ 60 h 284"/>
                  <a:gd name="T32" fmla="*/ 66 w 112"/>
                  <a:gd name="T33" fmla="*/ 71 h 284"/>
                  <a:gd name="T34" fmla="*/ 70 w 112"/>
                  <a:gd name="T35" fmla="*/ 82 h 284"/>
                  <a:gd name="T36" fmla="*/ 75 w 112"/>
                  <a:gd name="T37" fmla="*/ 97 h 284"/>
                  <a:gd name="T38" fmla="*/ 79 w 112"/>
                  <a:gd name="T39" fmla="*/ 108 h 284"/>
                  <a:gd name="T40" fmla="*/ 83 w 112"/>
                  <a:gd name="T41" fmla="*/ 117 h 284"/>
                  <a:gd name="T42" fmla="*/ 87 w 112"/>
                  <a:gd name="T43" fmla="*/ 131 h 284"/>
                  <a:gd name="T44" fmla="*/ 87 w 112"/>
                  <a:gd name="T45" fmla="*/ 142 h 284"/>
                  <a:gd name="T46" fmla="*/ 93 w 112"/>
                  <a:gd name="T47" fmla="*/ 154 h 284"/>
                  <a:gd name="T48" fmla="*/ 93 w 112"/>
                  <a:gd name="T49" fmla="*/ 174 h 284"/>
                  <a:gd name="T50" fmla="*/ 97 w 112"/>
                  <a:gd name="T51" fmla="*/ 188 h 284"/>
                  <a:gd name="T52" fmla="*/ 99 w 112"/>
                  <a:gd name="T53" fmla="*/ 202 h 284"/>
                  <a:gd name="T54" fmla="*/ 103 w 112"/>
                  <a:gd name="T55" fmla="*/ 214 h 284"/>
                  <a:gd name="T56" fmla="*/ 105 w 112"/>
                  <a:gd name="T57" fmla="*/ 228 h 284"/>
                  <a:gd name="T58" fmla="*/ 107 w 112"/>
                  <a:gd name="T59" fmla="*/ 248 h 284"/>
                  <a:gd name="T60" fmla="*/ 109 w 112"/>
                  <a:gd name="T61" fmla="*/ 262 h 284"/>
                  <a:gd name="T62" fmla="*/ 111 w 112"/>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0" y="0"/>
                    </a:moveTo>
                    <a:lnTo>
                      <a:pt x="3" y="5"/>
                    </a:lnTo>
                    <a:lnTo>
                      <a:pt x="9" y="5"/>
                    </a:lnTo>
                    <a:lnTo>
                      <a:pt x="9" y="2"/>
                    </a:lnTo>
                    <a:lnTo>
                      <a:pt x="13" y="2"/>
                    </a:lnTo>
                    <a:lnTo>
                      <a:pt x="17" y="5"/>
                    </a:lnTo>
                    <a:lnTo>
                      <a:pt x="21" y="5"/>
                    </a:lnTo>
                    <a:lnTo>
                      <a:pt x="23" y="11"/>
                    </a:lnTo>
                    <a:lnTo>
                      <a:pt x="27" y="11"/>
                    </a:lnTo>
                    <a:lnTo>
                      <a:pt x="25" y="14"/>
                    </a:lnTo>
                    <a:lnTo>
                      <a:pt x="29" y="14"/>
                    </a:lnTo>
                    <a:lnTo>
                      <a:pt x="31" y="14"/>
                    </a:lnTo>
                    <a:lnTo>
                      <a:pt x="33" y="17"/>
                    </a:lnTo>
                    <a:lnTo>
                      <a:pt x="35" y="17"/>
                    </a:lnTo>
                    <a:lnTo>
                      <a:pt x="37" y="20"/>
                    </a:lnTo>
                    <a:lnTo>
                      <a:pt x="40" y="22"/>
                    </a:lnTo>
                    <a:lnTo>
                      <a:pt x="42" y="25"/>
                    </a:lnTo>
                    <a:lnTo>
                      <a:pt x="40" y="28"/>
                    </a:lnTo>
                    <a:lnTo>
                      <a:pt x="44" y="28"/>
                    </a:lnTo>
                    <a:lnTo>
                      <a:pt x="42" y="31"/>
                    </a:lnTo>
                    <a:lnTo>
                      <a:pt x="46" y="37"/>
                    </a:lnTo>
                    <a:lnTo>
                      <a:pt x="48" y="40"/>
                    </a:lnTo>
                    <a:lnTo>
                      <a:pt x="50" y="42"/>
                    </a:lnTo>
                    <a:lnTo>
                      <a:pt x="52" y="45"/>
                    </a:lnTo>
                    <a:lnTo>
                      <a:pt x="54" y="51"/>
                    </a:lnTo>
                    <a:lnTo>
                      <a:pt x="56" y="51"/>
                    </a:lnTo>
                    <a:lnTo>
                      <a:pt x="56" y="57"/>
                    </a:lnTo>
                    <a:lnTo>
                      <a:pt x="58" y="54"/>
                    </a:lnTo>
                    <a:lnTo>
                      <a:pt x="58" y="60"/>
                    </a:lnTo>
                    <a:lnTo>
                      <a:pt x="64" y="62"/>
                    </a:lnTo>
                    <a:lnTo>
                      <a:pt x="66" y="71"/>
                    </a:lnTo>
                    <a:lnTo>
                      <a:pt x="66" y="77"/>
                    </a:lnTo>
                    <a:lnTo>
                      <a:pt x="70" y="82"/>
                    </a:lnTo>
                    <a:lnTo>
                      <a:pt x="72" y="91"/>
                    </a:lnTo>
                    <a:lnTo>
                      <a:pt x="75" y="97"/>
                    </a:lnTo>
                    <a:lnTo>
                      <a:pt x="75" y="100"/>
                    </a:lnTo>
                    <a:lnTo>
                      <a:pt x="79" y="108"/>
                    </a:lnTo>
                    <a:lnTo>
                      <a:pt x="81" y="111"/>
                    </a:lnTo>
                    <a:lnTo>
                      <a:pt x="83" y="117"/>
                    </a:lnTo>
                    <a:lnTo>
                      <a:pt x="83" y="125"/>
                    </a:lnTo>
                    <a:lnTo>
                      <a:pt x="87" y="131"/>
                    </a:lnTo>
                    <a:lnTo>
                      <a:pt x="89" y="137"/>
                    </a:lnTo>
                    <a:lnTo>
                      <a:pt x="87" y="142"/>
                    </a:lnTo>
                    <a:lnTo>
                      <a:pt x="91" y="154"/>
                    </a:lnTo>
                    <a:lnTo>
                      <a:pt x="93" y="154"/>
                    </a:lnTo>
                    <a:lnTo>
                      <a:pt x="93" y="162"/>
                    </a:lnTo>
                    <a:lnTo>
                      <a:pt x="93" y="174"/>
                    </a:lnTo>
                    <a:lnTo>
                      <a:pt x="97" y="180"/>
                    </a:lnTo>
                    <a:lnTo>
                      <a:pt x="97" y="188"/>
                    </a:lnTo>
                    <a:lnTo>
                      <a:pt x="99" y="191"/>
                    </a:lnTo>
                    <a:lnTo>
                      <a:pt x="99" y="202"/>
                    </a:lnTo>
                    <a:lnTo>
                      <a:pt x="103" y="211"/>
                    </a:lnTo>
                    <a:lnTo>
                      <a:pt x="103" y="214"/>
                    </a:lnTo>
                    <a:lnTo>
                      <a:pt x="105" y="220"/>
                    </a:lnTo>
                    <a:lnTo>
                      <a:pt x="105" y="228"/>
                    </a:lnTo>
                    <a:lnTo>
                      <a:pt x="109" y="240"/>
                    </a:lnTo>
                    <a:lnTo>
                      <a:pt x="107" y="248"/>
                    </a:lnTo>
                    <a:lnTo>
                      <a:pt x="109" y="257"/>
                    </a:lnTo>
                    <a:lnTo>
                      <a:pt x="109" y="262"/>
                    </a:lnTo>
                    <a:lnTo>
                      <a:pt x="109" y="277"/>
                    </a:lnTo>
                    <a:lnTo>
                      <a:pt x="111" y="283"/>
                    </a:lnTo>
                  </a:path>
                </a:pathLst>
              </a:custGeom>
              <a:noFill/>
              <a:ln w="9525" cap="rnd">
                <a:solidFill>
                  <a:srgbClr val="FF0000"/>
                </a:solidFill>
                <a:round/>
                <a:headEnd type="none" w="sm" len="sm"/>
                <a:tailEnd type="none" w="sm" len="sm"/>
              </a:ln>
            </p:spPr>
            <p:txBody>
              <a:bodyPr/>
              <a:lstStyle/>
              <a:p>
                <a:endParaRPr lang="en-US"/>
              </a:p>
            </p:txBody>
          </p:sp>
          <p:sp>
            <p:nvSpPr>
              <p:cNvPr id="22564" name="Freeform 229"/>
              <p:cNvSpPr>
                <a:spLocks/>
              </p:cNvSpPr>
              <p:nvPr/>
            </p:nvSpPr>
            <p:spPr bwMode="auto">
              <a:xfrm>
                <a:off x="3005" y="950"/>
                <a:ext cx="108" cy="284"/>
              </a:xfrm>
              <a:custGeom>
                <a:avLst/>
                <a:gdLst>
                  <a:gd name="T0" fmla="*/ 103 w 108"/>
                  <a:gd name="T1" fmla="*/ 2 h 284"/>
                  <a:gd name="T2" fmla="*/ 95 w 108"/>
                  <a:gd name="T3" fmla="*/ 2 h 284"/>
                  <a:gd name="T4" fmla="*/ 91 w 108"/>
                  <a:gd name="T5" fmla="*/ 2 h 284"/>
                  <a:gd name="T6" fmla="*/ 87 w 108"/>
                  <a:gd name="T7" fmla="*/ 5 h 284"/>
                  <a:gd name="T8" fmla="*/ 81 w 108"/>
                  <a:gd name="T9" fmla="*/ 8 h 284"/>
                  <a:gd name="T10" fmla="*/ 79 w 108"/>
                  <a:gd name="T11" fmla="*/ 14 h 284"/>
                  <a:gd name="T12" fmla="*/ 75 w 108"/>
                  <a:gd name="T13" fmla="*/ 14 h 284"/>
                  <a:gd name="T14" fmla="*/ 71 w 108"/>
                  <a:gd name="T15" fmla="*/ 17 h 284"/>
                  <a:gd name="T16" fmla="*/ 68 w 108"/>
                  <a:gd name="T17" fmla="*/ 22 h 284"/>
                  <a:gd name="T18" fmla="*/ 64 w 108"/>
                  <a:gd name="T19" fmla="*/ 25 h 284"/>
                  <a:gd name="T20" fmla="*/ 62 w 108"/>
                  <a:gd name="T21" fmla="*/ 31 h 284"/>
                  <a:gd name="T22" fmla="*/ 60 w 108"/>
                  <a:gd name="T23" fmla="*/ 40 h 284"/>
                  <a:gd name="T24" fmla="*/ 58 w 108"/>
                  <a:gd name="T25" fmla="*/ 45 h 284"/>
                  <a:gd name="T26" fmla="*/ 56 w 108"/>
                  <a:gd name="T27" fmla="*/ 51 h 284"/>
                  <a:gd name="T28" fmla="*/ 54 w 108"/>
                  <a:gd name="T29" fmla="*/ 54 h 284"/>
                  <a:gd name="T30" fmla="*/ 52 w 108"/>
                  <a:gd name="T31" fmla="*/ 57 h 284"/>
                  <a:gd name="T32" fmla="*/ 46 w 108"/>
                  <a:gd name="T33" fmla="*/ 71 h 284"/>
                  <a:gd name="T34" fmla="*/ 40 w 108"/>
                  <a:gd name="T35" fmla="*/ 80 h 284"/>
                  <a:gd name="T36" fmla="*/ 38 w 108"/>
                  <a:gd name="T37" fmla="*/ 94 h 284"/>
                  <a:gd name="T38" fmla="*/ 33 w 108"/>
                  <a:gd name="T39" fmla="*/ 105 h 284"/>
                  <a:gd name="T40" fmla="*/ 31 w 108"/>
                  <a:gd name="T41" fmla="*/ 117 h 284"/>
                  <a:gd name="T42" fmla="*/ 25 w 108"/>
                  <a:gd name="T43" fmla="*/ 131 h 284"/>
                  <a:gd name="T44" fmla="*/ 23 w 108"/>
                  <a:gd name="T45" fmla="*/ 142 h 284"/>
                  <a:gd name="T46" fmla="*/ 19 w 108"/>
                  <a:gd name="T47" fmla="*/ 157 h 284"/>
                  <a:gd name="T48" fmla="*/ 17 w 108"/>
                  <a:gd name="T49" fmla="*/ 171 h 284"/>
                  <a:gd name="T50" fmla="*/ 13 w 108"/>
                  <a:gd name="T51" fmla="*/ 182 h 284"/>
                  <a:gd name="T52" fmla="*/ 13 w 108"/>
                  <a:gd name="T53" fmla="*/ 200 h 284"/>
                  <a:gd name="T54" fmla="*/ 11 w 108"/>
                  <a:gd name="T55" fmla="*/ 211 h 284"/>
                  <a:gd name="T56" fmla="*/ 5 w 108"/>
                  <a:gd name="T57" fmla="*/ 231 h 284"/>
                  <a:gd name="T58" fmla="*/ 7 w 108"/>
                  <a:gd name="T59" fmla="*/ 242 h 284"/>
                  <a:gd name="T60" fmla="*/ 1 w 108"/>
                  <a:gd name="T61" fmla="*/ 262 h 284"/>
                  <a:gd name="T62" fmla="*/ 0 w 108"/>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4"/>
                  <a:gd name="T98" fmla="*/ 108 w 108"/>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4">
                    <a:moveTo>
                      <a:pt x="107" y="0"/>
                    </a:moveTo>
                    <a:lnTo>
                      <a:pt x="103" y="2"/>
                    </a:lnTo>
                    <a:lnTo>
                      <a:pt x="99" y="0"/>
                    </a:lnTo>
                    <a:lnTo>
                      <a:pt x="95" y="2"/>
                    </a:lnTo>
                    <a:lnTo>
                      <a:pt x="93" y="2"/>
                    </a:lnTo>
                    <a:lnTo>
                      <a:pt x="91" y="2"/>
                    </a:lnTo>
                    <a:lnTo>
                      <a:pt x="89" y="5"/>
                    </a:lnTo>
                    <a:lnTo>
                      <a:pt x="87" y="5"/>
                    </a:lnTo>
                    <a:lnTo>
                      <a:pt x="85" y="5"/>
                    </a:lnTo>
                    <a:lnTo>
                      <a:pt x="81" y="8"/>
                    </a:lnTo>
                    <a:lnTo>
                      <a:pt x="79" y="11"/>
                    </a:lnTo>
                    <a:lnTo>
                      <a:pt x="79" y="14"/>
                    </a:lnTo>
                    <a:lnTo>
                      <a:pt x="75" y="17"/>
                    </a:lnTo>
                    <a:lnTo>
                      <a:pt x="75" y="14"/>
                    </a:lnTo>
                    <a:lnTo>
                      <a:pt x="71" y="17"/>
                    </a:lnTo>
                    <a:lnTo>
                      <a:pt x="71" y="22"/>
                    </a:lnTo>
                    <a:lnTo>
                      <a:pt x="68" y="22"/>
                    </a:lnTo>
                    <a:lnTo>
                      <a:pt x="68" y="25"/>
                    </a:lnTo>
                    <a:lnTo>
                      <a:pt x="64" y="25"/>
                    </a:lnTo>
                    <a:lnTo>
                      <a:pt x="64" y="31"/>
                    </a:lnTo>
                    <a:lnTo>
                      <a:pt x="62" y="31"/>
                    </a:lnTo>
                    <a:lnTo>
                      <a:pt x="64" y="34"/>
                    </a:lnTo>
                    <a:lnTo>
                      <a:pt x="60" y="40"/>
                    </a:lnTo>
                    <a:lnTo>
                      <a:pt x="56" y="42"/>
                    </a:lnTo>
                    <a:lnTo>
                      <a:pt x="58" y="45"/>
                    </a:lnTo>
                    <a:lnTo>
                      <a:pt x="54" y="48"/>
                    </a:lnTo>
                    <a:lnTo>
                      <a:pt x="56" y="51"/>
                    </a:lnTo>
                    <a:lnTo>
                      <a:pt x="54" y="54"/>
                    </a:lnTo>
                    <a:lnTo>
                      <a:pt x="53" y="57"/>
                    </a:lnTo>
                    <a:lnTo>
                      <a:pt x="52" y="57"/>
                    </a:lnTo>
                    <a:lnTo>
                      <a:pt x="48" y="68"/>
                    </a:lnTo>
                    <a:lnTo>
                      <a:pt x="46" y="71"/>
                    </a:lnTo>
                    <a:lnTo>
                      <a:pt x="42" y="80"/>
                    </a:lnTo>
                    <a:lnTo>
                      <a:pt x="40" y="80"/>
                    </a:lnTo>
                    <a:lnTo>
                      <a:pt x="40" y="88"/>
                    </a:lnTo>
                    <a:lnTo>
                      <a:pt x="38" y="94"/>
                    </a:lnTo>
                    <a:lnTo>
                      <a:pt x="35" y="100"/>
                    </a:lnTo>
                    <a:lnTo>
                      <a:pt x="33" y="105"/>
                    </a:lnTo>
                    <a:lnTo>
                      <a:pt x="31" y="108"/>
                    </a:lnTo>
                    <a:lnTo>
                      <a:pt x="31" y="117"/>
                    </a:lnTo>
                    <a:lnTo>
                      <a:pt x="29" y="122"/>
                    </a:lnTo>
                    <a:lnTo>
                      <a:pt x="25" y="131"/>
                    </a:lnTo>
                    <a:lnTo>
                      <a:pt x="25" y="137"/>
                    </a:lnTo>
                    <a:lnTo>
                      <a:pt x="23" y="142"/>
                    </a:lnTo>
                    <a:lnTo>
                      <a:pt x="19" y="148"/>
                    </a:lnTo>
                    <a:lnTo>
                      <a:pt x="19" y="157"/>
                    </a:lnTo>
                    <a:lnTo>
                      <a:pt x="17" y="162"/>
                    </a:lnTo>
                    <a:lnTo>
                      <a:pt x="17" y="171"/>
                    </a:lnTo>
                    <a:lnTo>
                      <a:pt x="17" y="174"/>
                    </a:lnTo>
                    <a:lnTo>
                      <a:pt x="13" y="182"/>
                    </a:lnTo>
                    <a:lnTo>
                      <a:pt x="15" y="191"/>
                    </a:lnTo>
                    <a:lnTo>
                      <a:pt x="13" y="200"/>
                    </a:lnTo>
                    <a:lnTo>
                      <a:pt x="11" y="205"/>
                    </a:lnTo>
                    <a:lnTo>
                      <a:pt x="11" y="211"/>
                    </a:lnTo>
                    <a:lnTo>
                      <a:pt x="9" y="217"/>
                    </a:lnTo>
                    <a:lnTo>
                      <a:pt x="5" y="231"/>
                    </a:lnTo>
                    <a:lnTo>
                      <a:pt x="5" y="237"/>
                    </a:lnTo>
                    <a:lnTo>
                      <a:pt x="7" y="242"/>
                    </a:lnTo>
                    <a:lnTo>
                      <a:pt x="3" y="251"/>
                    </a:lnTo>
                    <a:lnTo>
                      <a:pt x="1" y="262"/>
                    </a:lnTo>
                    <a:lnTo>
                      <a:pt x="1" y="268"/>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565" name="Freeform 230"/>
              <p:cNvSpPr>
                <a:spLocks/>
              </p:cNvSpPr>
              <p:nvPr/>
            </p:nvSpPr>
            <p:spPr bwMode="auto">
              <a:xfrm>
                <a:off x="4982" y="1233"/>
                <a:ext cx="108" cy="288"/>
              </a:xfrm>
              <a:custGeom>
                <a:avLst/>
                <a:gdLst>
                  <a:gd name="T0" fmla="*/ 105 w 108"/>
                  <a:gd name="T1" fmla="*/ 287 h 288"/>
                  <a:gd name="T2" fmla="*/ 97 w 108"/>
                  <a:gd name="T3" fmla="*/ 284 h 288"/>
                  <a:gd name="T4" fmla="*/ 89 w 108"/>
                  <a:gd name="T5" fmla="*/ 284 h 288"/>
                  <a:gd name="T6" fmla="*/ 86 w 108"/>
                  <a:gd name="T7" fmla="*/ 284 h 288"/>
                  <a:gd name="T8" fmla="*/ 80 w 108"/>
                  <a:gd name="T9" fmla="*/ 275 h 288"/>
                  <a:gd name="T10" fmla="*/ 76 w 108"/>
                  <a:gd name="T11" fmla="*/ 272 h 288"/>
                  <a:gd name="T12" fmla="*/ 74 w 108"/>
                  <a:gd name="T13" fmla="*/ 272 h 288"/>
                  <a:gd name="T14" fmla="*/ 69 w 108"/>
                  <a:gd name="T15" fmla="*/ 264 h 288"/>
                  <a:gd name="T16" fmla="*/ 67 w 108"/>
                  <a:gd name="T17" fmla="*/ 261 h 288"/>
                  <a:gd name="T18" fmla="*/ 63 w 108"/>
                  <a:gd name="T19" fmla="*/ 261 h 288"/>
                  <a:gd name="T20" fmla="*/ 61 w 108"/>
                  <a:gd name="T21" fmla="*/ 255 h 288"/>
                  <a:gd name="T22" fmla="*/ 59 w 108"/>
                  <a:gd name="T23" fmla="*/ 246 h 288"/>
                  <a:gd name="T24" fmla="*/ 57 w 108"/>
                  <a:gd name="T25" fmla="*/ 243 h 288"/>
                  <a:gd name="T26" fmla="*/ 55 w 108"/>
                  <a:gd name="T27" fmla="*/ 243 h 288"/>
                  <a:gd name="T28" fmla="*/ 53 w 108"/>
                  <a:gd name="T29" fmla="*/ 235 h 288"/>
                  <a:gd name="T30" fmla="*/ 53 w 108"/>
                  <a:gd name="T31" fmla="*/ 232 h 288"/>
                  <a:gd name="T32" fmla="*/ 47 w 108"/>
                  <a:gd name="T33" fmla="*/ 226 h 288"/>
                  <a:gd name="T34" fmla="*/ 41 w 108"/>
                  <a:gd name="T35" fmla="*/ 209 h 288"/>
                  <a:gd name="T36" fmla="*/ 35 w 108"/>
                  <a:gd name="T37" fmla="*/ 198 h 288"/>
                  <a:gd name="T38" fmla="*/ 34 w 108"/>
                  <a:gd name="T39" fmla="*/ 186 h 288"/>
                  <a:gd name="T40" fmla="*/ 30 w 108"/>
                  <a:gd name="T41" fmla="*/ 175 h 288"/>
                  <a:gd name="T42" fmla="*/ 26 w 108"/>
                  <a:gd name="T43" fmla="*/ 160 h 288"/>
                  <a:gd name="T44" fmla="*/ 22 w 108"/>
                  <a:gd name="T45" fmla="*/ 146 h 288"/>
                  <a:gd name="T46" fmla="*/ 20 w 108"/>
                  <a:gd name="T47" fmla="*/ 134 h 288"/>
                  <a:gd name="T48" fmla="*/ 15 w 108"/>
                  <a:gd name="T49" fmla="*/ 120 h 288"/>
                  <a:gd name="T50" fmla="*/ 15 w 108"/>
                  <a:gd name="T51" fmla="*/ 109 h 288"/>
                  <a:gd name="T52" fmla="*/ 13 w 108"/>
                  <a:gd name="T53" fmla="*/ 91 h 288"/>
                  <a:gd name="T54" fmla="*/ 11 w 108"/>
                  <a:gd name="T55" fmla="*/ 77 h 288"/>
                  <a:gd name="T56" fmla="*/ 7 w 108"/>
                  <a:gd name="T57" fmla="*/ 63 h 288"/>
                  <a:gd name="T58" fmla="*/ 3 w 108"/>
                  <a:gd name="T59" fmla="*/ 45 h 288"/>
                  <a:gd name="T60" fmla="*/ 3 w 108"/>
                  <a:gd name="T61" fmla="*/ 25 h 288"/>
                  <a:gd name="T62" fmla="*/ 3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5" y="287"/>
                    </a:lnTo>
                    <a:lnTo>
                      <a:pt x="97" y="284"/>
                    </a:lnTo>
                    <a:lnTo>
                      <a:pt x="93" y="287"/>
                    </a:lnTo>
                    <a:lnTo>
                      <a:pt x="89" y="284"/>
                    </a:lnTo>
                    <a:lnTo>
                      <a:pt x="88" y="284"/>
                    </a:lnTo>
                    <a:lnTo>
                      <a:pt x="86" y="284"/>
                    </a:lnTo>
                    <a:lnTo>
                      <a:pt x="84" y="278"/>
                    </a:lnTo>
                    <a:lnTo>
                      <a:pt x="80" y="275"/>
                    </a:lnTo>
                    <a:lnTo>
                      <a:pt x="78" y="275"/>
                    </a:lnTo>
                    <a:lnTo>
                      <a:pt x="76" y="272"/>
                    </a:lnTo>
                    <a:lnTo>
                      <a:pt x="76" y="275"/>
                    </a:lnTo>
                    <a:lnTo>
                      <a:pt x="74" y="272"/>
                    </a:lnTo>
                    <a:lnTo>
                      <a:pt x="72" y="269"/>
                    </a:lnTo>
                    <a:lnTo>
                      <a:pt x="69" y="264"/>
                    </a:lnTo>
                    <a:lnTo>
                      <a:pt x="67" y="264"/>
                    </a:lnTo>
                    <a:lnTo>
                      <a:pt x="67" y="261"/>
                    </a:lnTo>
                    <a:lnTo>
                      <a:pt x="65" y="261"/>
                    </a:lnTo>
                    <a:lnTo>
                      <a:pt x="63" y="261"/>
                    </a:lnTo>
                    <a:lnTo>
                      <a:pt x="61" y="255"/>
                    </a:lnTo>
                    <a:lnTo>
                      <a:pt x="59" y="252"/>
                    </a:lnTo>
                    <a:lnTo>
                      <a:pt x="59" y="246"/>
                    </a:lnTo>
                    <a:lnTo>
                      <a:pt x="57" y="243"/>
                    </a:lnTo>
                    <a:lnTo>
                      <a:pt x="55" y="243"/>
                    </a:lnTo>
                    <a:lnTo>
                      <a:pt x="53" y="238"/>
                    </a:lnTo>
                    <a:lnTo>
                      <a:pt x="53" y="235"/>
                    </a:lnTo>
                    <a:lnTo>
                      <a:pt x="53" y="232"/>
                    </a:lnTo>
                    <a:lnTo>
                      <a:pt x="51" y="229"/>
                    </a:lnTo>
                    <a:lnTo>
                      <a:pt x="47" y="226"/>
                    </a:lnTo>
                    <a:lnTo>
                      <a:pt x="45" y="218"/>
                    </a:lnTo>
                    <a:lnTo>
                      <a:pt x="41" y="209"/>
                    </a:lnTo>
                    <a:lnTo>
                      <a:pt x="35" y="203"/>
                    </a:lnTo>
                    <a:lnTo>
                      <a:pt x="35" y="198"/>
                    </a:lnTo>
                    <a:lnTo>
                      <a:pt x="35" y="192"/>
                    </a:lnTo>
                    <a:lnTo>
                      <a:pt x="34" y="186"/>
                    </a:lnTo>
                    <a:lnTo>
                      <a:pt x="32" y="177"/>
                    </a:lnTo>
                    <a:lnTo>
                      <a:pt x="30" y="175"/>
                    </a:lnTo>
                    <a:lnTo>
                      <a:pt x="26" y="169"/>
                    </a:lnTo>
                    <a:lnTo>
                      <a:pt x="26" y="160"/>
                    </a:lnTo>
                    <a:lnTo>
                      <a:pt x="22" y="152"/>
                    </a:lnTo>
                    <a:lnTo>
                      <a:pt x="22" y="146"/>
                    </a:lnTo>
                    <a:lnTo>
                      <a:pt x="22" y="143"/>
                    </a:lnTo>
                    <a:lnTo>
                      <a:pt x="20" y="134"/>
                    </a:lnTo>
                    <a:lnTo>
                      <a:pt x="17" y="132"/>
                    </a:lnTo>
                    <a:lnTo>
                      <a:pt x="15" y="120"/>
                    </a:lnTo>
                    <a:lnTo>
                      <a:pt x="18" y="114"/>
                    </a:lnTo>
                    <a:lnTo>
                      <a:pt x="15" y="109"/>
                    </a:lnTo>
                    <a:lnTo>
                      <a:pt x="13" y="100"/>
                    </a:lnTo>
                    <a:lnTo>
                      <a:pt x="13" y="91"/>
                    </a:lnTo>
                    <a:lnTo>
                      <a:pt x="9" y="83"/>
                    </a:lnTo>
                    <a:lnTo>
                      <a:pt x="11" y="77"/>
                    </a:lnTo>
                    <a:lnTo>
                      <a:pt x="9" y="74"/>
                    </a:lnTo>
                    <a:lnTo>
                      <a:pt x="7" y="63"/>
                    </a:lnTo>
                    <a:lnTo>
                      <a:pt x="5" y="51"/>
                    </a:lnTo>
                    <a:lnTo>
                      <a:pt x="3" y="45"/>
                    </a:lnTo>
                    <a:lnTo>
                      <a:pt x="5" y="34"/>
                    </a:lnTo>
                    <a:lnTo>
                      <a:pt x="3" y="25"/>
                    </a:lnTo>
                    <a:lnTo>
                      <a:pt x="1" y="20"/>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566" name="Freeform 231"/>
              <p:cNvSpPr>
                <a:spLocks/>
              </p:cNvSpPr>
              <p:nvPr/>
            </p:nvSpPr>
            <p:spPr bwMode="auto">
              <a:xfrm>
                <a:off x="5089" y="1247"/>
                <a:ext cx="115" cy="274"/>
              </a:xfrm>
              <a:custGeom>
                <a:avLst/>
                <a:gdLst>
                  <a:gd name="T0" fmla="*/ 0 w 115"/>
                  <a:gd name="T1" fmla="*/ 270 h 274"/>
                  <a:gd name="T2" fmla="*/ 11 w 115"/>
                  <a:gd name="T3" fmla="*/ 270 h 274"/>
                  <a:gd name="T4" fmla="*/ 13 w 115"/>
                  <a:gd name="T5" fmla="*/ 270 h 274"/>
                  <a:gd name="T6" fmla="*/ 23 w 115"/>
                  <a:gd name="T7" fmla="*/ 270 h 274"/>
                  <a:gd name="T8" fmla="*/ 25 w 115"/>
                  <a:gd name="T9" fmla="*/ 264 h 274"/>
                  <a:gd name="T10" fmla="*/ 29 w 115"/>
                  <a:gd name="T11" fmla="*/ 258 h 274"/>
                  <a:gd name="T12" fmla="*/ 35 w 115"/>
                  <a:gd name="T13" fmla="*/ 258 h 274"/>
                  <a:gd name="T14" fmla="*/ 39 w 115"/>
                  <a:gd name="T15" fmla="*/ 255 h 274"/>
                  <a:gd name="T16" fmla="*/ 39 w 115"/>
                  <a:gd name="T17" fmla="*/ 247 h 274"/>
                  <a:gd name="T18" fmla="*/ 43 w 115"/>
                  <a:gd name="T19" fmla="*/ 247 h 274"/>
                  <a:gd name="T20" fmla="*/ 46 w 115"/>
                  <a:gd name="T21" fmla="*/ 238 h 274"/>
                  <a:gd name="T22" fmla="*/ 46 w 115"/>
                  <a:gd name="T23" fmla="*/ 235 h 274"/>
                  <a:gd name="T24" fmla="*/ 50 w 115"/>
                  <a:gd name="T25" fmla="*/ 229 h 274"/>
                  <a:gd name="T26" fmla="*/ 52 w 115"/>
                  <a:gd name="T27" fmla="*/ 227 h 274"/>
                  <a:gd name="T28" fmla="*/ 57 w 115"/>
                  <a:gd name="T29" fmla="*/ 221 h 274"/>
                  <a:gd name="T30" fmla="*/ 57 w 115"/>
                  <a:gd name="T31" fmla="*/ 218 h 274"/>
                  <a:gd name="T32" fmla="*/ 61 w 115"/>
                  <a:gd name="T33" fmla="*/ 209 h 274"/>
                  <a:gd name="T34" fmla="*/ 68 w 115"/>
                  <a:gd name="T35" fmla="*/ 195 h 274"/>
                  <a:gd name="T36" fmla="*/ 70 w 115"/>
                  <a:gd name="T37" fmla="*/ 186 h 274"/>
                  <a:gd name="T38" fmla="*/ 78 w 115"/>
                  <a:gd name="T39" fmla="*/ 172 h 274"/>
                  <a:gd name="T40" fmla="*/ 80 w 115"/>
                  <a:gd name="T41" fmla="*/ 166 h 274"/>
                  <a:gd name="T42" fmla="*/ 86 w 115"/>
                  <a:gd name="T43" fmla="*/ 149 h 274"/>
                  <a:gd name="T44" fmla="*/ 84 w 115"/>
                  <a:gd name="T45" fmla="*/ 137 h 274"/>
                  <a:gd name="T46" fmla="*/ 91 w 115"/>
                  <a:gd name="T47" fmla="*/ 126 h 274"/>
                  <a:gd name="T48" fmla="*/ 96 w 115"/>
                  <a:gd name="T49" fmla="*/ 112 h 274"/>
                  <a:gd name="T50" fmla="*/ 96 w 115"/>
                  <a:gd name="T51" fmla="*/ 97 h 274"/>
                  <a:gd name="T52" fmla="*/ 100 w 115"/>
                  <a:gd name="T53" fmla="*/ 83 h 274"/>
                  <a:gd name="T54" fmla="*/ 100 w 115"/>
                  <a:gd name="T55" fmla="*/ 68 h 274"/>
                  <a:gd name="T56" fmla="*/ 104 w 115"/>
                  <a:gd name="T57" fmla="*/ 54 h 274"/>
                  <a:gd name="T58" fmla="*/ 108 w 115"/>
                  <a:gd name="T59" fmla="*/ 40 h 274"/>
                  <a:gd name="T60" fmla="*/ 110 w 115"/>
                  <a:gd name="T61" fmla="*/ 25 h 274"/>
                  <a:gd name="T62" fmla="*/ 112 w 115"/>
                  <a:gd name="T63" fmla="*/ 5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
                  <a:gd name="T97" fmla="*/ 0 h 274"/>
                  <a:gd name="T98" fmla="*/ 115 w 115"/>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 h="274">
                    <a:moveTo>
                      <a:pt x="0" y="270"/>
                    </a:moveTo>
                    <a:lnTo>
                      <a:pt x="0" y="270"/>
                    </a:lnTo>
                    <a:lnTo>
                      <a:pt x="5" y="270"/>
                    </a:lnTo>
                    <a:lnTo>
                      <a:pt x="11" y="270"/>
                    </a:lnTo>
                    <a:lnTo>
                      <a:pt x="13" y="273"/>
                    </a:lnTo>
                    <a:lnTo>
                      <a:pt x="13" y="270"/>
                    </a:lnTo>
                    <a:lnTo>
                      <a:pt x="17" y="270"/>
                    </a:lnTo>
                    <a:lnTo>
                      <a:pt x="23" y="270"/>
                    </a:lnTo>
                    <a:lnTo>
                      <a:pt x="23" y="267"/>
                    </a:lnTo>
                    <a:lnTo>
                      <a:pt x="25" y="264"/>
                    </a:lnTo>
                    <a:lnTo>
                      <a:pt x="27" y="261"/>
                    </a:lnTo>
                    <a:lnTo>
                      <a:pt x="29" y="258"/>
                    </a:lnTo>
                    <a:lnTo>
                      <a:pt x="35" y="258"/>
                    </a:lnTo>
                    <a:lnTo>
                      <a:pt x="39" y="255"/>
                    </a:lnTo>
                    <a:lnTo>
                      <a:pt x="37" y="250"/>
                    </a:lnTo>
                    <a:lnTo>
                      <a:pt x="39" y="247"/>
                    </a:lnTo>
                    <a:lnTo>
                      <a:pt x="41" y="247"/>
                    </a:lnTo>
                    <a:lnTo>
                      <a:pt x="43" y="247"/>
                    </a:lnTo>
                    <a:lnTo>
                      <a:pt x="45" y="241"/>
                    </a:lnTo>
                    <a:lnTo>
                      <a:pt x="46" y="238"/>
                    </a:lnTo>
                    <a:lnTo>
                      <a:pt x="46" y="235"/>
                    </a:lnTo>
                    <a:lnTo>
                      <a:pt x="48" y="232"/>
                    </a:lnTo>
                    <a:lnTo>
                      <a:pt x="50" y="229"/>
                    </a:lnTo>
                    <a:lnTo>
                      <a:pt x="48" y="227"/>
                    </a:lnTo>
                    <a:lnTo>
                      <a:pt x="52" y="227"/>
                    </a:lnTo>
                    <a:lnTo>
                      <a:pt x="50" y="221"/>
                    </a:lnTo>
                    <a:lnTo>
                      <a:pt x="57" y="221"/>
                    </a:lnTo>
                    <a:lnTo>
                      <a:pt x="57" y="218"/>
                    </a:lnTo>
                    <a:lnTo>
                      <a:pt x="61" y="209"/>
                    </a:lnTo>
                    <a:lnTo>
                      <a:pt x="67" y="204"/>
                    </a:lnTo>
                    <a:lnTo>
                      <a:pt x="68" y="195"/>
                    </a:lnTo>
                    <a:lnTo>
                      <a:pt x="70" y="192"/>
                    </a:lnTo>
                    <a:lnTo>
                      <a:pt x="70" y="186"/>
                    </a:lnTo>
                    <a:lnTo>
                      <a:pt x="76" y="178"/>
                    </a:lnTo>
                    <a:lnTo>
                      <a:pt x="78" y="172"/>
                    </a:lnTo>
                    <a:lnTo>
                      <a:pt x="78" y="169"/>
                    </a:lnTo>
                    <a:lnTo>
                      <a:pt x="80" y="166"/>
                    </a:lnTo>
                    <a:lnTo>
                      <a:pt x="82" y="155"/>
                    </a:lnTo>
                    <a:lnTo>
                      <a:pt x="86" y="149"/>
                    </a:lnTo>
                    <a:lnTo>
                      <a:pt x="86" y="140"/>
                    </a:lnTo>
                    <a:lnTo>
                      <a:pt x="84" y="137"/>
                    </a:lnTo>
                    <a:lnTo>
                      <a:pt x="88" y="135"/>
                    </a:lnTo>
                    <a:lnTo>
                      <a:pt x="91" y="126"/>
                    </a:lnTo>
                    <a:lnTo>
                      <a:pt x="93" y="120"/>
                    </a:lnTo>
                    <a:lnTo>
                      <a:pt x="96" y="112"/>
                    </a:lnTo>
                    <a:lnTo>
                      <a:pt x="93" y="109"/>
                    </a:lnTo>
                    <a:lnTo>
                      <a:pt x="96" y="97"/>
                    </a:lnTo>
                    <a:lnTo>
                      <a:pt x="98" y="91"/>
                    </a:lnTo>
                    <a:lnTo>
                      <a:pt x="100" y="83"/>
                    </a:lnTo>
                    <a:lnTo>
                      <a:pt x="100" y="74"/>
                    </a:lnTo>
                    <a:lnTo>
                      <a:pt x="100" y="68"/>
                    </a:lnTo>
                    <a:lnTo>
                      <a:pt x="104" y="66"/>
                    </a:lnTo>
                    <a:lnTo>
                      <a:pt x="104" y="54"/>
                    </a:lnTo>
                    <a:lnTo>
                      <a:pt x="108" y="45"/>
                    </a:lnTo>
                    <a:lnTo>
                      <a:pt x="108" y="40"/>
                    </a:lnTo>
                    <a:lnTo>
                      <a:pt x="110" y="37"/>
                    </a:lnTo>
                    <a:lnTo>
                      <a:pt x="110" y="25"/>
                    </a:lnTo>
                    <a:lnTo>
                      <a:pt x="112" y="17"/>
                    </a:lnTo>
                    <a:lnTo>
                      <a:pt x="112" y="5"/>
                    </a:lnTo>
                    <a:lnTo>
                      <a:pt x="114" y="0"/>
                    </a:lnTo>
                  </a:path>
                </a:pathLst>
              </a:custGeom>
              <a:noFill/>
              <a:ln w="9525" cap="rnd">
                <a:solidFill>
                  <a:srgbClr val="FF0000"/>
                </a:solidFill>
                <a:round/>
                <a:headEnd type="none" w="sm" len="sm"/>
                <a:tailEnd type="none" w="sm" len="sm"/>
              </a:ln>
            </p:spPr>
            <p:txBody>
              <a:bodyPr/>
              <a:lstStyle/>
              <a:p>
                <a:endParaRPr lang="en-US"/>
              </a:p>
            </p:txBody>
          </p:sp>
          <p:sp>
            <p:nvSpPr>
              <p:cNvPr id="22567" name="Freeform 232"/>
              <p:cNvSpPr>
                <a:spLocks/>
              </p:cNvSpPr>
              <p:nvPr/>
            </p:nvSpPr>
            <p:spPr bwMode="auto">
              <a:xfrm>
                <a:off x="5089" y="1247"/>
                <a:ext cx="115" cy="274"/>
              </a:xfrm>
              <a:custGeom>
                <a:avLst/>
                <a:gdLst>
                  <a:gd name="T0" fmla="*/ 0 w 115"/>
                  <a:gd name="T1" fmla="*/ 270 h 274"/>
                  <a:gd name="T2" fmla="*/ 11 w 115"/>
                  <a:gd name="T3" fmla="*/ 270 h 274"/>
                  <a:gd name="T4" fmla="*/ 13 w 115"/>
                  <a:gd name="T5" fmla="*/ 270 h 274"/>
                  <a:gd name="T6" fmla="*/ 23 w 115"/>
                  <a:gd name="T7" fmla="*/ 270 h 274"/>
                  <a:gd name="T8" fmla="*/ 25 w 115"/>
                  <a:gd name="T9" fmla="*/ 264 h 274"/>
                  <a:gd name="T10" fmla="*/ 29 w 115"/>
                  <a:gd name="T11" fmla="*/ 258 h 274"/>
                  <a:gd name="T12" fmla="*/ 35 w 115"/>
                  <a:gd name="T13" fmla="*/ 258 h 274"/>
                  <a:gd name="T14" fmla="*/ 39 w 115"/>
                  <a:gd name="T15" fmla="*/ 255 h 274"/>
                  <a:gd name="T16" fmla="*/ 39 w 115"/>
                  <a:gd name="T17" fmla="*/ 247 h 274"/>
                  <a:gd name="T18" fmla="*/ 43 w 115"/>
                  <a:gd name="T19" fmla="*/ 247 h 274"/>
                  <a:gd name="T20" fmla="*/ 46 w 115"/>
                  <a:gd name="T21" fmla="*/ 238 h 274"/>
                  <a:gd name="T22" fmla="*/ 46 w 115"/>
                  <a:gd name="T23" fmla="*/ 235 h 274"/>
                  <a:gd name="T24" fmla="*/ 50 w 115"/>
                  <a:gd name="T25" fmla="*/ 229 h 274"/>
                  <a:gd name="T26" fmla="*/ 52 w 115"/>
                  <a:gd name="T27" fmla="*/ 227 h 274"/>
                  <a:gd name="T28" fmla="*/ 57 w 115"/>
                  <a:gd name="T29" fmla="*/ 221 h 274"/>
                  <a:gd name="T30" fmla="*/ 57 w 115"/>
                  <a:gd name="T31" fmla="*/ 218 h 274"/>
                  <a:gd name="T32" fmla="*/ 61 w 115"/>
                  <a:gd name="T33" fmla="*/ 209 h 274"/>
                  <a:gd name="T34" fmla="*/ 68 w 115"/>
                  <a:gd name="T35" fmla="*/ 195 h 274"/>
                  <a:gd name="T36" fmla="*/ 70 w 115"/>
                  <a:gd name="T37" fmla="*/ 186 h 274"/>
                  <a:gd name="T38" fmla="*/ 78 w 115"/>
                  <a:gd name="T39" fmla="*/ 172 h 274"/>
                  <a:gd name="T40" fmla="*/ 80 w 115"/>
                  <a:gd name="T41" fmla="*/ 166 h 274"/>
                  <a:gd name="T42" fmla="*/ 84 w 115"/>
                  <a:gd name="T43" fmla="*/ 146 h 274"/>
                  <a:gd name="T44" fmla="*/ 84 w 115"/>
                  <a:gd name="T45" fmla="*/ 137 h 274"/>
                  <a:gd name="T46" fmla="*/ 91 w 115"/>
                  <a:gd name="T47" fmla="*/ 126 h 274"/>
                  <a:gd name="T48" fmla="*/ 96 w 115"/>
                  <a:gd name="T49" fmla="*/ 112 h 274"/>
                  <a:gd name="T50" fmla="*/ 96 w 115"/>
                  <a:gd name="T51" fmla="*/ 97 h 274"/>
                  <a:gd name="T52" fmla="*/ 100 w 115"/>
                  <a:gd name="T53" fmla="*/ 83 h 274"/>
                  <a:gd name="T54" fmla="*/ 100 w 115"/>
                  <a:gd name="T55" fmla="*/ 68 h 274"/>
                  <a:gd name="T56" fmla="*/ 104 w 115"/>
                  <a:gd name="T57" fmla="*/ 54 h 274"/>
                  <a:gd name="T58" fmla="*/ 108 w 115"/>
                  <a:gd name="T59" fmla="*/ 40 h 274"/>
                  <a:gd name="T60" fmla="*/ 110 w 115"/>
                  <a:gd name="T61" fmla="*/ 25 h 274"/>
                  <a:gd name="T62" fmla="*/ 112 w 115"/>
                  <a:gd name="T63" fmla="*/ 5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
                  <a:gd name="T97" fmla="*/ 0 h 274"/>
                  <a:gd name="T98" fmla="*/ 115 w 115"/>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 h="274">
                    <a:moveTo>
                      <a:pt x="0" y="270"/>
                    </a:moveTo>
                    <a:lnTo>
                      <a:pt x="0" y="270"/>
                    </a:lnTo>
                    <a:lnTo>
                      <a:pt x="5" y="270"/>
                    </a:lnTo>
                    <a:lnTo>
                      <a:pt x="11" y="270"/>
                    </a:lnTo>
                    <a:lnTo>
                      <a:pt x="13" y="273"/>
                    </a:lnTo>
                    <a:lnTo>
                      <a:pt x="13" y="270"/>
                    </a:lnTo>
                    <a:lnTo>
                      <a:pt x="17" y="270"/>
                    </a:lnTo>
                    <a:lnTo>
                      <a:pt x="23" y="270"/>
                    </a:lnTo>
                    <a:lnTo>
                      <a:pt x="23" y="267"/>
                    </a:lnTo>
                    <a:lnTo>
                      <a:pt x="25" y="264"/>
                    </a:lnTo>
                    <a:lnTo>
                      <a:pt x="27" y="261"/>
                    </a:lnTo>
                    <a:lnTo>
                      <a:pt x="29" y="258"/>
                    </a:lnTo>
                    <a:lnTo>
                      <a:pt x="35" y="258"/>
                    </a:lnTo>
                    <a:lnTo>
                      <a:pt x="39" y="255"/>
                    </a:lnTo>
                    <a:lnTo>
                      <a:pt x="37" y="250"/>
                    </a:lnTo>
                    <a:lnTo>
                      <a:pt x="39" y="247"/>
                    </a:lnTo>
                    <a:lnTo>
                      <a:pt x="41" y="247"/>
                    </a:lnTo>
                    <a:lnTo>
                      <a:pt x="43" y="247"/>
                    </a:lnTo>
                    <a:lnTo>
                      <a:pt x="45" y="241"/>
                    </a:lnTo>
                    <a:lnTo>
                      <a:pt x="46" y="238"/>
                    </a:lnTo>
                    <a:lnTo>
                      <a:pt x="46" y="235"/>
                    </a:lnTo>
                    <a:lnTo>
                      <a:pt x="48" y="232"/>
                    </a:lnTo>
                    <a:lnTo>
                      <a:pt x="50" y="229"/>
                    </a:lnTo>
                    <a:lnTo>
                      <a:pt x="48" y="227"/>
                    </a:lnTo>
                    <a:lnTo>
                      <a:pt x="52" y="227"/>
                    </a:lnTo>
                    <a:lnTo>
                      <a:pt x="50" y="221"/>
                    </a:lnTo>
                    <a:lnTo>
                      <a:pt x="57" y="221"/>
                    </a:lnTo>
                    <a:lnTo>
                      <a:pt x="57" y="218"/>
                    </a:lnTo>
                    <a:lnTo>
                      <a:pt x="61" y="209"/>
                    </a:lnTo>
                    <a:lnTo>
                      <a:pt x="67" y="204"/>
                    </a:lnTo>
                    <a:lnTo>
                      <a:pt x="68" y="195"/>
                    </a:lnTo>
                    <a:lnTo>
                      <a:pt x="70" y="192"/>
                    </a:lnTo>
                    <a:lnTo>
                      <a:pt x="70" y="186"/>
                    </a:lnTo>
                    <a:lnTo>
                      <a:pt x="76" y="178"/>
                    </a:lnTo>
                    <a:lnTo>
                      <a:pt x="78" y="172"/>
                    </a:lnTo>
                    <a:lnTo>
                      <a:pt x="78" y="169"/>
                    </a:lnTo>
                    <a:lnTo>
                      <a:pt x="80" y="166"/>
                    </a:lnTo>
                    <a:lnTo>
                      <a:pt x="82" y="155"/>
                    </a:lnTo>
                    <a:lnTo>
                      <a:pt x="84" y="146"/>
                    </a:lnTo>
                    <a:lnTo>
                      <a:pt x="86" y="140"/>
                    </a:lnTo>
                    <a:lnTo>
                      <a:pt x="84" y="137"/>
                    </a:lnTo>
                    <a:lnTo>
                      <a:pt x="88" y="135"/>
                    </a:lnTo>
                    <a:lnTo>
                      <a:pt x="91" y="126"/>
                    </a:lnTo>
                    <a:lnTo>
                      <a:pt x="93" y="120"/>
                    </a:lnTo>
                    <a:lnTo>
                      <a:pt x="96" y="112"/>
                    </a:lnTo>
                    <a:lnTo>
                      <a:pt x="93" y="109"/>
                    </a:lnTo>
                    <a:lnTo>
                      <a:pt x="96" y="97"/>
                    </a:lnTo>
                    <a:lnTo>
                      <a:pt x="98" y="91"/>
                    </a:lnTo>
                    <a:lnTo>
                      <a:pt x="100" y="83"/>
                    </a:lnTo>
                    <a:lnTo>
                      <a:pt x="100" y="74"/>
                    </a:lnTo>
                    <a:lnTo>
                      <a:pt x="100" y="68"/>
                    </a:lnTo>
                    <a:lnTo>
                      <a:pt x="104" y="66"/>
                    </a:lnTo>
                    <a:lnTo>
                      <a:pt x="104" y="54"/>
                    </a:lnTo>
                    <a:lnTo>
                      <a:pt x="108" y="45"/>
                    </a:lnTo>
                    <a:lnTo>
                      <a:pt x="108" y="40"/>
                    </a:lnTo>
                    <a:lnTo>
                      <a:pt x="110" y="37"/>
                    </a:lnTo>
                    <a:lnTo>
                      <a:pt x="110" y="25"/>
                    </a:lnTo>
                    <a:lnTo>
                      <a:pt x="110" y="17"/>
                    </a:lnTo>
                    <a:lnTo>
                      <a:pt x="112" y="5"/>
                    </a:lnTo>
                    <a:lnTo>
                      <a:pt x="114" y="0"/>
                    </a:lnTo>
                  </a:path>
                </a:pathLst>
              </a:custGeom>
              <a:noFill/>
              <a:ln w="9525" cap="rnd">
                <a:solidFill>
                  <a:srgbClr val="FF0000"/>
                </a:solidFill>
                <a:round/>
                <a:headEnd type="none" w="sm" len="sm"/>
                <a:tailEnd type="none" w="sm" len="sm"/>
              </a:ln>
            </p:spPr>
            <p:txBody>
              <a:bodyPr/>
              <a:lstStyle/>
              <a:p>
                <a:endParaRPr lang="en-US"/>
              </a:p>
            </p:txBody>
          </p:sp>
          <p:sp>
            <p:nvSpPr>
              <p:cNvPr id="22568" name="Freeform 233"/>
              <p:cNvSpPr>
                <a:spLocks/>
              </p:cNvSpPr>
              <p:nvPr/>
            </p:nvSpPr>
            <p:spPr bwMode="auto">
              <a:xfrm>
                <a:off x="4982" y="1233"/>
                <a:ext cx="108" cy="288"/>
              </a:xfrm>
              <a:custGeom>
                <a:avLst/>
                <a:gdLst>
                  <a:gd name="T0" fmla="*/ 105 w 108"/>
                  <a:gd name="T1" fmla="*/ 287 h 288"/>
                  <a:gd name="T2" fmla="*/ 97 w 108"/>
                  <a:gd name="T3" fmla="*/ 284 h 288"/>
                  <a:gd name="T4" fmla="*/ 89 w 108"/>
                  <a:gd name="T5" fmla="*/ 284 h 288"/>
                  <a:gd name="T6" fmla="*/ 86 w 108"/>
                  <a:gd name="T7" fmla="*/ 284 h 288"/>
                  <a:gd name="T8" fmla="*/ 80 w 108"/>
                  <a:gd name="T9" fmla="*/ 275 h 288"/>
                  <a:gd name="T10" fmla="*/ 76 w 108"/>
                  <a:gd name="T11" fmla="*/ 272 h 288"/>
                  <a:gd name="T12" fmla="*/ 74 w 108"/>
                  <a:gd name="T13" fmla="*/ 272 h 288"/>
                  <a:gd name="T14" fmla="*/ 69 w 108"/>
                  <a:gd name="T15" fmla="*/ 264 h 288"/>
                  <a:gd name="T16" fmla="*/ 67 w 108"/>
                  <a:gd name="T17" fmla="*/ 261 h 288"/>
                  <a:gd name="T18" fmla="*/ 63 w 108"/>
                  <a:gd name="T19" fmla="*/ 261 h 288"/>
                  <a:gd name="T20" fmla="*/ 61 w 108"/>
                  <a:gd name="T21" fmla="*/ 255 h 288"/>
                  <a:gd name="T22" fmla="*/ 59 w 108"/>
                  <a:gd name="T23" fmla="*/ 246 h 288"/>
                  <a:gd name="T24" fmla="*/ 57 w 108"/>
                  <a:gd name="T25" fmla="*/ 243 h 288"/>
                  <a:gd name="T26" fmla="*/ 53 w 108"/>
                  <a:gd name="T27" fmla="*/ 238 h 288"/>
                  <a:gd name="T28" fmla="*/ 53 w 108"/>
                  <a:gd name="T29" fmla="*/ 235 h 288"/>
                  <a:gd name="T30" fmla="*/ 53 w 108"/>
                  <a:gd name="T31" fmla="*/ 232 h 288"/>
                  <a:gd name="T32" fmla="*/ 47 w 108"/>
                  <a:gd name="T33" fmla="*/ 226 h 288"/>
                  <a:gd name="T34" fmla="*/ 39 w 108"/>
                  <a:gd name="T35" fmla="*/ 206 h 288"/>
                  <a:gd name="T36" fmla="*/ 35 w 108"/>
                  <a:gd name="T37" fmla="*/ 198 h 288"/>
                  <a:gd name="T38" fmla="*/ 34 w 108"/>
                  <a:gd name="T39" fmla="*/ 186 h 288"/>
                  <a:gd name="T40" fmla="*/ 30 w 108"/>
                  <a:gd name="T41" fmla="*/ 175 h 288"/>
                  <a:gd name="T42" fmla="*/ 26 w 108"/>
                  <a:gd name="T43" fmla="*/ 160 h 288"/>
                  <a:gd name="T44" fmla="*/ 22 w 108"/>
                  <a:gd name="T45" fmla="*/ 146 h 288"/>
                  <a:gd name="T46" fmla="*/ 18 w 108"/>
                  <a:gd name="T47" fmla="*/ 132 h 288"/>
                  <a:gd name="T48" fmla="*/ 15 w 108"/>
                  <a:gd name="T49" fmla="*/ 120 h 288"/>
                  <a:gd name="T50" fmla="*/ 15 w 108"/>
                  <a:gd name="T51" fmla="*/ 109 h 288"/>
                  <a:gd name="T52" fmla="*/ 13 w 108"/>
                  <a:gd name="T53" fmla="*/ 91 h 288"/>
                  <a:gd name="T54" fmla="*/ 11 w 108"/>
                  <a:gd name="T55" fmla="*/ 77 h 288"/>
                  <a:gd name="T56" fmla="*/ 7 w 108"/>
                  <a:gd name="T57" fmla="*/ 63 h 288"/>
                  <a:gd name="T58" fmla="*/ 5 w 108"/>
                  <a:gd name="T59" fmla="*/ 48 h 288"/>
                  <a:gd name="T60" fmla="*/ 3 w 108"/>
                  <a:gd name="T61" fmla="*/ 25 h 288"/>
                  <a:gd name="T62" fmla="*/ 3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5" y="287"/>
                    </a:lnTo>
                    <a:lnTo>
                      <a:pt x="97" y="284"/>
                    </a:lnTo>
                    <a:lnTo>
                      <a:pt x="93" y="287"/>
                    </a:lnTo>
                    <a:lnTo>
                      <a:pt x="89" y="284"/>
                    </a:lnTo>
                    <a:lnTo>
                      <a:pt x="88" y="284"/>
                    </a:lnTo>
                    <a:lnTo>
                      <a:pt x="86" y="284"/>
                    </a:lnTo>
                    <a:lnTo>
                      <a:pt x="82" y="275"/>
                    </a:lnTo>
                    <a:lnTo>
                      <a:pt x="80" y="275"/>
                    </a:lnTo>
                    <a:lnTo>
                      <a:pt x="78" y="275"/>
                    </a:lnTo>
                    <a:lnTo>
                      <a:pt x="76" y="272"/>
                    </a:lnTo>
                    <a:lnTo>
                      <a:pt x="76" y="275"/>
                    </a:lnTo>
                    <a:lnTo>
                      <a:pt x="74" y="272"/>
                    </a:lnTo>
                    <a:lnTo>
                      <a:pt x="72" y="269"/>
                    </a:lnTo>
                    <a:lnTo>
                      <a:pt x="69" y="264"/>
                    </a:lnTo>
                    <a:lnTo>
                      <a:pt x="67" y="264"/>
                    </a:lnTo>
                    <a:lnTo>
                      <a:pt x="67" y="261"/>
                    </a:lnTo>
                    <a:lnTo>
                      <a:pt x="65" y="261"/>
                    </a:lnTo>
                    <a:lnTo>
                      <a:pt x="63" y="261"/>
                    </a:lnTo>
                    <a:lnTo>
                      <a:pt x="61" y="255"/>
                    </a:lnTo>
                    <a:lnTo>
                      <a:pt x="59" y="252"/>
                    </a:lnTo>
                    <a:lnTo>
                      <a:pt x="59" y="246"/>
                    </a:lnTo>
                    <a:lnTo>
                      <a:pt x="57" y="243"/>
                    </a:lnTo>
                    <a:lnTo>
                      <a:pt x="53" y="238"/>
                    </a:lnTo>
                    <a:lnTo>
                      <a:pt x="53" y="235"/>
                    </a:lnTo>
                    <a:lnTo>
                      <a:pt x="53" y="232"/>
                    </a:lnTo>
                    <a:lnTo>
                      <a:pt x="51" y="229"/>
                    </a:lnTo>
                    <a:lnTo>
                      <a:pt x="47" y="226"/>
                    </a:lnTo>
                    <a:lnTo>
                      <a:pt x="45" y="218"/>
                    </a:lnTo>
                    <a:lnTo>
                      <a:pt x="39" y="206"/>
                    </a:lnTo>
                    <a:lnTo>
                      <a:pt x="35" y="203"/>
                    </a:lnTo>
                    <a:lnTo>
                      <a:pt x="35" y="198"/>
                    </a:lnTo>
                    <a:lnTo>
                      <a:pt x="32" y="192"/>
                    </a:lnTo>
                    <a:lnTo>
                      <a:pt x="34" y="186"/>
                    </a:lnTo>
                    <a:lnTo>
                      <a:pt x="32" y="177"/>
                    </a:lnTo>
                    <a:lnTo>
                      <a:pt x="30" y="175"/>
                    </a:lnTo>
                    <a:lnTo>
                      <a:pt x="26" y="169"/>
                    </a:lnTo>
                    <a:lnTo>
                      <a:pt x="26" y="160"/>
                    </a:lnTo>
                    <a:lnTo>
                      <a:pt x="22" y="152"/>
                    </a:lnTo>
                    <a:lnTo>
                      <a:pt x="22" y="146"/>
                    </a:lnTo>
                    <a:lnTo>
                      <a:pt x="22" y="143"/>
                    </a:lnTo>
                    <a:lnTo>
                      <a:pt x="18" y="132"/>
                    </a:lnTo>
                    <a:lnTo>
                      <a:pt x="17" y="132"/>
                    </a:lnTo>
                    <a:lnTo>
                      <a:pt x="15" y="120"/>
                    </a:lnTo>
                    <a:lnTo>
                      <a:pt x="18" y="114"/>
                    </a:lnTo>
                    <a:lnTo>
                      <a:pt x="15" y="109"/>
                    </a:lnTo>
                    <a:lnTo>
                      <a:pt x="13" y="100"/>
                    </a:lnTo>
                    <a:lnTo>
                      <a:pt x="13" y="91"/>
                    </a:lnTo>
                    <a:lnTo>
                      <a:pt x="9" y="83"/>
                    </a:lnTo>
                    <a:lnTo>
                      <a:pt x="11" y="77"/>
                    </a:lnTo>
                    <a:lnTo>
                      <a:pt x="9" y="74"/>
                    </a:lnTo>
                    <a:lnTo>
                      <a:pt x="7" y="63"/>
                    </a:lnTo>
                    <a:lnTo>
                      <a:pt x="5" y="51"/>
                    </a:lnTo>
                    <a:lnTo>
                      <a:pt x="5" y="48"/>
                    </a:lnTo>
                    <a:lnTo>
                      <a:pt x="5" y="34"/>
                    </a:lnTo>
                    <a:lnTo>
                      <a:pt x="3" y="25"/>
                    </a:lnTo>
                    <a:lnTo>
                      <a:pt x="1" y="20"/>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569" name="Freeform 234"/>
              <p:cNvSpPr>
                <a:spLocks/>
              </p:cNvSpPr>
              <p:nvPr/>
            </p:nvSpPr>
            <p:spPr bwMode="auto">
              <a:xfrm>
                <a:off x="4871" y="950"/>
                <a:ext cx="112" cy="284"/>
              </a:xfrm>
              <a:custGeom>
                <a:avLst/>
                <a:gdLst>
                  <a:gd name="T0" fmla="*/ 3 w 112"/>
                  <a:gd name="T1" fmla="*/ 5 h 284"/>
                  <a:gd name="T2" fmla="*/ 7 w 112"/>
                  <a:gd name="T3" fmla="*/ 5 h 284"/>
                  <a:gd name="T4" fmla="*/ 11 w 112"/>
                  <a:gd name="T5" fmla="*/ 5 h 284"/>
                  <a:gd name="T6" fmla="*/ 19 w 112"/>
                  <a:gd name="T7" fmla="*/ 5 h 284"/>
                  <a:gd name="T8" fmla="*/ 24 w 112"/>
                  <a:gd name="T9" fmla="*/ 14 h 284"/>
                  <a:gd name="T10" fmla="*/ 29 w 112"/>
                  <a:gd name="T11" fmla="*/ 17 h 284"/>
                  <a:gd name="T12" fmla="*/ 31 w 112"/>
                  <a:gd name="T13" fmla="*/ 17 h 284"/>
                  <a:gd name="T14" fmla="*/ 37 w 112"/>
                  <a:gd name="T15" fmla="*/ 25 h 284"/>
                  <a:gd name="T16" fmla="*/ 39 w 112"/>
                  <a:gd name="T17" fmla="*/ 31 h 284"/>
                  <a:gd name="T18" fmla="*/ 43 w 112"/>
                  <a:gd name="T19" fmla="*/ 31 h 284"/>
                  <a:gd name="T20" fmla="*/ 43 w 112"/>
                  <a:gd name="T21" fmla="*/ 31 h 284"/>
                  <a:gd name="T22" fmla="*/ 46 w 112"/>
                  <a:gd name="T23" fmla="*/ 42 h 284"/>
                  <a:gd name="T24" fmla="*/ 48 w 112"/>
                  <a:gd name="T25" fmla="*/ 45 h 284"/>
                  <a:gd name="T26" fmla="*/ 52 w 112"/>
                  <a:gd name="T27" fmla="*/ 51 h 284"/>
                  <a:gd name="T28" fmla="*/ 54 w 112"/>
                  <a:gd name="T29" fmla="*/ 54 h 284"/>
                  <a:gd name="T30" fmla="*/ 58 w 112"/>
                  <a:gd name="T31" fmla="*/ 60 h 284"/>
                  <a:gd name="T32" fmla="*/ 62 w 112"/>
                  <a:gd name="T33" fmla="*/ 68 h 284"/>
                  <a:gd name="T34" fmla="*/ 66 w 112"/>
                  <a:gd name="T35" fmla="*/ 80 h 284"/>
                  <a:gd name="T36" fmla="*/ 71 w 112"/>
                  <a:gd name="T37" fmla="*/ 91 h 284"/>
                  <a:gd name="T38" fmla="*/ 75 w 112"/>
                  <a:gd name="T39" fmla="*/ 102 h 284"/>
                  <a:gd name="T40" fmla="*/ 79 w 112"/>
                  <a:gd name="T41" fmla="*/ 117 h 284"/>
                  <a:gd name="T42" fmla="*/ 84 w 112"/>
                  <a:gd name="T43" fmla="*/ 128 h 284"/>
                  <a:gd name="T44" fmla="*/ 88 w 112"/>
                  <a:gd name="T45" fmla="*/ 142 h 284"/>
                  <a:gd name="T46" fmla="*/ 91 w 112"/>
                  <a:gd name="T47" fmla="*/ 151 h 284"/>
                  <a:gd name="T48" fmla="*/ 93 w 112"/>
                  <a:gd name="T49" fmla="*/ 165 h 284"/>
                  <a:gd name="T50" fmla="*/ 95 w 112"/>
                  <a:gd name="T51" fmla="*/ 180 h 284"/>
                  <a:gd name="T52" fmla="*/ 97 w 112"/>
                  <a:gd name="T53" fmla="*/ 191 h 284"/>
                  <a:gd name="T54" fmla="*/ 99 w 112"/>
                  <a:gd name="T55" fmla="*/ 205 h 284"/>
                  <a:gd name="T56" fmla="*/ 103 w 112"/>
                  <a:gd name="T57" fmla="*/ 222 h 284"/>
                  <a:gd name="T58" fmla="*/ 105 w 112"/>
                  <a:gd name="T59" fmla="*/ 240 h 284"/>
                  <a:gd name="T60" fmla="*/ 107 w 112"/>
                  <a:gd name="T61" fmla="*/ 260 h 284"/>
                  <a:gd name="T62" fmla="*/ 109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0" y="0"/>
                    </a:moveTo>
                    <a:lnTo>
                      <a:pt x="3" y="5"/>
                    </a:lnTo>
                    <a:lnTo>
                      <a:pt x="5" y="8"/>
                    </a:lnTo>
                    <a:lnTo>
                      <a:pt x="7" y="5"/>
                    </a:lnTo>
                    <a:lnTo>
                      <a:pt x="11" y="8"/>
                    </a:lnTo>
                    <a:lnTo>
                      <a:pt x="11" y="5"/>
                    </a:lnTo>
                    <a:lnTo>
                      <a:pt x="15" y="8"/>
                    </a:lnTo>
                    <a:lnTo>
                      <a:pt x="19" y="5"/>
                    </a:lnTo>
                    <a:lnTo>
                      <a:pt x="22" y="11"/>
                    </a:lnTo>
                    <a:lnTo>
                      <a:pt x="24" y="14"/>
                    </a:lnTo>
                    <a:lnTo>
                      <a:pt x="29" y="17"/>
                    </a:lnTo>
                    <a:lnTo>
                      <a:pt x="31" y="17"/>
                    </a:lnTo>
                    <a:lnTo>
                      <a:pt x="33" y="22"/>
                    </a:lnTo>
                    <a:lnTo>
                      <a:pt x="37" y="25"/>
                    </a:lnTo>
                    <a:lnTo>
                      <a:pt x="39" y="28"/>
                    </a:lnTo>
                    <a:lnTo>
                      <a:pt x="39" y="31"/>
                    </a:lnTo>
                    <a:lnTo>
                      <a:pt x="41" y="28"/>
                    </a:lnTo>
                    <a:lnTo>
                      <a:pt x="43" y="31"/>
                    </a:lnTo>
                    <a:lnTo>
                      <a:pt x="41" y="34"/>
                    </a:lnTo>
                    <a:lnTo>
                      <a:pt x="43" y="31"/>
                    </a:lnTo>
                    <a:lnTo>
                      <a:pt x="44" y="40"/>
                    </a:lnTo>
                    <a:lnTo>
                      <a:pt x="46" y="42"/>
                    </a:lnTo>
                    <a:lnTo>
                      <a:pt x="48" y="45"/>
                    </a:lnTo>
                    <a:lnTo>
                      <a:pt x="48" y="48"/>
                    </a:lnTo>
                    <a:lnTo>
                      <a:pt x="52" y="51"/>
                    </a:lnTo>
                    <a:lnTo>
                      <a:pt x="54" y="51"/>
                    </a:lnTo>
                    <a:lnTo>
                      <a:pt x="54" y="54"/>
                    </a:lnTo>
                    <a:lnTo>
                      <a:pt x="56" y="57"/>
                    </a:lnTo>
                    <a:lnTo>
                      <a:pt x="58" y="60"/>
                    </a:lnTo>
                    <a:lnTo>
                      <a:pt x="62" y="68"/>
                    </a:lnTo>
                    <a:lnTo>
                      <a:pt x="64" y="74"/>
                    </a:lnTo>
                    <a:lnTo>
                      <a:pt x="66" y="80"/>
                    </a:lnTo>
                    <a:lnTo>
                      <a:pt x="67" y="85"/>
                    </a:lnTo>
                    <a:lnTo>
                      <a:pt x="71" y="91"/>
                    </a:lnTo>
                    <a:lnTo>
                      <a:pt x="73" y="100"/>
                    </a:lnTo>
                    <a:lnTo>
                      <a:pt x="75" y="102"/>
                    </a:lnTo>
                    <a:lnTo>
                      <a:pt x="77" y="111"/>
                    </a:lnTo>
                    <a:lnTo>
                      <a:pt x="79" y="117"/>
                    </a:lnTo>
                    <a:lnTo>
                      <a:pt x="81" y="120"/>
                    </a:lnTo>
                    <a:lnTo>
                      <a:pt x="84" y="128"/>
                    </a:lnTo>
                    <a:lnTo>
                      <a:pt x="84" y="134"/>
                    </a:lnTo>
                    <a:lnTo>
                      <a:pt x="88" y="142"/>
                    </a:lnTo>
                    <a:lnTo>
                      <a:pt x="86" y="142"/>
                    </a:lnTo>
                    <a:lnTo>
                      <a:pt x="91" y="151"/>
                    </a:lnTo>
                    <a:lnTo>
                      <a:pt x="91" y="157"/>
                    </a:lnTo>
                    <a:lnTo>
                      <a:pt x="93" y="165"/>
                    </a:lnTo>
                    <a:lnTo>
                      <a:pt x="93" y="171"/>
                    </a:lnTo>
                    <a:lnTo>
                      <a:pt x="95" y="180"/>
                    </a:lnTo>
                    <a:lnTo>
                      <a:pt x="97" y="188"/>
                    </a:lnTo>
                    <a:lnTo>
                      <a:pt x="97" y="191"/>
                    </a:lnTo>
                    <a:lnTo>
                      <a:pt x="99" y="197"/>
                    </a:lnTo>
                    <a:lnTo>
                      <a:pt x="99" y="205"/>
                    </a:lnTo>
                    <a:lnTo>
                      <a:pt x="101" y="217"/>
                    </a:lnTo>
                    <a:lnTo>
                      <a:pt x="103" y="222"/>
                    </a:lnTo>
                    <a:lnTo>
                      <a:pt x="103" y="231"/>
                    </a:lnTo>
                    <a:lnTo>
                      <a:pt x="105" y="240"/>
                    </a:lnTo>
                    <a:lnTo>
                      <a:pt x="105" y="248"/>
                    </a:lnTo>
                    <a:lnTo>
                      <a:pt x="107" y="260"/>
                    </a:lnTo>
                    <a:lnTo>
                      <a:pt x="107" y="262"/>
                    </a:lnTo>
                    <a:lnTo>
                      <a:pt x="109" y="274"/>
                    </a:lnTo>
                    <a:lnTo>
                      <a:pt x="111" y="283"/>
                    </a:lnTo>
                  </a:path>
                </a:pathLst>
              </a:custGeom>
              <a:noFill/>
              <a:ln w="9525" cap="rnd">
                <a:solidFill>
                  <a:srgbClr val="FF0000"/>
                </a:solidFill>
                <a:round/>
                <a:headEnd type="none" w="sm" len="sm"/>
                <a:tailEnd type="none" w="sm" len="sm"/>
              </a:ln>
            </p:spPr>
            <p:txBody>
              <a:bodyPr/>
              <a:lstStyle/>
              <a:p>
                <a:endParaRPr lang="en-US"/>
              </a:p>
            </p:txBody>
          </p:sp>
          <p:sp>
            <p:nvSpPr>
              <p:cNvPr id="22570" name="Freeform 235"/>
              <p:cNvSpPr>
                <a:spLocks/>
              </p:cNvSpPr>
              <p:nvPr/>
            </p:nvSpPr>
            <p:spPr bwMode="auto">
              <a:xfrm>
                <a:off x="4760" y="950"/>
                <a:ext cx="112" cy="284"/>
              </a:xfrm>
              <a:custGeom>
                <a:avLst/>
                <a:gdLst>
                  <a:gd name="T0" fmla="*/ 107 w 112"/>
                  <a:gd name="T1" fmla="*/ 5 h 284"/>
                  <a:gd name="T2" fmla="*/ 101 w 112"/>
                  <a:gd name="T3" fmla="*/ 5 h 284"/>
                  <a:gd name="T4" fmla="*/ 97 w 112"/>
                  <a:gd name="T5" fmla="*/ 8 h 284"/>
                  <a:gd name="T6" fmla="*/ 89 w 112"/>
                  <a:gd name="T7" fmla="*/ 5 h 284"/>
                  <a:gd name="T8" fmla="*/ 84 w 112"/>
                  <a:gd name="T9" fmla="*/ 8 h 284"/>
                  <a:gd name="T10" fmla="*/ 80 w 112"/>
                  <a:gd name="T11" fmla="*/ 17 h 284"/>
                  <a:gd name="T12" fmla="*/ 78 w 112"/>
                  <a:gd name="T13" fmla="*/ 17 h 284"/>
                  <a:gd name="T14" fmla="*/ 74 w 112"/>
                  <a:gd name="T15" fmla="*/ 20 h 284"/>
                  <a:gd name="T16" fmla="*/ 72 w 112"/>
                  <a:gd name="T17" fmla="*/ 28 h 284"/>
                  <a:gd name="T18" fmla="*/ 66 w 112"/>
                  <a:gd name="T19" fmla="*/ 31 h 284"/>
                  <a:gd name="T20" fmla="*/ 66 w 112"/>
                  <a:gd name="T21" fmla="*/ 31 h 284"/>
                  <a:gd name="T22" fmla="*/ 65 w 112"/>
                  <a:gd name="T23" fmla="*/ 37 h 284"/>
                  <a:gd name="T24" fmla="*/ 63 w 112"/>
                  <a:gd name="T25" fmla="*/ 45 h 284"/>
                  <a:gd name="T26" fmla="*/ 61 w 112"/>
                  <a:gd name="T27" fmla="*/ 51 h 284"/>
                  <a:gd name="T28" fmla="*/ 59 w 112"/>
                  <a:gd name="T29" fmla="*/ 57 h 284"/>
                  <a:gd name="T30" fmla="*/ 55 w 112"/>
                  <a:gd name="T31" fmla="*/ 57 h 284"/>
                  <a:gd name="T32" fmla="*/ 47 w 112"/>
                  <a:gd name="T33" fmla="*/ 68 h 284"/>
                  <a:gd name="T34" fmla="*/ 45 w 112"/>
                  <a:gd name="T35" fmla="*/ 77 h 284"/>
                  <a:gd name="T36" fmla="*/ 42 w 112"/>
                  <a:gd name="T37" fmla="*/ 94 h 284"/>
                  <a:gd name="T38" fmla="*/ 38 w 112"/>
                  <a:gd name="T39" fmla="*/ 102 h 284"/>
                  <a:gd name="T40" fmla="*/ 32 w 112"/>
                  <a:gd name="T41" fmla="*/ 114 h 284"/>
                  <a:gd name="T42" fmla="*/ 28 w 112"/>
                  <a:gd name="T43" fmla="*/ 128 h 284"/>
                  <a:gd name="T44" fmla="*/ 24 w 112"/>
                  <a:gd name="T45" fmla="*/ 142 h 284"/>
                  <a:gd name="T46" fmla="*/ 21 w 112"/>
                  <a:gd name="T47" fmla="*/ 154 h 284"/>
                  <a:gd name="T48" fmla="*/ 21 w 112"/>
                  <a:gd name="T49" fmla="*/ 168 h 284"/>
                  <a:gd name="T50" fmla="*/ 19 w 112"/>
                  <a:gd name="T51" fmla="*/ 185 h 284"/>
                  <a:gd name="T52" fmla="*/ 13 w 112"/>
                  <a:gd name="T53" fmla="*/ 197 h 284"/>
                  <a:gd name="T54" fmla="*/ 11 w 112"/>
                  <a:gd name="T55" fmla="*/ 211 h 284"/>
                  <a:gd name="T56" fmla="*/ 9 w 112"/>
                  <a:gd name="T57" fmla="*/ 225 h 284"/>
                  <a:gd name="T58" fmla="*/ 7 w 112"/>
                  <a:gd name="T59" fmla="*/ 242 h 284"/>
                  <a:gd name="T60" fmla="*/ 3 w 112"/>
                  <a:gd name="T61" fmla="*/ 260 h 284"/>
                  <a:gd name="T62" fmla="*/ 3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111" y="0"/>
                    </a:moveTo>
                    <a:lnTo>
                      <a:pt x="107" y="5"/>
                    </a:lnTo>
                    <a:lnTo>
                      <a:pt x="105" y="2"/>
                    </a:lnTo>
                    <a:lnTo>
                      <a:pt x="101" y="5"/>
                    </a:lnTo>
                    <a:lnTo>
                      <a:pt x="97" y="5"/>
                    </a:lnTo>
                    <a:lnTo>
                      <a:pt x="97" y="8"/>
                    </a:lnTo>
                    <a:lnTo>
                      <a:pt x="93" y="8"/>
                    </a:lnTo>
                    <a:lnTo>
                      <a:pt x="89" y="5"/>
                    </a:lnTo>
                    <a:lnTo>
                      <a:pt x="86" y="8"/>
                    </a:lnTo>
                    <a:lnTo>
                      <a:pt x="84" y="8"/>
                    </a:lnTo>
                    <a:lnTo>
                      <a:pt x="80" y="14"/>
                    </a:lnTo>
                    <a:lnTo>
                      <a:pt x="80" y="17"/>
                    </a:lnTo>
                    <a:lnTo>
                      <a:pt x="78" y="17"/>
                    </a:lnTo>
                    <a:lnTo>
                      <a:pt x="74" y="20"/>
                    </a:lnTo>
                    <a:lnTo>
                      <a:pt x="74" y="25"/>
                    </a:lnTo>
                    <a:lnTo>
                      <a:pt x="72" y="28"/>
                    </a:lnTo>
                    <a:lnTo>
                      <a:pt x="68" y="31"/>
                    </a:lnTo>
                    <a:lnTo>
                      <a:pt x="66" y="31"/>
                    </a:lnTo>
                    <a:lnTo>
                      <a:pt x="68" y="34"/>
                    </a:lnTo>
                    <a:lnTo>
                      <a:pt x="66" y="31"/>
                    </a:lnTo>
                    <a:lnTo>
                      <a:pt x="66" y="37"/>
                    </a:lnTo>
                    <a:lnTo>
                      <a:pt x="65" y="37"/>
                    </a:lnTo>
                    <a:lnTo>
                      <a:pt x="65" y="45"/>
                    </a:lnTo>
                    <a:lnTo>
                      <a:pt x="63" y="45"/>
                    </a:lnTo>
                    <a:lnTo>
                      <a:pt x="61" y="48"/>
                    </a:lnTo>
                    <a:lnTo>
                      <a:pt x="61" y="51"/>
                    </a:lnTo>
                    <a:lnTo>
                      <a:pt x="59" y="54"/>
                    </a:lnTo>
                    <a:lnTo>
                      <a:pt x="59" y="57"/>
                    </a:lnTo>
                    <a:lnTo>
                      <a:pt x="57" y="60"/>
                    </a:lnTo>
                    <a:lnTo>
                      <a:pt x="55" y="57"/>
                    </a:lnTo>
                    <a:lnTo>
                      <a:pt x="53" y="60"/>
                    </a:lnTo>
                    <a:lnTo>
                      <a:pt x="47" y="68"/>
                    </a:lnTo>
                    <a:lnTo>
                      <a:pt x="47" y="71"/>
                    </a:lnTo>
                    <a:lnTo>
                      <a:pt x="45" y="77"/>
                    </a:lnTo>
                    <a:lnTo>
                      <a:pt x="42" y="85"/>
                    </a:lnTo>
                    <a:lnTo>
                      <a:pt x="42" y="94"/>
                    </a:lnTo>
                    <a:lnTo>
                      <a:pt x="40" y="100"/>
                    </a:lnTo>
                    <a:lnTo>
                      <a:pt x="38" y="102"/>
                    </a:lnTo>
                    <a:lnTo>
                      <a:pt x="34" y="108"/>
                    </a:lnTo>
                    <a:lnTo>
                      <a:pt x="32" y="114"/>
                    </a:lnTo>
                    <a:lnTo>
                      <a:pt x="32" y="120"/>
                    </a:lnTo>
                    <a:lnTo>
                      <a:pt x="28" y="128"/>
                    </a:lnTo>
                    <a:lnTo>
                      <a:pt x="26" y="134"/>
                    </a:lnTo>
                    <a:lnTo>
                      <a:pt x="24" y="142"/>
                    </a:lnTo>
                    <a:lnTo>
                      <a:pt x="22" y="148"/>
                    </a:lnTo>
                    <a:lnTo>
                      <a:pt x="21" y="154"/>
                    </a:lnTo>
                    <a:lnTo>
                      <a:pt x="19" y="165"/>
                    </a:lnTo>
                    <a:lnTo>
                      <a:pt x="21" y="168"/>
                    </a:lnTo>
                    <a:lnTo>
                      <a:pt x="21" y="174"/>
                    </a:lnTo>
                    <a:lnTo>
                      <a:pt x="19" y="185"/>
                    </a:lnTo>
                    <a:lnTo>
                      <a:pt x="15" y="191"/>
                    </a:lnTo>
                    <a:lnTo>
                      <a:pt x="13" y="197"/>
                    </a:lnTo>
                    <a:lnTo>
                      <a:pt x="13" y="202"/>
                    </a:lnTo>
                    <a:lnTo>
                      <a:pt x="11" y="211"/>
                    </a:lnTo>
                    <a:lnTo>
                      <a:pt x="11" y="217"/>
                    </a:lnTo>
                    <a:lnTo>
                      <a:pt x="9" y="225"/>
                    </a:lnTo>
                    <a:lnTo>
                      <a:pt x="9" y="234"/>
                    </a:lnTo>
                    <a:lnTo>
                      <a:pt x="7" y="242"/>
                    </a:lnTo>
                    <a:lnTo>
                      <a:pt x="9" y="251"/>
                    </a:lnTo>
                    <a:lnTo>
                      <a:pt x="3" y="260"/>
                    </a:lnTo>
                    <a:lnTo>
                      <a:pt x="3" y="268"/>
                    </a:lnTo>
                    <a:lnTo>
                      <a:pt x="3" y="274"/>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571" name="Freeform 236"/>
              <p:cNvSpPr>
                <a:spLocks/>
              </p:cNvSpPr>
              <p:nvPr/>
            </p:nvSpPr>
            <p:spPr bwMode="auto">
              <a:xfrm>
                <a:off x="2786" y="1233"/>
                <a:ext cx="109" cy="288"/>
              </a:xfrm>
              <a:custGeom>
                <a:avLst/>
                <a:gdLst>
                  <a:gd name="T0" fmla="*/ 102 w 109"/>
                  <a:gd name="T1" fmla="*/ 284 h 288"/>
                  <a:gd name="T2" fmla="*/ 98 w 109"/>
                  <a:gd name="T3" fmla="*/ 284 h 288"/>
                  <a:gd name="T4" fmla="*/ 92 w 109"/>
                  <a:gd name="T5" fmla="*/ 284 h 288"/>
                  <a:gd name="T6" fmla="*/ 87 w 109"/>
                  <a:gd name="T7" fmla="*/ 281 h 288"/>
                  <a:gd name="T8" fmla="*/ 83 w 109"/>
                  <a:gd name="T9" fmla="*/ 278 h 288"/>
                  <a:gd name="T10" fmla="*/ 79 w 109"/>
                  <a:gd name="T11" fmla="*/ 275 h 288"/>
                  <a:gd name="T12" fmla="*/ 75 w 109"/>
                  <a:gd name="T13" fmla="*/ 272 h 288"/>
                  <a:gd name="T14" fmla="*/ 72 w 109"/>
                  <a:gd name="T15" fmla="*/ 269 h 288"/>
                  <a:gd name="T16" fmla="*/ 68 w 109"/>
                  <a:gd name="T17" fmla="*/ 261 h 288"/>
                  <a:gd name="T18" fmla="*/ 64 w 109"/>
                  <a:gd name="T19" fmla="*/ 258 h 288"/>
                  <a:gd name="T20" fmla="*/ 64 w 109"/>
                  <a:gd name="T21" fmla="*/ 252 h 288"/>
                  <a:gd name="T22" fmla="*/ 62 w 109"/>
                  <a:gd name="T23" fmla="*/ 246 h 288"/>
                  <a:gd name="T24" fmla="*/ 58 w 109"/>
                  <a:gd name="T25" fmla="*/ 241 h 288"/>
                  <a:gd name="T26" fmla="*/ 56 w 109"/>
                  <a:gd name="T27" fmla="*/ 238 h 288"/>
                  <a:gd name="T28" fmla="*/ 51 w 109"/>
                  <a:gd name="T29" fmla="*/ 232 h 288"/>
                  <a:gd name="T30" fmla="*/ 51 w 109"/>
                  <a:gd name="T31" fmla="*/ 226 h 288"/>
                  <a:gd name="T32" fmla="*/ 49 w 109"/>
                  <a:gd name="T33" fmla="*/ 220 h 288"/>
                  <a:gd name="T34" fmla="*/ 43 w 109"/>
                  <a:gd name="T35" fmla="*/ 206 h 288"/>
                  <a:gd name="T36" fmla="*/ 37 w 109"/>
                  <a:gd name="T37" fmla="*/ 198 h 288"/>
                  <a:gd name="T38" fmla="*/ 34 w 109"/>
                  <a:gd name="T39" fmla="*/ 183 h 288"/>
                  <a:gd name="T40" fmla="*/ 32 w 109"/>
                  <a:gd name="T41" fmla="*/ 172 h 288"/>
                  <a:gd name="T42" fmla="*/ 26 w 109"/>
                  <a:gd name="T43" fmla="*/ 160 h 288"/>
                  <a:gd name="T44" fmla="*/ 22 w 109"/>
                  <a:gd name="T45" fmla="*/ 146 h 288"/>
                  <a:gd name="T46" fmla="*/ 20 w 109"/>
                  <a:gd name="T47" fmla="*/ 132 h 288"/>
                  <a:gd name="T48" fmla="*/ 15 w 109"/>
                  <a:gd name="T49" fmla="*/ 117 h 288"/>
                  <a:gd name="T50" fmla="*/ 17 w 109"/>
                  <a:gd name="T51" fmla="*/ 106 h 288"/>
                  <a:gd name="T52" fmla="*/ 11 w 109"/>
                  <a:gd name="T53" fmla="*/ 88 h 288"/>
                  <a:gd name="T54" fmla="*/ 11 w 109"/>
                  <a:gd name="T55" fmla="*/ 77 h 288"/>
                  <a:gd name="T56" fmla="*/ 11 w 109"/>
                  <a:gd name="T57" fmla="*/ 60 h 288"/>
                  <a:gd name="T58" fmla="*/ 5 w 109"/>
                  <a:gd name="T59" fmla="*/ 45 h 288"/>
                  <a:gd name="T60" fmla="*/ 3 w 109"/>
                  <a:gd name="T61" fmla="*/ 25 h 288"/>
                  <a:gd name="T62" fmla="*/ 0 w 109"/>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2" y="284"/>
                    </a:lnTo>
                    <a:lnTo>
                      <a:pt x="98" y="284"/>
                    </a:lnTo>
                    <a:lnTo>
                      <a:pt x="96" y="284"/>
                    </a:lnTo>
                    <a:lnTo>
                      <a:pt x="92" y="284"/>
                    </a:lnTo>
                    <a:lnTo>
                      <a:pt x="90" y="278"/>
                    </a:lnTo>
                    <a:lnTo>
                      <a:pt x="87" y="281"/>
                    </a:lnTo>
                    <a:lnTo>
                      <a:pt x="85" y="278"/>
                    </a:lnTo>
                    <a:lnTo>
                      <a:pt x="83" y="278"/>
                    </a:lnTo>
                    <a:lnTo>
                      <a:pt x="79" y="275"/>
                    </a:lnTo>
                    <a:lnTo>
                      <a:pt x="75" y="272"/>
                    </a:lnTo>
                    <a:lnTo>
                      <a:pt x="73" y="266"/>
                    </a:lnTo>
                    <a:lnTo>
                      <a:pt x="72" y="269"/>
                    </a:lnTo>
                    <a:lnTo>
                      <a:pt x="70" y="264"/>
                    </a:lnTo>
                    <a:lnTo>
                      <a:pt x="68" y="261"/>
                    </a:lnTo>
                    <a:lnTo>
                      <a:pt x="66" y="261"/>
                    </a:lnTo>
                    <a:lnTo>
                      <a:pt x="64" y="258"/>
                    </a:lnTo>
                    <a:lnTo>
                      <a:pt x="64" y="255"/>
                    </a:lnTo>
                    <a:lnTo>
                      <a:pt x="64" y="252"/>
                    </a:lnTo>
                    <a:lnTo>
                      <a:pt x="62" y="246"/>
                    </a:lnTo>
                    <a:lnTo>
                      <a:pt x="60" y="243"/>
                    </a:lnTo>
                    <a:lnTo>
                      <a:pt x="58" y="241"/>
                    </a:lnTo>
                    <a:lnTo>
                      <a:pt x="56" y="238"/>
                    </a:lnTo>
                    <a:lnTo>
                      <a:pt x="51" y="232"/>
                    </a:lnTo>
                    <a:lnTo>
                      <a:pt x="51" y="226"/>
                    </a:lnTo>
                    <a:lnTo>
                      <a:pt x="49" y="226"/>
                    </a:lnTo>
                    <a:lnTo>
                      <a:pt x="49" y="220"/>
                    </a:lnTo>
                    <a:lnTo>
                      <a:pt x="45" y="218"/>
                    </a:lnTo>
                    <a:lnTo>
                      <a:pt x="43" y="206"/>
                    </a:lnTo>
                    <a:lnTo>
                      <a:pt x="39" y="203"/>
                    </a:lnTo>
                    <a:lnTo>
                      <a:pt x="37" y="198"/>
                    </a:lnTo>
                    <a:lnTo>
                      <a:pt x="36" y="192"/>
                    </a:lnTo>
                    <a:lnTo>
                      <a:pt x="34" y="183"/>
                    </a:lnTo>
                    <a:lnTo>
                      <a:pt x="28" y="177"/>
                    </a:lnTo>
                    <a:lnTo>
                      <a:pt x="32" y="172"/>
                    </a:lnTo>
                    <a:lnTo>
                      <a:pt x="28" y="166"/>
                    </a:lnTo>
                    <a:lnTo>
                      <a:pt x="26" y="160"/>
                    </a:lnTo>
                    <a:lnTo>
                      <a:pt x="26" y="152"/>
                    </a:lnTo>
                    <a:lnTo>
                      <a:pt x="22" y="146"/>
                    </a:lnTo>
                    <a:lnTo>
                      <a:pt x="22" y="140"/>
                    </a:lnTo>
                    <a:lnTo>
                      <a:pt x="20" y="132"/>
                    </a:lnTo>
                    <a:lnTo>
                      <a:pt x="18" y="129"/>
                    </a:lnTo>
                    <a:lnTo>
                      <a:pt x="15" y="117"/>
                    </a:lnTo>
                    <a:lnTo>
                      <a:pt x="17" y="114"/>
                    </a:lnTo>
                    <a:lnTo>
                      <a:pt x="17" y="106"/>
                    </a:lnTo>
                    <a:lnTo>
                      <a:pt x="13" y="97"/>
                    </a:lnTo>
                    <a:lnTo>
                      <a:pt x="11" y="88"/>
                    </a:lnTo>
                    <a:lnTo>
                      <a:pt x="11" y="83"/>
                    </a:lnTo>
                    <a:lnTo>
                      <a:pt x="11" y="77"/>
                    </a:lnTo>
                    <a:lnTo>
                      <a:pt x="9" y="66"/>
                    </a:lnTo>
                    <a:lnTo>
                      <a:pt x="11" y="60"/>
                    </a:lnTo>
                    <a:lnTo>
                      <a:pt x="7" y="51"/>
                    </a:lnTo>
                    <a:lnTo>
                      <a:pt x="5" y="45"/>
                    </a:lnTo>
                    <a:lnTo>
                      <a:pt x="3" y="40"/>
                    </a:lnTo>
                    <a:lnTo>
                      <a:pt x="3" y="25"/>
                    </a:lnTo>
                    <a:lnTo>
                      <a:pt x="1" y="20"/>
                    </a:lnTo>
                    <a:lnTo>
                      <a:pt x="0" y="11"/>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572" name="Freeform 237"/>
              <p:cNvSpPr>
                <a:spLocks/>
              </p:cNvSpPr>
              <p:nvPr/>
            </p:nvSpPr>
            <p:spPr bwMode="auto">
              <a:xfrm>
                <a:off x="2896" y="1233"/>
                <a:ext cx="110" cy="288"/>
              </a:xfrm>
              <a:custGeom>
                <a:avLst/>
                <a:gdLst>
                  <a:gd name="T0" fmla="*/ 3 w 110"/>
                  <a:gd name="T1" fmla="*/ 287 h 288"/>
                  <a:gd name="T2" fmla="*/ 9 w 110"/>
                  <a:gd name="T3" fmla="*/ 287 h 288"/>
                  <a:gd name="T4" fmla="*/ 15 w 110"/>
                  <a:gd name="T5" fmla="*/ 287 h 288"/>
                  <a:gd name="T6" fmla="*/ 21 w 110"/>
                  <a:gd name="T7" fmla="*/ 284 h 288"/>
                  <a:gd name="T8" fmla="*/ 24 w 110"/>
                  <a:gd name="T9" fmla="*/ 281 h 288"/>
                  <a:gd name="T10" fmla="*/ 28 w 110"/>
                  <a:gd name="T11" fmla="*/ 275 h 288"/>
                  <a:gd name="T12" fmla="*/ 32 w 110"/>
                  <a:gd name="T13" fmla="*/ 272 h 288"/>
                  <a:gd name="T14" fmla="*/ 38 w 110"/>
                  <a:gd name="T15" fmla="*/ 269 h 288"/>
                  <a:gd name="T16" fmla="*/ 38 w 110"/>
                  <a:gd name="T17" fmla="*/ 266 h 288"/>
                  <a:gd name="T18" fmla="*/ 43 w 110"/>
                  <a:gd name="T19" fmla="*/ 258 h 288"/>
                  <a:gd name="T20" fmla="*/ 45 w 110"/>
                  <a:gd name="T21" fmla="*/ 255 h 288"/>
                  <a:gd name="T22" fmla="*/ 47 w 110"/>
                  <a:gd name="T23" fmla="*/ 249 h 288"/>
                  <a:gd name="T24" fmla="*/ 49 w 110"/>
                  <a:gd name="T25" fmla="*/ 243 h 288"/>
                  <a:gd name="T26" fmla="*/ 51 w 110"/>
                  <a:gd name="T27" fmla="*/ 241 h 288"/>
                  <a:gd name="T28" fmla="*/ 53 w 110"/>
                  <a:gd name="T29" fmla="*/ 235 h 288"/>
                  <a:gd name="T30" fmla="*/ 53 w 110"/>
                  <a:gd name="T31" fmla="*/ 229 h 288"/>
                  <a:gd name="T32" fmla="*/ 61 w 110"/>
                  <a:gd name="T33" fmla="*/ 220 h 288"/>
                  <a:gd name="T34" fmla="*/ 66 w 110"/>
                  <a:gd name="T35" fmla="*/ 206 h 288"/>
                  <a:gd name="T36" fmla="*/ 70 w 110"/>
                  <a:gd name="T37" fmla="*/ 195 h 288"/>
                  <a:gd name="T38" fmla="*/ 74 w 110"/>
                  <a:gd name="T39" fmla="*/ 186 h 288"/>
                  <a:gd name="T40" fmla="*/ 82 w 110"/>
                  <a:gd name="T41" fmla="*/ 172 h 288"/>
                  <a:gd name="T42" fmla="*/ 82 w 110"/>
                  <a:gd name="T43" fmla="*/ 157 h 288"/>
                  <a:gd name="T44" fmla="*/ 86 w 110"/>
                  <a:gd name="T45" fmla="*/ 146 h 288"/>
                  <a:gd name="T46" fmla="*/ 87 w 110"/>
                  <a:gd name="T47" fmla="*/ 134 h 288"/>
                  <a:gd name="T48" fmla="*/ 93 w 110"/>
                  <a:gd name="T49" fmla="*/ 123 h 288"/>
                  <a:gd name="T50" fmla="*/ 95 w 110"/>
                  <a:gd name="T51" fmla="*/ 106 h 288"/>
                  <a:gd name="T52" fmla="*/ 95 w 110"/>
                  <a:gd name="T53" fmla="*/ 91 h 288"/>
                  <a:gd name="T54" fmla="*/ 99 w 110"/>
                  <a:gd name="T55" fmla="*/ 74 h 288"/>
                  <a:gd name="T56" fmla="*/ 103 w 110"/>
                  <a:gd name="T57" fmla="*/ 63 h 288"/>
                  <a:gd name="T58" fmla="*/ 101 w 110"/>
                  <a:gd name="T59" fmla="*/ 40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3" y="287"/>
                    </a:lnTo>
                    <a:lnTo>
                      <a:pt x="7" y="284"/>
                    </a:lnTo>
                    <a:lnTo>
                      <a:pt x="9" y="287"/>
                    </a:lnTo>
                    <a:lnTo>
                      <a:pt x="13" y="287"/>
                    </a:lnTo>
                    <a:lnTo>
                      <a:pt x="15" y="287"/>
                    </a:lnTo>
                    <a:lnTo>
                      <a:pt x="21" y="287"/>
                    </a:lnTo>
                    <a:lnTo>
                      <a:pt x="21" y="284"/>
                    </a:lnTo>
                    <a:lnTo>
                      <a:pt x="22" y="281"/>
                    </a:lnTo>
                    <a:lnTo>
                      <a:pt x="24" y="281"/>
                    </a:lnTo>
                    <a:lnTo>
                      <a:pt x="26" y="275"/>
                    </a:lnTo>
                    <a:lnTo>
                      <a:pt x="28" y="275"/>
                    </a:lnTo>
                    <a:lnTo>
                      <a:pt x="30" y="272"/>
                    </a:lnTo>
                    <a:lnTo>
                      <a:pt x="32" y="272"/>
                    </a:lnTo>
                    <a:lnTo>
                      <a:pt x="36" y="272"/>
                    </a:lnTo>
                    <a:lnTo>
                      <a:pt x="38" y="269"/>
                    </a:lnTo>
                    <a:lnTo>
                      <a:pt x="38" y="266"/>
                    </a:lnTo>
                    <a:lnTo>
                      <a:pt x="40" y="264"/>
                    </a:lnTo>
                    <a:lnTo>
                      <a:pt x="43" y="258"/>
                    </a:lnTo>
                    <a:lnTo>
                      <a:pt x="42" y="258"/>
                    </a:lnTo>
                    <a:lnTo>
                      <a:pt x="45" y="255"/>
                    </a:lnTo>
                    <a:lnTo>
                      <a:pt x="43" y="252"/>
                    </a:lnTo>
                    <a:lnTo>
                      <a:pt x="47" y="249"/>
                    </a:lnTo>
                    <a:lnTo>
                      <a:pt x="49" y="246"/>
                    </a:lnTo>
                    <a:lnTo>
                      <a:pt x="49" y="243"/>
                    </a:lnTo>
                    <a:lnTo>
                      <a:pt x="51" y="241"/>
                    </a:lnTo>
                    <a:lnTo>
                      <a:pt x="53" y="238"/>
                    </a:lnTo>
                    <a:lnTo>
                      <a:pt x="53" y="235"/>
                    </a:lnTo>
                    <a:lnTo>
                      <a:pt x="55" y="232"/>
                    </a:lnTo>
                    <a:lnTo>
                      <a:pt x="53" y="229"/>
                    </a:lnTo>
                    <a:lnTo>
                      <a:pt x="57" y="229"/>
                    </a:lnTo>
                    <a:lnTo>
                      <a:pt x="61" y="220"/>
                    </a:lnTo>
                    <a:lnTo>
                      <a:pt x="63" y="212"/>
                    </a:lnTo>
                    <a:lnTo>
                      <a:pt x="66" y="206"/>
                    </a:lnTo>
                    <a:lnTo>
                      <a:pt x="68" y="200"/>
                    </a:lnTo>
                    <a:lnTo>
                      <a:pt x="70" y="195"/>
                    </a:lnTo>
                    <a:lnTo>
                      <a:pt x="70" y="189"/>
                    </a:lnTo>
                    <a:lnTo>
                      <a:pt x="74" y="186"/>
                    </a:lnTo>
                    <a:lnTo>
                      <a:pt x="78" y="175"/>
                    </a:lnTo>
                    <a:lnTo>
                      <a:pt x="82" y="172"/>
                    </a:lnTo>
                    <a:lnTo>
                      <a:pt x="78" y="166"/>
                    </a:lnTo>
                    <a:lnTo>
                      <a:pt x="82" y="157"/>
                    </a:lnTo>
                    <a:lnTo>
                      <a:pt x="84" y="152"/>
                    </a:lnTo>
                    <a:lnTo>
                      <a:pt x="86" y="146"/>
                    </a:lnTo>
                    <a:lnTo>
                      <a:pt x="86" y="137"/>
                    </a:lnTo>
                    <a:lnTo>
                      <a:pt x="87" y="134"/>
                    </a:lnTo>
                    <a:lnTo>
                      <a:pt x="91" y="126"/>
                    </a:lnTo>
                    <a:lnTo>
                      <a:pt x="93" y="123"/>
                    </a:lnTo>
                    <a:lnTo>
                      <a:pt x="91" y="111"/>
                    </a:lnTo>
                    <a:lnTo>
                      <a:pt x="95" y="106"/>
                    </a:lnTo>
                    <a:lnTo>
                      <a:pt x="95" y="100"/>
                    </a:lnTo>
                    <a:lnTo>
                      <a:pt x="95" y="91"/>
                    </a:lnTo>
                    <a:lnTo>
                      <a:pt x="97" y="86"/>
                    </a:lnTo>
                    <a:lnTo>
                      <a:pt x="99" y="74"/>
                    </a:lnTo>
                    <a:lnTo>
                      <a:pt x="99" y="68"/>
                    </a:lnTo>
                    <a:lnTo>
                      <a:pt x="103" y="63"/>
                    </a:lnTo>
                    <a:lnTo>
                      <a:pt x="99" y="48"/>
                    </a:lnTo>
                    <a:lnTo>
                      <a:pt x="101" y="40"/>
                    </a:lnTo>
                    <a:lnTo>
                      <a:pt x="103" y="34"/>
                    </a:lnTo>
                    <a:lnTo>
                      <a:pt x="107" y="28"/>
                    </a:lnTo>
                    <a:lnTo>
                      <a:pt x="105" y="17"/>
                    </a:lnTo>
                    <a:lnTo>
                      <a:pt x="107"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573" name="Freeform 238"/>
              <p:cNvSpPr>
                <a:spLocks/>
              </p:cNvSpPr>
              <p:nvPr/>
            </p:nvSpPr>
            <p:spPr bwMode="auto">
              <a:xfrm>
                <a:off x="2896" y="1233"/>
                <a:ext cx="110" cy="288"/>
              </a:xfrm>
              <a:custGeom>
                <a:avLst/>
                <a:gdLst>
                  <a:gd name="T0" fmla="*/ 3 w 110"/>
                  <a:gd name="T1" fmla="*/ 287 h 288"/>
                  <a:gd name="T2" fmla="*/ 9 w 110"/>
                  <a:gd name="T3" fmla="*/ 287 h 288"/>
                  <a:gd name="T4" fmla="*/ 15 w 110"/>
                  <a:gd name="T5" fmla="*/ 287 h 288"/>
                  <a:gd name="T6" fmla="*/ 21 w 110"/>
                  <a:gd name="T7" fmla="*/ 284 h 288"/>
                  <a:gd name="T8" fmla="*/ 24 w 110"/>
                  <a:gd name="T9" fmla="*/ 281 h 288"/>
                  <a:gd name="T10" fmla="*/ 28 w 110"/>
                  <a:gd name="T11" fmla="*/ 275 h 288"/>
                  <a:gd name="T12" fmla="*/ 32 w 110"/>
                  <a:gd name="T13" fmla="*/ 272 h 288"/>
                  <a:gd name="T14" fmla="*/ 38 w 110"/>
                  <a:gd name="T15" fmla="*/ 269 h 288"/>
                  <a:gd name="T16" fmla="*/ 38 w 110"/>
                  <a:gd name="T17" fmla="*/ 266 h 288"/>
                  <a:gd name="T18" fmla="*/ 43 w 110"/>
                  <a:gd name="T19" fmla="*/ 258 h 288"/>
                  <a:gd name="T20" fmla="*/ 45 w 110"/>
                  <a:gd name="T21" fmla="*/ 255 h 288"/>
                  <a:gd name="T22" fmla="*/ 47 w 110"/>
                  <a:gd name="T23" fmla="*/ 249 h 288"/>
                  <a:gd name="T24" fmla="*/ 49 w 110"/>
                  <a:gd name="T25" fmla="*/ 243 h 288"/>
                  <a:gd name="T26" fmla="*/ 51 w 110"/>
                  <a:gd name="T27" fmla="*/ 241 h 288"/>
                  <a:gd name="T28" fmla="*/ 53 w 110"/>
                  <a:gd name="T29" fmla="*/ 235 h 288"/>
                  <a:gd name="T30" fmla="*/ 57 w 110"/>
                  <a:gd name="T31" fmla="*/ 229 h 288"/>
                  <a:gd name="T32" fmla="*/ 61 w 110"/>
                  <a:gd name="T33" fmla="*/ 220 h 288"/>
                  <a:gd name="T34" fmla="*/ 66 w 110"/>
                  <a:gd name="T35" fmla="*/ 206 h 288"/>
                  <a:gd name="T36" fmla="*/ 70 w 110"/>
                  <a:gd name="T37" fmla="*/ 195 h 288"/>
                  <a:gd name="T38" fmla="*/ 76 w 110"/>
                  <a:gd name="T39" fmla="*/ 183 h 288"/>
                  <a:gd name="T40" fmla="*/ 82 w 110"/>
                  <a:gd name="T41" fmla="*/ 172 h 288"/>
                  <a:gd name="T42" fmla="*/ 82 w 110"/>
                  <a:gd name="T43" fmla="*/ 157 h 288"/>
                  <a:gd name="T44" fmla="*/ 86 w 110"/>
                  <a:gd name="T45" fmla="*/ 146 h 288"/>
                  <a:gd name="T46" fmla="*/ 87 w 110"/>
                  <a:gd name="T47" fmla="*/ 134 h 288"/>
                  <a:gd name="T48" fmla="*/ 93 w 110"/>
                  <a:gd name="T49" fmla="*/ 123 h 288"/>
                  <a:gd name="T50" fmla="*/ 95 w 110"/>
                  <a:gd name="T51" fmla="*/ 106 h 288"/>
                  <a:gd name="T52" fmla="*/ 95 w 110"/>
                  <a:gd name="T53" fmla="*/ 91 h 288"/>
                  <a:gd name="T54" fmla="*/ 99 w 110"/>
                  <a:gd name="T55" fmla="*/ 74 h 288"/>
                  <a:gd name="T56" fmla="*/ 103 w 110"/>
                  <a:gd name="T57" fmla="*/ 63 h 288"/>
                  <a:gd name="T58" fmla="*/ 103 w 110"/>
                  <a:gd name="T59" fmla="*/ 43 h 288"/>
                  <a:gd name="T60" fmla="*/ 107 w 110"/>
                  <a:gd name="T61" fmla="*/ 28 h 288"/>
                  <a:gd name="T62" fmla="*/ 107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3" y="287"/>
                    </a:lnTo>
                    <a:lnTo>
                      <a:pt x="7" y="284"/>
                    </a:lnTo>
                    <a:lnTo>
                      <a:pt x="9" y="287"/>
                    </a:lnTo>
                    <a:lnTo>
                      <a:pt x="13" y="287"/>
                    </a:lnTo>
                    <a:lnTo>
                      <a:pt x="15" y="287"/>
                    </a:lnTo>
                    <a:lnTo>
                      <a:pt x="21" y="287"/>
                    </a:lnTo>
                    <a:lnTo>
                      <a:pt x="21" y="284"/>
                    </a:lnTo>
                    <a:lnTo>
                      <a:pt x="22" y="281"/>
                    </a:lnTo>
                    <a:lnTo>
                      <a:pt x="24" y="281"/>
                    </a:lnTo>
                    <a:lnTo>
                      <a:pt x="26" y="275"/>
                    </a:lnTo>
                    <a:lnTo>
                      <a:pt x="28" y="275"/>
                    </a:lnTo>
                    <a:lnTo>
                      <a:pt x="30" y="272"/>
                    </a:lnTo>
                    <a:lnTo>
                      <a:pt x="32" y="272"/>
                    </a:lnTo>
                    <a:lnTo>
                      <a:pt x="36" y="272"/>
                    </a:lnTo>
                    <a:lnTo>
                      <a:pt x="38" y="269"/>
                    </a:lnTo>
                    <a:lnTo>
                      <a:pt x="38" y="266"/>
                    </a:lnTo>
                    <a:lnTo>
                      <a:pt x="40" y="264"/>
                    </a:lnTo>
                    <a:lnTo>
                      <a:pt x="43" y="258"/>
                    </a:lnTo>
                    <a:lnTo>
                      <a:pt x="45" y="255"/>
                    </a:lnTo>
                    <a:lnTo>
                      <a:pt x="43" y="252"/>
                    </a:lnTo>
                    <a:lnTo>
                      <a:pt x="47" y="249"/>
                    </a:lnTo>
                    <a:lnTo>
                      <a:pt x="49" y="246"/>
                    </a:lnTo>
                    <a:lnTo>
                      <a:pt x="49" y="243"/>
                    </a:lnTo>
                    <a:lnTo>
                      <a:pt x="51" y="241"/>
                    </a:lnTo>
                    <a:lnTo>
                      <a:pt x="53" y="238"/>
                    </a:lnTo>
                    <a:lnTo>
                      <a:pt x="53" y="235"/>
                    </a:lnTo>
                    <a:lnTo>
                      <a:pt x="55" y="232"/>
                    </a:lnTo>
                    <a:lnTo>
                      <a:pt x="57" y="229"/>
                    </a:lnTo>
                    <a:lnTo>
                      <a:pt x="59" y="226"/>
                    </a:lnTo>
                    <a:lnTo>
                      <a:pt x="61" y="220"/>
                    </a:lnTo>
                    <a:lnTo>
                      <a:pt x="63" y="212"/>
                    </a:lnTo>
                    <a:lnTo>
                      <a:pt x="66" y="206"/>
                    </a:lnTo>
                    <a:lnTo>
                      <a:pt x="70" y="203"/>
                    </a:lnTo>
                    <a:lnTo>
                      <a:pt x="70" y="195"/>
                    </a:lnTo>
                    <a:lnTo>
                      <a:pt x="70" y="189"/>
                    </a:lnTo>
                    <a:lnTo>
                      <a:pt x="76" y="183"/>
                    </a:lnTo>
                    <a:lnTo>
                      <a:pt x="78" y="175"/>
                    </a:lnTo>
                    <a:lnTo>
                      <a:pt x="82" y="172"/>
                    </a:lnTo>
                    <a:lnTo>
                      <a:pt x="78" y="166"/>
                    </a:lnTo>
                    <a:lnTo>
                      <a:pt x="82" y="157"/>
                    </a:lnTo>
                    <a:lnTo>
                      <a:pt x="84" y="152"/>
                    </a:lnTo>
                    <a:lnTo>
                      <a:pt x="86" y="146"/>
                    </a:lnTo>
                    <a:lnTo>
                      <a:pt x="86" y="137"/>
                    </a:lnTo>
                    <a:lnTo>
                      <a:pt x="87" y="134"/>
                    </a:lnTo>
                    <a:lnTo>
                      <a:pt x="91" y="126"/>
                    </a:lnTo>
                    <a:lnTo>
                      <a:pt x="93" y="123"/>
                    </a:lnTo>
                    <a:lnTo>
                      <a:pt x="91" y="111"/>
                    </a:lnTo>
                    <a:lnTo>
                      <a:pt x="95" y="106"/>
                    </a:lnTo>
                    <a:lnTo>
                      <a:pt x="95" y="100"/>
                    </a:lnTo>
                    <a:lnTo>
                      <a:pt x="95" y="91"/>
                    </a:lnTo>
                    <a:lnTo>
                      <a:pt x="97" y="86"/>
                    </a:lnTo>
                    <a:lnTo>
                      <a:pt x="99" y="74"/>
                    </a:lnTo>
                    <a:lnTo>
                      <a:pt x="99" y="68"/>
                    </a:lnTo>
                    <a:lnTo>
                      <a:pt x="103" y="63"/>
                    </a:lnTo>
                    <a:lnTo>
                      <a:pt x="99" y="48"/>
                    </a:lnTo>
                    <a:lnTo>
                      <a:pt x="103" y="43"/>
                    </a:lnTo>
                    <a:lnTo>
                      <a:pt x="105" y="31"/>
                    </a:lnTo>
                    <a:lnTo>
                      <a:pt x="107" y="28"/>
                    </a:lnTo>
                    <a:lnTo>
                      <a:pt x="105" y="17"/>
                    </a:lnTo>
                    <a:lnTo>
                      <a:pt x="107"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574" name="Freeform 239"/>
              <p:cNvSpPr>
                <a:spLocks/>
              </p:cNvSpPr>
              <p:nvPr/>
            </p:nvSpPr>
            <p:spPr bwMode="auto">
              <a:xfrm>
                <a:off x="2786" y="1233"/>
                <a:ext cx="109" cy="288"/>
              </a:xfrm>
              <a:custGeom>
                <a:avLst/>
                <a:gdLst>
                  <a:gd name="T0" fmla="*/ 102 w 109"/>
                  <a:gd name="T1" fmla="*/ 284 h 288"/>
                  <a:gd name="T2" fmla="*/ 98 w 109"/>
                  <a:gd name="T3" fmla="*/ 284 h 288"/>
                  <a:gd name="T4" fmla="*/ 92 w 109"/>
                  <a:gd name="T5" fmla="*/ 284 h 288"/>
                  <a:gd name="T6" fmla="*/ 87 w 109"/>
                  <a:gd name="T7" fmla="*/ 281 h 288"/>
                  <a:gd name="T8" fmla="*/ 83 w 109"/>
                  <a:gd name="T9" fmla="*/ 278 h 288"/>
                  <a:gd name="T10" fmla="*/ 79 w 109"/>
                  <a:gd name="T11" fmla="*/ 275 h 288"/>
                  <a:gd name="T12" fmla="*/ 75 w 109"/>
                  <a:gd name="T13" fmla="*/ 272 h 288"/>
                  <a:gd name="T14" fmla="*/ 70 w 109"/>
                  <a:gd name="T15" fmla="*/ 264 h 288"/>
                  <a:gd name="T16" fmla="*/ 68 w 109"/>
                  <a:gd name="T17" fmla="*/ 261 h 288"/>
                  <a:gd name="T18" fmla="*/ 64 w 109"/>
                  <a:gd name="T19" fmla="*/ 258 h 288"/>
                  <a:gd name="T20" fmla="*/ 64 w 109"/>
                  <a:gd name="T21" fmla="*/ 252 h 288"/>
                  <a:gd name="T22" fmla="*/ 62 w 109"/>
                  <a:gd name="T23" fmla="*/ 246 h 288"/>
                  <a:gd name="T24" fmla="*/ 58 w 109"/>
                  <a:gd name="T25" fmla="*/ 241 h 288"/>
                  <a:gd name="T26" fmla="*/ 56 w 109"/>
                  <a:gd name="T27" fmla="*/ 241 h 288"/>
                  <a:gd name="T28" fmla="*/ 51 w 109"/>
                  <a:gd name="T29" fmla="*/ 232 h 288"/>
                  <a:gd name="T30" fmla="*/ 51 w 109"/>
                  <a:gd name="T31" fmla="*/ 226 h 288"/>
                  <a:gd name="T32" fmla="*/ 47 w 109"/>
                  <a:gd name="T33" fmla="*/ 223 h 288"/>
                  <a:gd name="T34" fmla="*/ 43 w 109"/>
                  <a:gd name="T35" fmla="*/ 206 h 288"/>
                  <a:gd name="T36" fmla="*/ 37 w 109"/>
                  <a:gd name="T37" fmla="*/ 198 h 288"/>
                  <a:gd name="T38" fmla="*/ 34 w 109"/>
                  <a:gd name="T39" fmla="*/ 183 h 288"/>
                  <a:gd name="T40" fmla="*/ 32 w 109"/>
                  <a:gd name="T41" fmla="*/ 172 h 288"/>
                  <a:gd name="T42" fmla="*/ 24 w 109"/>
                  <a:gd name="T43" fmla="*/ 157 h 288"/>
                  <a:gd name="T44" fmla="*/ 22 w 109"/>
                  <a:gd name="T45" fmla="*/ 146 h 288"/>
                  <a:gd name="T46" fmla="*/ 20 w 109"/>
                  <a:gd name="T47" fmla="*/ 132 h 288"/>
                  <a:gd name="T48" fmla="*/ 15 w 109"/>
                  <a:gd name="T49" fmla="*/ 117 h 288"/>
                  <a:gd name="T50" fmla="*/ 17 w 109"/>
                  <a:gd name="T51" fmla="*/ 106 h 288"/>
                  <a:gd name="T52" fmla="*/ 11 w 109"/>
                  <a:gd name="T53" fmla="*/ 88 h 288"/>
                  <a:gd name="T54" fmla="*/ 9 w 109"/>
                  <a:gd name="T55" fmla="*/ 74 h 288"/>
                  <a:gd name="T56" fmla="*/ 11 w 109"/>
                  <a:gd name="T57" fmla="*/ 60 h 288"/>
                  <a:gd name="T58" fmla="*/ 5 w 109"/>
                  <a:gd name="T59" fmla="*/ 45 h 288"/>
                  <a:gd name="T60" fmla="*/ 3 w 109"/>
                  <a:gd name="T61" fmla="*/ 25 h 288"/>
                  <a:gd name="T62" fmla="*/ 0 w 109"/>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2" y="284"/>
                    </a:lnTo>
                    <a:lnTo>
                      <a:pt x="98" y="284"/>
                    </a:lnTo>
                    <a:lnTo>
                      <a:pt x="96" y="284"/>
                    </a:lnTo>
                    <a:lnTo>
                      <a:pt x="92" y="284"/>
                    </a:lnTo>
                    <a:lnTo>
                      <a:pt x="90" y="278"/>
                    </a:lnTo>
                    <a:lnTo>
                      <a:pt x="87" y="281"/>
                    </a:lnTo>
                    <a:lnTo>
                      <a:pt x="85" y="278"/>
                    </a:lnTo>
                    <a:lnTo>
                      <a:pt x="83" y="278"/>
                    </a:lnTo>
                    <a:lnTo>
                      <a:pt x="79" y="275"/>
                    </a:lnTo>
                    <a:lnTo>
                      <a:pt x="75" y="272"/>
                    </a:lnTo>
                    <a:lnTo>
                      <a:pt x="73" y="269"/>
                    </a:lnTo>
                    <a:lnTo>
                      <a:pt x="70" y="264"/>
                    </a:lnTo>
                    <a:lnTo>
                      <a:pt x="70" y="266"/>
                    </a:lnTo>
                    <a:lnTo>
                      <a:pt x="68" y="261"/>
                    </a:lnTo>
                    <a:lnTo>
                      <a:pt x="66" y="261"/>
                    </a:lnTo>
                    <a:lnTo>
                      <a:pt x="64" y="258"/>
                    </a:lnTo>
                    <a:lnTo>
                      <a:pt x="64" y="255"/>
                    </a:lnTo>
                    <a:lnTo>
                      <a:pt x="64" y="252"/>
                    </a:lnTo>
                    <a:lnTo>
                      <a:pt x="62" y="246"/>
                    </a:lnTo>
                    <a:lnTo>
                      <a:pt x="60" y="243"/>
                    </a:lnTo>
                    <a:lnTo>
                      <a:pt x="58" y="241"/>
                    </a:lnTo>
                    <a:lnTo>
                      <a:pt x="56" y="241"/>
                    </a:lnTo>
                    <a:lnTo>
                      <a:pt x="54" y="235"/>
                    </a:lnTo>
                    <a:lnTo>
                      <a:pt x="51" y="232"/>
                    </a:lnTo>
                    <a:lnTo>
                      <a:pt x="51" y="226"/>
                    </a:lnTo>
                    <a:lnTo>
                      <a:pt x="47" y="229"/>
                    </a:lnTo>
                    <a:lnTo>
                      <a:pt x="47" y="223"/>
                    </a:lnTo>
                    <a:lnTo>
                      <a:pt x="45" y="218"/>
                    </a:lnTo>
                    <a:lnTo>
                      <a:pt x="43" y="206"/>
                    </a:lnTo>
                    <a:lnTo>
                      <a:pt x="39" y="203"/>
                    </a:lnTo>
                    <a:lnTo>
                      <a:pt x="37" y="198"/>
                    </a:lnTo>
                    <a:lnTo>
                      <a:pt x="36" y="192"/>
                    </a:lnTo>
                    <a:lnTo>
                      <a:pt x="34" y="183"/>
                    </a:lnTo>
                    <a:lnTo>
                      <a:pt x="28" y="177"/>
                    </a:lnTo>
                    <a:lnTo>
                      <a:pt x="32" y="172"/>
                    </a:lnTo>
                    <a:lnTo>
                      <a:pt x="28" y="166"/>
                    </a:lnTo>
                    <a:lnTo>
                      <a:pt x="24" y="157"/>
                    </a:lnTo>
                    <a:lnTo>
                      <a:pt x="26" y="152"/>
                    </a:lnTo>
                    <a:lnTo>
                      <a:pt x="22" y="146"/>
                    </a:lnTo>
                    <a:lnTo>
                      <a:pt x="22" y="140"/>
                    </a:lnTo>
                    <a:lnTo>
                      <a:pt x="20" y="132"/>
                    </a:lnTo>
                    <a:lnTo>
                      <a:pt x="18" y="129"/>
                    </a:lnTo>
                    <a:lnTo>
                      <a:pt x="15" y="117"/>
                    </a:lnTo>
                    <a:lnTo>
                      <a:pt x="17" y="114"/>
                    </a:lnTo>
                    <a:lnTo>
                      <a:pt x="17" y="106"/>
                    </a:lnTo>
                    <a:lnTo>
                      <a:pt x="13" y="97"/>
                    </a:lnTo>
                    <a:lnTo>
                      <a:pt x="11" y="88"/>
                    </a:lnTo>
                    <a:lnTo>
                      <a:pt x="11" y="83"/>
                    </a:lnTo>
                    <a:lnTo>
                      <a:pt x="9" y="74"/>
                    </a:lnTo>
                    <a:lnTo>
                      <a:pt x="9" y="66"/>
                    </a:lnTo>
                    <a:lnTo>
                      <a:pt x="11" y="60"/>
                    </a:lnTo>
                    <a:lnTo>
                      <a:pt x="7" y="51"/>
                    </a:lnTo>
                    <a:lnTo>
                      <a:pt x="5" y="45"/>
                    </a:lnTo>
                    <a:lnTo>
                      <a:pt x="5" y="37"/>
                    </a:lnTo>
                    <a:lnTo>
                      <a:pt x="3" y="25"/>
                    </a:lnTo>
                    <a:lnTo>
                      <a:pt x="1" y="20"/>
                    </a:lnTo>
                    <a:lnTo>
                      <a:pt x="0" y="11"/>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575" name="Freeform 240"/>
              <p:cNvSpPr>
                <a:spLocks/>
              </p:cNvSpPr>
              <p:nvPr/>
            </p:nvSpPr>
            <p:spPr bwMode="auto">
              <a:xfrm>
                <a:off x="2674" y="950"/>
                <a:ext cx="113" cy="284"/>
              </a:xfrm>
              <a:custGeom>
                <a:avLst/>
                <a:gdLst>
                  <a:gd name="T0" fmla="*/ 5 w 113"/>
                  <a:gd name="T1" fmla="*/ 0 h 284"/>
                  <a:gd name="T2" fmla="*/ 9 w 113"/>
                  <a:gd name="T3" fmla="*/ 2 h 284"/>
                  <a:gd name="T4" fmla="*/ 17 w 113"/>
                  <a:gd name="T5" fmla="*/ 0 h 284"/>
                  <a:gd name="T6" fmla="*/ 22 w 113"/>
                  <a:gd name="T7" fmla="*/ 5 h 284"/>
                  <a:gd name="T8" fmla="*/ 28 w 113"/>
                  <a:gd name="T9" fmla="*/ 11 h 284"/>
                  <a:gd name="T10" fmla="*/ 28 w 113"/>
                  <a:gd name="T11" fmla="*/ 11 h 284"/>
                  <a:gd name="T12" fmla="*/ 34 w 113"/>
                  <a:gd name="T13" fmla="*/ 11 h 284"/>
                  <a:gd name="T14" fmla="*/ 38 w 113"/>
                  <a:gd name="T15" fmla="*/ 20 h 284"/>
                  <a:gd name="T16" fmla="*/ 40 w 113"/>
                  <a:gd name="T17" fmla="*/ 22 h 284"/>
                  <a:gd name="T18" fmla="*/ 44 w 113"/>
                  <a:gd name="T19" fmla="*/ 25 h 284"/>
                  <a:gd name="T20" fmla="*/ 45 w 113"/>
                  <a:gd name="T21" fmla="*/ 31 h 284"/>
                  <a:gd name="T22" fmla="*/ 45 w 113"/>
                  <a:gd name="T23" fmla="*/ 40 h 284"/>
                  <a:gd name="T24" fmla="*/ 49 w 113"/>
                  <a:gd name="T25" fmla="*/ 42 h 284"/>
                  <a:gd name="T26" fmla="*/ 53 w 113"/>
                  <a:gd name="T27" fmla="*/ 48 h 284"/>
                  <a:gd name="T28" fmla="*/ 53 w 113"/>
                  <a:gd name="T29" fmla="*/ 48 h 284"/>
                  <a:gd name="T30" fmla="*/ 56 w 113"/>
                  <a:gd name="T31" fmla="*/ 54 h 284"/>
                  <a:gd name="T32" fmla="*/ 64 w 113"/>
                  <a:gd name="T33" fmla="*/ 62 h 284"/>
                  <a:gd name="T34" fmla="*/ 69 w 113"/>
                  <a:gd name="T35" fmla="*/ 74 h 284"/>
                  <a:gd name="T36" fmla="*/ 75 w 113"/>
                  <a:gd name="T37" fmla="*/ 88 h 284"/>
                  <a:gd name="T38" fmla="*/ 75 w 113"/>
                  <a:gd name="T39" fmla="*/ 100 h 284"/>
                  <a:gd name="T40" fmla="*/ 81 w 113"/>
                  <a:gd name="T41" fmla="*/ 111 h 284"/>
                  <a:gd name="T42" fmla="*/ 87 w 113"/>
                  <a:gd name="T43" fmla="*/ 125 h 284"/>
                  <a:gd name="T44" fmla="*/ 87 w 113"/>
                  <a:gd name="T45" fmla="*/ 137 h 284"/>
                  <a:gd name="T46" fmla="*/ 89 w 113"/>
                  <a:gd name="T47" fmla="*/ 154 h 284"/>
                  <a:gd name="T48" fmla="*/ 92 w 113"/>
                  <a:gd name="T49" fmla="*/ 165 h 284"/>
                  <a:gd name="T50" fmla="*/ 100 w 113"/>
                  <a:gd name="T51" fmla="*/ 180 h 284"/>
                  <a:gd name="T52" fmla="*/ 98 w 113"/>
                  <a:gd name="T53" fmla="*/ 194 h 284"/>
                  <a:gd name="T54" fmla="*/ 102 w 113"/>
                  <a:gd name="T55" fmla="*/ 208 h 284"/>
                  <a:gd name="T56" fmla="*/ 104 w 113"/>
                  <a:gd name="T57" fmla="*/ 225 h 284"/>
                  <a:gd name="T58" fmla="*/ 108 w 113"/>
                  <a:gd name="T59" fmla="*/ 242 h 284"/>
                  <a:gd name="T60" fmla="*/ 112 w 113"/>
                  <a:gd name="T61" fmla="*/ 257 h 284"/>
                  <a:gd name="T62" fmla="*/ 110 w 113"/>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3"/>
                  <a:gd name="T97" fmla="*/ 0 h 284"/>
                  <a:gd name="T98" fmla="*/ 113 w 113"/>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3" h="284">
                    <a:moveTo>
                      <a:pt x="0" y="0"/>
                    </a:moveTo>
                    <a:lnTo>
                      <a:pt x="5" y="0"/>
                    </a:lnTo>
                    <a:lnTo>
                      <a:pt x="7" y="0"/>
                    </a:lnTo>
                    <a:lnTo>
                      <a:pt x="9" y="2"/>
                    </a:lnTo>
                    <a:lnTo>
                      <a:pt x="13" y="0"/>
                    </a:lnTo>
                    <a:lnTo>
                      <a:pt x="17" y="0"/>
                    </a:lnTo>
                    <a:lnTo>
                      <a:pt x="19" y="0"/>
                    </a:lnTo>
                    <a:lnTo>
                      <a:pt x="22" y="5"/>
                    </a:lnTo>
                    <a:lnTo>
                      <a:pt x="24" y="8"/>
                    </a:lnTo>
                    <a:lnTo>
                      <a:pt x="28" y="11"/>
                    </a:lnTo>
                    <a:lnTo>
                      <a:pt x="30" y="8"/>
                    </a:lnTo>
                    <a:lnTo>
                      <a:pt x="28" y="11"/>
                    </a:lnTo>
                    <a:lnTo>
                      <a:pt x="32" y="11"/>
                    </a:lnTo>
                    <a:lnTo>
                      <a:pt x="34" y="11"/>
                    </a:lnTo>
                    <a:lnTo>
                      <a:pt x="36" y="20"/>
                    </a:lnTo>
                    <a:lnTo>
                      <a:pt x="38" y="20"/>
                    </a:lnTo>
                    <a:lnTo>
                      <a:pt x="40" y="22"/>
                    </a:lnTo>
                    <a:lnTo>
                      <a:pt x="42" y="25"/>
                    </a:lnTo>
                    <a:lnTo>
                      <a:pt x="44" y="25"/>
                    </a:lnTo>
                    <a:lnTo>
                      <a:pt x="45" y="28"/>
                    </a:lnTo>
                    <a:lnTo>
                      <a:pt x="45" y="31"/>
                    </a:lnTo>
                    <a:lnTo>
                      <a:pt x="45" y="34"/>
                    </a:lnTo>
                    <a:lnTo>
                      <a:pt x="45" y="40"/>
                    </a:lnTo>
                    <a:lnTo>
                      <a:pt x="47" y="40"/>
                    </a:lnTo>
                    <a:lnTo>
                      <a:pt x="49" y="42"/>
                    </a:lnTo>
                    <a:lnTo>
                      <a:pt x="53" y="45"/>
                    </a:lnTo>
                    <a:lnTo>
                      <a:pt x="53" y="48"/>
                    </a:lnTo>
                    <a:lnTo>
                      <a:pt x="56" y="51"/>
                    </a:lnTo>
                    <a:lnTo>
                      <a:pt x="56" y="54"/>
                    </a:lnTo>
                    <a:lnTo>
                      <a:pt x="58" y="57"/>
                    </a:lnTo>
                    <a:lnTo>
                      <a:pt x="64" y="62"/>
                    </a:lnTo>
                    <a:lnTo>
                      <a:pt x="66" y="68"/>
                    </a:lnTo>
                    <a:lnTo>
                      <a:pt x="69" y="74"/>
                    </a:lnTo>
                    <a:lnTo>
                      <a:pt x="69" y="82"/>
                    </a:lnTo>
                    <a:lnTo>
                      <a:pt x="75" y="88"/>
                    </a:lnTo>
                    <a:lnTo>
                      <a:pt x="73" y="97"/>
                    </a:lnTo>
                    <a:lnTo>
                      <a:pt x="75" y="100"/>
                    </a:lnTo>
                    <a:lnTo>
                      <a:pt x="81" y="105"/>
                    </a:lnTo>
                    <a:lnTo>
                      <a:pt x="81" y="111"/>
                    </a:lnTo>
                    <a:lnTo>
                      <a:pt x="81" y="117"/>
                    </a:lnTo>
                    <a:lnTo>
                      <a:pt x="87" y="125"/>
                    </a:lnTo>
                    <a:lnTo>
                      <a:pt x="87" y="131"/>
                    </a:lnTo>
                    <a:lnTo>
                      <a:pt x="87" y="137"/>
                    </a:lnTo>
                    <a:lnTo>
                      <a:pt x="90" y="148"/>
                    </a:lnTo>
                    <a:lnTo>
                      <a:pt x="89" y="154"/>
                    </a:lnTo>
                    <a:lnTo>
                      <a:pt x="92" y="160"/>
                    </a:lnTo>
                    <a:lnTo>
                      <a:pt x="92" y="165"/>
                    </a:lnTo>
                    <a:lnTo>
                      <a:pt x="94" y="171"/>
                    </a:lnTo>
                    <a:lnTo>
                      <a:pt x="100" y="180"/>
                    </a:lnTo>
                    <a:lnTo>
                      <a:pt x="98" y="185"/>
                    </a:lnTo>
                    <a:lnTo>
                      <a:pt x="98" y="194"/>
                    </a:lnTo>
                    <a:lnTo>
                      <a:pt x="98" y="200"/>
                    </a:lnTo>
                    <a:lnTo>
                      <a:pt x="102" y="208"/>
                    </a:lnTo>
                    <a:lnTo>
                      <a:pt x="102" y="217"/>
                    </a:lnTo>
                    <a:lnTo>
                      <a:pt x="104" y="225"/>
                    </a:lnTo>
                    <a:lnTo>
                      <a:pt x="106" y="231"/>
                    </a:lnTo>
                    <a:lnTo>
                      <a:pt x="108" y="242"/>
                    </a:lnTo>
                    <a:lnTo>
                      <a:pt x="106" y="248"/>
                    </a:lnTo>
                    <a:lnTo>
                      <a:pt x="112" y="257"/>
                    </a:lnTo>
                    <a:lnTo>
                      <a:pt x="108" y="265"/>
                    </a:lnTo>
                    <a:lnTo>
                      <a:pt x="110" y="274"/>
                    </a:lnTo>
                    <a:lnTo>
                      <a:pt x="112" y="283"/>
                    </a:lnTo>
                  </a:path>
                </a:pathLst>
              </a:custGeom>
              <a:noFill/>
              <a:ln w="9525" cap="rnd">
                <a:solidFill>
                  <a:srgbClr val="FF0000"/>
                </a:solidFill>
                <a:round/>
                <a:headEnd type="none" w="sm" len="sm"/>
                <a:tailEnd type="none" w="sm" len="sm"/>
              </a:ln>
            </p:spPr>
            <p:txBody>
              <a:bodyPr/>
              <a:lstStyle/>
              <a:p>
                <a:endParaRPr lang="en-US"/>
              </a:p>
            </p:txBody>
          </p:sp>
          <p:sp>
            <p:nvSpPr>
              <p:cNvPr id="22576" name="Freeform 241"/>
              <p:cNvSpPr>
                <a:spLocks/>
              </p:cNvSpPr>
              <p:nvPr/>
            </p:nvSpPr>
            <p:spPr bwMode="auto">
              <a:xfrm>
                <a:off x="2562" y="950"/>
                <a:ext cx="113" cy="284"/>
              </a:xfrm>
              <a:custGeom>
                <a:avLst/>
                <a:gdLst>
                  <a:gd name="T0" fmla="*/ 110 w 113"/>
                  <a:gd name="T1" fmla="*/ 2 h 284"/>
                  <a:gd name="T2" fmla="*/ 104 w 113"/>
                  <a:gd name="T3" fmla="*/ 2 h 284"/>
                  <a:gd name="T4" fmla="*/ 98 w 113"/>
                  <a:gd name="T5" fmla="*/ 5 h 284"/>
                  <a:gd name="T6" fmla="*/ 90 w 113"/>
                  <a:gd name="T7" fmla="*/ 5 h 284"/>
                  <a:gd name="T8" fmla="*/ 86 w 113"/>
                  <a:gd name="T9" fmla="*/ 8 h 284"/>
                  <a:gd name="T10" fmla="*/ 84 w 113"/>
                  <a:gd name="T11" fmla="*/ 11 h 284"/>
                  <a:gd name="T12" fmla="*/ 80 w 113"/>
                  <a:gd name="T13" fmla="*/ 17 h 284"/>
                  <a:gd name="T14" fmla="*/ 76 w 113"/>
                  <a:gd name="T15" fmla="*/ 17 h 284"/>
                  <a:gd name="T16" fmla="*/ 73 w 113"/>
                  <a:gd name="T17" fmla="*/ 28 h 284"/>
                  <a:gd name="T18" fmla="*/ 71 w 113"/>
                  <a:gd name="T19" fmla="*/ 28 h 284"/>
                  <a:gd name="T20" fmla="*/ 67 w 113"/>
                  <a:gd name="T21" fmla="*/ 34 h 284"/>
                  <a:gd name="T22" fmla="*/ 65 w 113"/>
                  <a:gd name="T23" fmla="*/ 40 h 284"/>
                  <a:gd name="T24" fmla="*/ 63 w 113"/>
                  <a:gd name="T25" fmla="*/ 42 h 284"/>
                  <a:gd name="T26" fmla="*/ 61 w 113"/>
                  <a:gd name="T27" fmla="*/ 48 h 284"/>
                  <a:gd name="T28" fmla="*/ 57 w 113"/>
                  <a:gd name="T29" fmla="*/ 54 h 284"/>
                  <a:gd name="T30" fmla="*/ 56 w 113"/>
                  <a:gd name="T31" fmla="*/ 57 h 284"/>
                  <a:gd name="T32" fmla="*/ 52 w 113"/>
                  <a:gd name="T33" fmla="*/ 68 h 284"/>
                  <a:gd name="T34" fmla="*/ 46 w 113"/>
                  <a:gd name="T35" fmla="*/ 80 h 284"/>
                  <a:gd name="T36" fmla="*/ 44 w 113"/>
                  <a:gd name="T37" fmla="*/ 91 h 284"/>
                  <a:gd name="T38" fmla="*/ 37 w 113"/>
                  <a:gd name="T39" fmla="*/ 102 h 284"/>
                  <a:gd name="T40" fmla="*/ 35 w 113"/>
                  <a:gd name="T41" fmla="*/ 111 h 284"/>
                  <a:gd name="T42" fmla="*/ 33 w 113"/>
                  <a:gd name="T43" fmla="*/ 128 h 284"/>
                  <a:gd name="T44" fmla="*/ 27 w 113"/>
                  <a:gd name="T45" fmla="*/ 142 h 284"/>
                  <a:gd name="T46" fmla="*/ 21 w 113"/>
                  <a:gd name="T47" fmla="*/ 154 h 284"/>
                  <a:gd name="T48" fmla="*/ 21 w 113"/>
                  <a:gd name="T49" fmla="*/ 168 h 284"/>
                  <a:gd name="T50" fmla="*/ 17 w 113"/>
                  <a:gd name="T51" fmla="*/ 182 h 284"/>
                  <a:gd name="T52" fmla="*/ 17 w 113"/>
                  <a:gd name="T53" fmla="*/ 197 h 284"/>
                  <a:gd name="T54" fmla="*/ 13 w 113"/>
                  <a:gd name="T55" fmla="*/ 211 h 284"/>
                  <a:gd name="T56" fmla="*/ 9 w 113"/>
                  <a:gd name="T57" fmla="*/ 225 h 284"/>
                  <a:gd name="T58" fmla="*/ 5 w 113"/>
                  <a:gd name="T59" fmla="*/ 242 h 284"/>
                  <a:gd name="T60" fmla="*/ 5 w 113"/>
                  <a:gd name="T61" fmla="*/ 260 h 284"/>
                  <a:gd name="T62" fmla="*/ 3 w 113"/>
                  <a:gd name="T63" fmla="*/ 280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3"/>
                  <a:gd name="T97" fmla="*/ 0 h 284"/>
                  <a:gd name="T98" fmla="*/ 113 w 113"/>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3" h="284">
                    <a:moveTo>
                      <a:pt x="112" y="2"/>
                    </a:moveTo>
                    <a:lnTo>
                      <a:pt x="110" y="2"/>
                    </a:lnTo>
                    <a:lnTo>
                      <a:pt x="106" y="0"/>
                    </a:lnTo>
                    <a:lnTo>
                      <a:pt x="104" y="2"/>
                    </a:lnTo>
                    <a:lnTo>
                      <a:pt x="102" y="5"/>
                    </a:lnTo>
                    <a:lnTo>
                      <a:pt x="98" y="5"/>
                    </a:lnTo>
                    <a:lnTo>
                      <a:pt x="96" y="8"/>
                    </a:lnTo>
                    <a:lnTo>
                      <a:pt x="90" y="5"/>
                    </a:lnTo>
                    <a:lnTo>
                      <a:pt x="86" y="8"/>
                    </a:lnTo>
                    <a:lnTo>
                      <a:pt x="84" y="11"/>
                    </a:lnTo>
                    <a:lnTo>
                      <a:pt x="82" y="17"/>
                    </a:lnTo>
                    <a:lnTo>
                      <a:pt x="80" y="17"/>
                    </a:lnTo>
                    <a:lnTo>
                      <a:pt x="76" y="17"/>
                    </a:lnTo>
                    <a:lnTo>
                      <a:pt x="73" y="25"/>
                    </a:lnTo>
                    <a:lnTo>
                      <a:pt x="73" y="28"/>
                    </a:lnTo>
                    <a:lnTo>
                      <a:pt x="71" y="28"/>
                    </a:lnTo>
                    <a:lnTo>
                      <a:pt x="71" y="31"/>
                    </a:lnTo>
                    <a:lnTo>
                      <a:pt x="67" y="34"/>
                    </a:lnTo>
                    <a:lnTo>
                      <a:pt x="69" y="37"/>
                    </a:lnTo>
                    <a:lnTo>
                      <a:pt x="65" y="40"/>
                    </a:lnTo>
                    <a:lnTo>
                      <a:pt x="65" y="42"/>
                    </a:lnTo>
                    <a:lnTo>
                      <a:pt x="63" y="42"/>
                    </a:lnTo>
                    <a:lnTo>
                      <a:pt x="63" y="48"/>
                    </a:lnTo>
                    <a:lnTo>
                      <a:pt x="61" y="48"/>
                    </a:lnTo>
                    <a:lnTo>
                      <a:pt x="61" y="54"/>
                    </a:lnTo>
                    <a:lnTo>
                      <a:pt x="57" y="54"/>
                    </a:lnTo>
                    <a:lnTo>
                      <a:pt x="56" y="57"/>
                    </a:lnTo>
                    <a:lnTo>
                      <a:pt x="52" y="68"/>
                    </a:lnTo>
                    <a:lnTo>
                      <a:pt x="50" y="71"/>
                    </a:lnTo>
                    <a:lnTo>
                      <a:pt x="46" y="80"/>
                    </a:lnTo>
                    <a:lnTo>
                      <a:pt x="44" y="82"/>
                    </a:lnTo>
                    <a:lnTo>
                      <a:pt x="44" y="91"/>
                    </a:lnTo>
                    <a:lnTo>
                      <a:pt x="38" y="97"/>
                    </a:lnTo>
                    <a:lnTo>
                      <a:pt x="37" y="102"/>
                    </a:lnTo>
                    <a:lnTo>
                      <a:pt x="37" y="108"/>
                    </a:lnTo>
                    <a:lnTo>
                      <a:pt x="35" y="111"/>
                    </a:lnTo>
                    <a:lnTo>
                      <a:pt x="33" y="122"/>
                    </a:lnTo>
                    <a:lnTo>
                      <a:pt x="33" y="128"/>
                    </a:lnTo>
                    <a:lnTo>
                      <a:pt x="31" y="131"/>
                    </a:lnTo>
                    <a:lnTo>
                      <a:pt x="27" y="142"/>
                    </a:lnTo>
                    <a:lnTo>
                      <a:pt x="25" y="145"/>
                    </a:lnTo>
                    <a:lnTo>
                      <a:pt x="21" y="154"/>
                    </a:lnTo>
                    <a:lnTo>
                      <a:pt x="23" y="160"/>
                    </a:lnTo>
                    <a:lnTo>
                      <a:pt x="21" y="168"/>
                    </a:lnTo>
                    <a:lnTo>
                      <a:pt x="21" y="177"/>
                    </a:lnTo>
                    <a:lnTo>
                      <a:pt x="17" y="182"/>
                    </a:lnTo>
                    <a:lnTo>
                      <a:pt x="17" y="188"/>
                    </a:lnTo>
                    <a:lnTo>
                      <a:pt x="17" y="197"/>
                    </a:lnTo>
                    <a:lnTo>
                      <a:pt x="15" y="202"/>
                    </a:lnTo>
                    <a:lnTo>
                      <a:pt x="13" y="211"/>
                    </a:lnTo>
                    <a:lnTo>
                      <a:pt x="9" y="217"/>
                    </a:lnTo>
                    <a:lnTo>
                      <a:pt x="9" y="225"/>
                    </a:lnTo>
                    <a:lnTo>
                      <a:pt x="7" y="234"/>
                    </a:lnTo>
                    <a:lnTo>
                      <a:pt x="5" y="242"/>
                    </a:lnTo>
                    <a:lnTo>
                      <a:pt x="7" y="251"/>
                    </a:lnTo>
                    <a:lnTo>
                      <a:pt x="5" y="260"/>
                    </a:lnTo>
                    <a:lnTo>
                      <a:pt x="1" y="265"/>
                    </a:lnTo>
                    <a:lnTo>
                      <a:pt x="3" y="280"/>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577" name="Freeform 242"/>
              <p:cNvSpPr>
                <a:spLocks/>
              </p:cNvSpPr>
              <p:nvPr/>
            </p:nvSpPr>
            <p:spPr bwMode="auto">
              <a:xfrm>
                <a:off x="4544" y="1233"/>
                <a:ext cx="108" cy="288"/>
              </a:xfrm>
              <a:custGeom>
                <a:avLst/>
                <a:gdLst>
                  <a:gd name="T0" fmla="*/ 101 w 108"/>
                  <a:gd name="T1" fmla="*/ 287 h 288"/>
                  <a:gd name="T2" fmla="*/ 97 w 108"/>
                  <a:gd name="T3" fmla="*/ 287 h 288"/>
                  <a:gd name="T4" fmla="*/ 91 w 108"/>
                  <a:gd name="T5" fmla="*/ 281 h 288"/>
                  <a:gd name="T6" fmla="*/ 86 w 108"/>
                  <a:gd name="T7" fmla="*/ 278 h 288"/>
                  <a:gd name="T8" fmla="*/ 80 w 108"/>
                  <a:gd name="T9" fmla="*/ 278 h 288"/>
                  <a:gd name="T10" fmla="*/ 76 w 108"/>
                  <a:gd name="T11" fmla="*/ 275 h 288"/>
                  <a:gd name="T12" fmla="*/ 71 w 108"/>
                  <a:gd name="T13" fmla="*/ 272 h 288"/>
                  <a:gd name="T14" fmla="*/ 69 w 108"/>
                  <a:gd name="T15" fmla="*/ 269 h 288"/>
                  <a:gd name="T16" fmla="*/ 67 w 108"/>
                  <a:gd name="T17" fmla="*/ 261 h 288"/>
                  <a:gd name="T18" fmla="*/ 65 w 108"/>
                  <a:gd name="T19" fmla="*/ 255 h 288"/>
                  <a:gd name="T20" fmla="*/ 63 w 108"/>
                  <a:gd name="T21" fmla="*/ 255 h 288"/>
                  <a:gd name="T22" fmla="*/ 59 w 108"/>
                  <a:gd name="T23" fmla="*/ 249 h 288"/>
                  <a:gd name="T24" fmla="*/ 57 w 108"/>
                  <a:gd name="T25" fmla="*/ 241 h 288"/>
                  <a:gd name="T26" fmla="*/ 55 w 108"/>
                  <a:gd name="T27" fmla="*/ 238 h 288"/>
                  <a:gd name="T28" fmla="*/ 53 w 108"/>
                  <a:gd name="T29" fmla="*/ 235 h 288"/>
                  <a:gd name="T30" fmla="*/ 51 w 108"/>
                  <a:gd name="T31" fmla="*/ 229 h 288"/>
                  <a:gd name="T32" fmla="*/ 47 w 108"/>
                  <a:gd name="T33" fmla="*/ 220 h 288"/>
                  <a:gd name="T34" fmla="*/ 43 w 108"/>
                  <a:gd name="T35" fmla="*/ 209 h 288"/>
                  <a:gd name="T36" fmla="*/ 35 w 108"/>
                  <a:gd name="T37" fmla="*/ 198 h 288"/>
                  <a:gd name="T38" fmla="*/ 34 w 108"/>
                  <a:gd name="T39" fmla="*/ 183 h 288"/>
                  <a:gd name="T40" fmla="*/ 30 w 108"/>
                  <a:gd name="T41" fmla="*/ 175 h 288"/>
                  <a:gd name="T42" fmla="*/ 24 w 108"/>
                  <a:gd name="T43" fmla="*/ 160 h 288"/>
                  <a:gd name="T44" fmla="*/ 22 w 108"/>
                  <a:gd name="T45" fmla="*/ 149 h 288"/>
                  <a:gd name="T46" fmla="*/ 20 w 108"/>
                  <a:gd name="T47" fmla="*/ 132 h 288"/>
                  <a:gd name="T48" fmla="*/ 15 w 108"/>
                  <a:gd name="T49" fmla="*/ 117 h 288"/>
                  <a:gd name="T50" fmla="*/ 15 w 108"/>
                  <a:gd name="T51" fmla="*/ 106 h 288"/>
                  <a:gd name="T52" fmla="*/ 11 w 108"/>
                  <a:gd name="T53" fmla="*/ 91 h 288"/>
                  <a:gd name="T54" fmla="*/ 9 w 108"/>
                  <a:gd name="T55" fmla="*/ 74 h 288"/>
                  <a:gd name="T56" fmla="*/ 9 w 108"/>
                  <a:gd name="T57" fmla="*/ 57 h 288"/>
                  <a:gd name="T58" fmla="*/ 5 w 108"/>
                  <a:gd name="T59" fmla="*/ 45 h 288"/>
                  <a:gd name="T60" fmla="*/ 3 w 108"/>
                  <a:gd name="T61" fmla="*/ 25 h 288"/>
                  <a:gd name="T62" fmla="*/ 1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1" y="287"/>
                    </a:lnTo>
                    <a:lnTo>
                      <a:pt x="99" y="284"/>
                    </a:lnTo>
                    <a:lnTo>
                      <a:pt x="97" y="287"/>
                    </a:lnTo>
                    <a:lnTo>
                      <a:pt x="95" y="284"/>
                    </a:lnTo>
                    <a:lnTo>
                      <a:pt x="91" y="281"/>
                    </a:lnTo>
                    <a:lnTo>
                      <a:pt x="89" y="281"/>
                    </a:lnTo>
                    <a:lnTo>
                      <a:pt x="86" y="278"/>
                    </a:lnTo>
                    <a:lnTo>
                      <a:pt x="82" y="275"/>
                    </a:lnTo>
                    <a:lnTo>
                      <a:pt x="80" y="278"/>
                    </a:lnTo>
                    <a:lnTo>
                      <a:pt x="80" y="275"/>
                    </a:lnTo>
                    <a:lnTo>
                      <a:pt x="76" y="275"/>
                    </a:lnTo>
                    <a:lnTo>
                      <a:pt x="76" y="272"/>
                    </a:lnTo>
                    <a:lnTo>
                      <a:pt x="71" y="272"/>
                    </a:lnTo>
                    <a:lnTo>
                      <a:pt x="71" y="266"/>
                    </a:lnTo>
                    <a:lnTo>
                      <a:pt x="69" y="269"/>
                    </a:lnTo>
                    <a:lnTo>
                      <a:pt x="69" y="264"/>
                    </a:lnTo>
                    <a:lnTo>
                      <a:pt x="67" y="261"/>
                    </a:lnTo>
                    <a:lnTo>
                      <a:pt x="65" y="258"/>
                    </a:lnTo>
                    <a:lnTo>
                      <a:pt x="65" y="255"/>
                    </a:lnTo>
                    <a:lnTo>
                      <a:pt x="63" y="255"/>
                    </a:lnTo>
                    <a:lnTo>
                      <a:pt x="63" y="249"/>
                    </a:lnTo>
                    <a:lnTo>
                      <a:pt x="59" y="249"/>
                    </a:lnTo>
                    <a:lnTo>
                      <a:pt x="55" y="243"/>
                    </a:lnTo>
                    <a:lnTo>
                      <a:pt x="57" y="241"/>
                    </a:lnTo>
                    <a:lnTo>
                      <a:pt x="55" y="241"/>
                    </a:lnTo>
                    <a:lnTo>
                      <a:pt x="55" y="238"/>
                    </a:lnTo>
                    <a:lnTo>
                      <a:pt x="53" y="235"/>
                    </a:lnTo>
                    <a:lnTo>
                      <a:pt x="51" y="229"/>
                    </a:lnTo>
                    <a:lnTo>
                      <a:pt x="49" y="226"/>
                    </a:lnTo>
                    <a:lnTo>
                      <a:pt x="47" y="220"/>
                    </a:lnTo>
                    <a:lnTo>
                      <a:pt x="45" y="215"/>
                    </a:lnTo>
                    <a:lnTo>
                      <a:pt x="43" y="209"/>
                    </a:lnTo>
                    <a:lnTo>
                      <a:pt x="37" y="203"/>
                    </a:lnTo>
                    <a:lnTo>
                      <a:pt x="35" y="198"/>
                    </a:lnTo>
                    <a:lnTo>
                      <a:pt x="35" y="189"/>
                    </a:lnTo>
                    <a:lnTo>
                      <a:pt x="34" y="183"/>
                    </a:lnTo>
                    <a:lnTo>
                      <a:pt x="30" y="180"/>
                    </a:lnTo>
                    <a:lnTo>
                      <a:pt x="30" y="175"/>
                    </a:lnTo>
                    <a:lnTo>
                      <a:pt x="28" y="166"/>
                    </a:lnTo>
                    <a:lnTo>
                      <a:pt x="24" y="160"/>
                    </a:lnTo>
                    <a:lnTo>
                      <a:pt x="22" y="152"/>
                    </a:lnTo>
                    <a:lnTo>
                      <a:pt x="22" y="149"/>
                    </a:lnTo>
                    <a:lnTo>
                      <a:pt x="22" y="140"/>
                    </a:lnTo>
                    <a:lnTo>
                      <a:pt x="20" y="132"/>
                    </a:lnTo>
                    <a:lnTo>
                      <a:pt x="17" y="126"/>
                    </a:lnTo>
                    <a:lnTo>
                      <a:pt x="15" y="117"/>
                    </a:lnTo>
                    <a:lnTo>
                      <a:pt x="17" y="114"/>
                    </a:lnTo>
                    <a:lnTo>
                      <a:pt x="15" y="106"/>
                    </a:lnTo>
                    <a:lnTo>
                      <a:pt x="11" y="97"/>
                    </a:lnTo>
                    <a:lnTo>
                      <a:pt x="11" y="91"/>
                    </a:lnTo>
                    <a:lnTo>
                      <a:pt x="11" y="86"/>
                    </a:lnTo>
                    <a:lnTo>
                      <a:pt x="9" y="74"/>
                    </a:lnTo>
                    <a:lnTo>
                      <a:pt x="9" y="68"/>
                    </a:lnTo>
                    <a:lnTo>
                      <a:pt x="9" y="57"/>
                    </a:lnTo>
                    <a:lnTo>
                      <a:pt x="5" y="51"/>
                    </a:lnTo>
                    <a:lnTo>
                      <a:pt x="5" y="45"/>
                    </a:lnTo>
                    <a:lnTo>
                      <a:pt x="3" y="40"/>
                    </a:lnTo>
                    <a:lnTo>
                      <a:pt x="3" y="25"/>
                    </a:lnTo>
                    <a:lnTo>
                      <a:pt x="0" y="17"/>
                    </a:lnTo>
                    <a:lnTo>
                      <a:pt x="1"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578" name="Freeform 243"/>
              <p:cNvSpPr>
                <a:spLocks/>
              </p:cNvSpPr>
              <p:nvPr/>
            </p:nvSpPr>
            <p:spPr bwMode="auto">
              <a:xfrm>
                <a:off x="4651" y="1233"/>
                <a:ext cx="110" cy="288"/>
              </a:xfrm>
              <a:custGeom>
                <a:avLst/>
                <a:gdLst>
                  <a:gd name="T0" fmla="*/ 1 w 110"/>
                  <a:gd name="T1" fmla="*/ 284 h 288"/>
                  <a:gd name="T2" fmla="*/ 7 w 110"/>
                  <a:gd name="T3" fmla="*/ 287 h 288"/>
                  <a:gd name="T4" fmla="*/ 17 w 110"/>
                  <a:gd name="T5" fmla="*/ 284 h 288"/>
                  <a:gd name="T6" fmla="*/ 22 w 110"/>
                  <a:gd name="T7" fmla="*/ 281 h 288"/>
                  <a:gd name="T8" fmla="*/ 24 w 110"/>
                  <a:gd name="T9" fmla="*/ 278 h 288"/>
                  <a:gd name="T10" fmla="*/ 28 w 110"/>
                  <a:gd name="T11" fmla="*/ 275 h 288"/>
                  <a:gd name="T12" fmla="*/ 30 w 110"/>
                  <a:gd name="T13" fmla="*/ 269 h 288"/>
                  <a:gd name="T14" fmla="*/ 36 w 110"/>
                  <a:gd name="T15" fmla="*/ 269 h 288"/>
                  <a:gd name="T16" fmla="*/ 39 w 110"/>
                  <a:gd name="T17" fmla="*/ 261 h 288"/>
                  <a:gd name="T18" fmla="*/ 41 w 110"/>
                  <a:gd name="T19" fmla="*/ 258 h 288"/>
                  <a:gd name="T20" fmla="*/ 43 w 110"/>
                  <a:gd name="T21" fmla="*/ 252 h 288"/>
                  <a:gd name="T22" fmla="*/ 45 w 110"/>
                  <a:gd name="T23" fmla="*/ 249 h 288"/>
                  <a:gd name="T24" fmla="*/ 49 w 110"/>
                  <a:gd name="T25" fmla="*/ 243 h 288"/>
                  <a:gd name="T26" fmla="*/ 49 w 110"/>
                  <a:gd name="T27" fmla="*/ 241 h 288"/>
                  <a:gd name="T28" fmla="*/ 53 w 110"/>
                  <a:gd name="T29" fmla="*/ 238 h 288"/>
                  <a:gd name="T30" fmla="*/ 59 w 110"/>
                  <a:gd name="T31" fmla="*/ 229 h 288"/>
                  <a:gd name="T32" fmla="*/ 61 w 110"/>
                  <a:gd name="T33" fmla="*/ 220 h 288"/>
                  <a:gd name="T34" fmla="*/ 69 w 110"/>
                  <a:gd name="T35" fmla="*/ 209 h 288"/>
                  <a:gd name="T36" fmla="*/ 72 w 110"/>
                  <a:gd name="T37" fmla="*/ 198 h 288"/>
                  <a:gd name="T38" fmla="*/ 74 w 110"/>
                  <a:gd name="T39" fmla="*/ 186 h 288"/>
                  <a:gd name="T40" fmla="*/ 80 w 110"/>
                  <a:gd name="T41" fmla="*/ 175 h 288"/>
                  <a:gd name="T42" fmla="*/ 84 w 110"/>
                  <a:gd name="T43" fmla="*/ 160 h 288"/>
                  <a:gd name="T44" fmla="*/ 84 w 110"/>
                  <a:gd name="T45" fmla="*/ 146 h 288"/>
                  <a:gd name="T46" fmla="*/ 90 w 110"/>
                  <a:gd name="T47" fmla="*/ 134 h 288"/>
                  <a:gd name="T48" fmla="*/ 93 w 110"/>
                  <a:gd name="T49" fmla="*/ 126 h 288"/>
                  <a:gd name="T50" fmla="*/ 95 w 110"/>
                  <a:gd name="T51" fmla="*/ 109 h 288"/>
                  <a:gd name="T52" fmla="*/ 97 w 110"/>
                  <a:gd name="T53" fmla="*/ 94 h 288"/>
                  <a:gd name="T54" fmla="*/ 99 w 110"/>
                  <a:gd name="T55" fmla="*/ 74 h 288"/>
                  <a:gd name="T56" fmla="*/ 101 w 110"/>
                  <a:gd name="T57" fmla="*/ 63 h 288"/>
                  <a:gd name="T58" fmla="*/ 101 w 110"/>
                  <a:gd name="T59" fmla="*/ 45 h 288"/>
                  <a:gd name="T60" fmla="*/ 107 w 110"/>
                  <a:gd name="T61" fmla="*/ 31 h 288"/>
                  <a:gd name="T62" fmla="*/ 109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1" y="284"/>
                    </a:lnTo>
                    <a:lnTo>
                      <a:pt x="7" y="287"/>
                    </a:lnTo>
                    <a:lnTo>
                      <a:pt x="13" y="284"/>
                    </a:lnTo>
                    <a:lnTo>
                      <a:pt x="17" y="284"/>
                    </a:lnTo>
                    <a:lnTo>
                      <a:pt x="18" y="284"/>
                    </a:lnTo>
                    <a:lnTo>
                      <a:pt x="22" y="281"/>
                    </a:lnTo>
                    <a:lnTo>
                      <a:pt x="24" y="281"/>
                    </a:lnTo>
                    <a:lnTo>
                      <a:pt x="24" y="278"/>
                    </a:lnTo>
                    <a:lnTo>
                      <a:pt x="28" y="278"/>
                    </a:lnTo>
                    <a:lnTo>
                      <a:pt x="28" y="275"/>
                    </a:lnTo>
                    <a:lnTo>
                      <a:pt x="32" y="272"/>
                    </a:lnTo>
                    <a:lnTo>
                      <a:pt x="30" y="269"/>
                    </a:lnTo>
                    <a:lnTo>
                      <a:pt x="34" y="272"/>
                    </a:lnTo>
                    <a:lnTo>
                      <a:pt x="36" y="269"/>
                    </a:lnTo>
                    <a:lnTo>
                      <a:pt x="37" y="266"/>
                    </a:lnTo>
                    <a:lnTo>
                      <a:pt x="39" y="261"/>
                    </a:lnTo>
                    <a:lnTo>
                      <a:pt x="41" y="258"/>
                    </a:lnTo>
                    <a:lnTo>
                      <a:pt x="43" y="255"/>
                    </a:lnTo>
                    <a:lnTo>
                      <a:pt x="43" y="252"/>
                    </a:lnTo>
                    <a:lnTo>
                      <a:pt x="47" y="252"/>
                    </a:lnTo>
                    <a:lnTo>
                      <a:pt x="45" y="249"/>
                    </a:lnTo>
                    <a:lnTo>
                      <a:pt x="49" y="249"/>
                    </a:lnTo>
                    <a:lnTo>
                      <a:pt x="49" y="243"/>
                    </a:lnTo>
                    <a:lnTo>
                      <a:pt x="49" y="241"/>
                    </a:lnTo>
                    <a:lnTo>
                      <a:pt x="51" y="238"/>
                    </a:lnTo>
                    <a:lnTo>
                      <a:pt x="53" y="238"/>
                    </a:lnTo>
                    <a:lnTo>
                      <a:pt x="53" y="232"/>
                    </a:lnTo>
                    <a:lnTo>
                      <a:pt x="59" y="229"/>
                    </a:lnTo>
                    <a:lnTo>
                      <a:pt x="57" y="226"/>
                    </a:lnTo>
                    <a:lnTo>
                      <a:pt x="61" y="220"/>
                    </a:lnTo>
                    <a:lnTo>
                      <a:pt x="65" y="218"/>
                    </a:lnTo>
                    <a:lnTo>
                      <a:pt x="69" y="209"/>
                    </a:lnTo>
                    <a:lnTo>
                      <a:pt x="69" y="206"/>
                    </a:lnTo>
                    <a:lnTo>
                      <a:pt x="72" y="198"/>
                    </a:lnTo>
                    <a:lnTo>
                      <a:pt x="72" y="189"/>
                    </a:lnTo>
                    <a:lnTo>
                      <a:pt x="74" y="186"/>
                    </a:lnTo>
                    <a:lnTo>
                      <a:pt x="78" y="177"/>
                    </a:lnTo>
                    <a:lnTo>
                      <a:pt x="80" y="175"/>
                    </a:lnTo>
                    <a:lnTo>
                      <a:pt x="82" y="169"/>
                    </a:lnTo>
                    <a:lnTo>
                      <a:pt x="84" y="160"/>
                    </a:lnTo>
                    <a:lnTo>
                      <a:pt x="82" y="152"/>
                    </a:lnTo>
                    <a:lnTo>
                      <a:pt x="84" y="146"/>
                    </a:lnTo>
                    <a:lnTo>
                      <a:pt x="88" y="140"/>
                    </a:lnTo>
                    <a:lnTo>
                      <a:pt x="90" y="134"/>
                    </a:lnTo>
                    <a:lnTo>
                      <a:pt x="91" y="129"/>
                    </a:lnTo>
                    <a:lnTo>
                      <a:pt x="93" y="126"/>
                    </a:lnTo>
                    <a:lnTo>
                      <a:pt x="95" y="114"/>
                    </a:lnTo>
                    <a:lnTo>
                      <a:pt x="95" y="109"/>
                    </a:lnTo>
                    <a:lnTo>
                      <a:pt x="95" y="103"/>
                    </a:lnTo>
                    <a:lnTo>
                      <a:pt x="97" y="94"/>
                    </a:lnTo>
                    <a:lnTo>
                      <a:pt x="97" y="86"/>
                    </a:lnTo>
                    <a:lnTo>
                      <a:pt x="99" y="74"/>
                    </a:lnTo>
                    <a:lnTo>
                      <a:pt x="99" y="68"/>
                    </a:lnTo>
                    <a:lnTo>
                      <a:pt x="101" y="63"/>
                    </a:lnTo>
                    <a:lnTo>
                      <a:pt x="103" y="57"/>
                    </a:lnTo>
                    <a:lnTo>
                      <a:pt x="101" y="45"/>
                    </a:lnTo>
                    <a:lnTo>
                      <a:pt x="105" y="40"/>
                    </a:lnTo>
                    <a:lnTo>
                      <a:pt x="107" y="31"/>
                    </a:lnTo>
                    <a:lnTo>
                      <a:pt x="109" y="25"/>
                    </a:lnTo>
                    <a:lnTo>
                      <a:pt x="109"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579" name="Freeform 244"/>
              <p:cNvSpPr>
                <a:spLocks/>
              </p:cNvSpPr>
              <p:nvPr/>
            </p:nvSpPr>
            <p:spPr bwMode="auto">
              <a:xfrm>
                <a:off x="4651" y="1233"/>
                <a:ext cx="110" cy="288"/>
              </a:xfrm>
              <a:custGeom>
                <a:avLst/>
                <a:gdLst>
                  <a:gd name="T0" fmla="*/ 1 w 110"/>
                  <a:gd name="T1" fmla="*/ 284 h 288"/>
                  <a:gd name="T2" fmla="*/ 7 w 110"/>
                  <a:gd name="T3" fmla="*/ 287 h 288"/>
                  <a:gd name="T4" fmla="*/ 17 w 110"/>
                  <a:gd name="T5" fmla="*/ 284 h 288"/>
                  <a:gd name="T6" fmla="*/ 22 w 110"/>
                  <a:gd name="T7" fmla="*/ 281 h 288"/>
                  <a:gd name="T8" fmla="*/ 24 w 110"/>
                  <a:gd name="T9" fmla="*/ 278 h 288"/>
                  <a:gd name="T10" fmla="*/ 28 w 110"/>
                  <a:gd name="T11" fmla="*/ 275 h 288"/>
                  <a:gd name="T12" fmla="*/ 30 w 110"/>
                  <a:gd name="T13" fmla="*/ 269 h 288"/>
                  <a:gd name="T14" fmla="*/ 36 w 110"/>
                  <a:gd name="T15" fmla="*/ 269 h 288"/>
                  <a:gd name="T16" fmla="*/ 39 w 110"/>
                  <a:gd name="T17" fmla="*/ 261 h 288"/>
                  <a:gd name="T18" fmla="*/ 41 w 110"/>
                  <a:gd name="T19" fmla="*/ 258 h 288"/>
                  <a:gd name="T20" fmla="*/ 43 w 110"/>
                  <a:gd name="T21" fmla="*/ 252 h 288"/>
                  <a:gd name="T22" fmla="*/ 45 w 110"/>
                  <a:gd name="T23" fmla="*/ 249 h 288"/>
                  <a:gd name="T24" fmla="*/ 49 w 110"/>
                  <a:gd name="T25" fmla="*/ 243 h 288"/>
                  <a:gd name="T26" fmla="*/ 49 w 110"/>
                  <a:gd name="T27" fmla="*/ 241 h 288"/>
                  <a:gd name="T28" fmla="*/ 53 w 110"/>
                  <a:gd name="T29" fmla="*/ 238 h 288"/>
                  <a:gd name="T30" fmla="*/ 59 w 110"/>
                  <a:gd name="T31" fmla="*/ 229 h 288"/>
                  <a:gd name="T32" fmla="*/ 61 w 110"/>
                  <a:gd name="T33" fmla="*/ 220 h 288"/>
                  <a:gd name="T34" fmla="*/ 69 w 110"/>
                  <a:gd name="T35" fmla="*/ 209 h 288"/>
                  <a:gd name="T36" fmla="*/ 72 w 110"/>
                  <a:gd name="T37" fmla="*/ 198 h 288"/>
                  <a:gd name="T38" fmla="*/ 76 w 110"/>
                  <a:gd name="T39" fmla="*/ 183 h 288"/>
                  <a:gd name="T40" fmla="*/ 80 w 110"/>
                  <a:gd name="T41" fmla="*/ 175 h 288"/>
                  <a:gd name="T42" fmla="*/ 84 w 110"/>
                  <a:gd name="T43" fmla="*/ 160 h 288"/>
                  <a:gd name="T44" fmla="*/ 84 w 110"/>
                  <a:gd name="T45" fmla="*/ 146 h 288"/>
                  <a:gd name="T46" fmla="*/ 90 w 110"/>
                  <a:gd name="T47" fmla="*/ 134 h 288"/>
                  <a:gd name="T48" fmla="*/ 93 w 110"/>
                  <a:gd name="T49" fmla="*/ 126 h 288"/>
                  <a:gd name="T50" fmla="*/ 95 w 110"/>
                  <a:gd name="T51" fmla="*/ 109 h 288"/>
                  <a:gd name="T52" fmla="*/ 97 w 110"/>
                  <a:gd name="T53" fmla="*/ 94 h 288"/>
                  <a:gd name="T54" fmla="*/ 99 w 110"/>
                  <a:gd name="T55" fmla="*/ 74 h 288"/>
                  <a:gd name="T56" fmla="*/ 101 w 110"/>
                  <a:gd name="T57" fmla="*/ 63 h 288"/>
                  <a:gd name="T58" fmla="*/ 101 w 110"/>
                  <a:gd name="T59" fmla="*/ 45 h 288"/>
                  <a:gd name="T60" fmla="*/ 107 w 110"/>
                  <a:gd name="T61" fmla="*/ 31 h 288"/>
                  <a:gd name="T62" fmla="*/ 109 w 110"/>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0" y="287"/>
                    </a:moveTo>
                    <a:lnTo>
                      <a:pt x="1" y="284"/>
                    </a:lnTo>
                    <a:lnTo>
                      <a:pt x="7" y="287"/>
                    </a:lnTo>
                    <a:lnTo>
                      <a:pt x="13" y="284"/>
                    </a:lnTo>
                    <a:lnTo>
                      <a:pt x="17" y="284"/>
                    </a:lnTo>
                    <a:lnTo>
                      <a:pt x="18" y="284"/>
                    </a:lnTo>
                    <a:lnTo>
                      <a:pt x="22" y="281"/>
                    </a:lnTo>
                    <a:lnTo>
                      <a:pt x="24" y="281"/>
                    </a:lnTo>
                    <a:lnTo>
                      <a:pt x="24" y="278"/>
                    </a:lnTo>
                    <a:lnTo>
                      <a:pt x="28" y="278"/>
                    </a:lnTo>
                    <a:lnTo>
                      <a:pt x="28" y="275"/>
                    </a:lnTo>
                    <a:lnTo>
                      <a:pt x="32" y="272"/>
                    </a:lnTo>
                    <a:lnTo>
                      <a:pt x="30" y="269"/>
                    </a:lnTo>
                    <a:lnTo>
                      <a:pt x="34" y="272"/>
                    </a:lnTo>
                    <a:lnTo>
                      <a:pt x="36" y="269"/>
                    </a:lnTo>
                    <a:lnTo>
                      <a:pt x="37" y="266"/>
                    </a:lnTo>
                    <a:lnTo>
                      <a:pt x="39" y="261"/>
                    </a:lnTo>
                    <a:lnTo>
                      <a:pt x="41" y="258"/>
                    </a:lnTo>
                    <a:lnTo>
                      <a:pt x="43" y="255"/>
                    </a:lnTo>
                    <a:lnTo>
                      <a:pt x="43" y="252"/>
                    </a:lnTo>
                    <a:lnTo>
                      <a:pt x="47" y="252"/>
                    </a:lnTo>
                    <a:lnTo>
                      <a:pt x="45" y="249"/>
                    </a:lnTo>
                    <a:lnTo>
                      <a:pt x="49" y="249"/>
                    </a:lnTo>
                    <a:lnTo>
                      <a:pt x="49" y="243"/>
                    </a:lnTo>
                    <a:lnTo>
                      <a:pt x="49" y="241"/>
                    </a:lnTo>
                    <a:lnTo>
                      <a:pt x="51" y="238"/>
                    </a:lnTo>
                    <a:lnTo>
                      <a:pt x="53" y="238"/>
                    </a:lnTo>
                    <a:lnTo>
                      <a:pt x="53" y="232"/>
                    </a:lnTo>
                    <a:lnTo>
                      <a:pt x="59" y="229"/>
                    </a:lnTo>
                    <a:lnTo>
                      <a:pt x="57" y="226"/>
                    </a:lnTo>
                    <a:lnTo>
                      <a:pt x="61" y="220"/>
                    </a:lnTo>
                    <a:lnTo>
                      <a:pt x="65" y="218"/>
                    </a:lnTo>
                    <a:lnTo>
                      <a:pt x="69" y="209"/>
                    </a:lnTo>
                    <a:lnTo>
                      <a:pt x="69" y="206"/>
                    </a:lnTo>
                    <a:lnTo>
                      <a:pt x="72" y="198"/>
                    </a:lnTo>
                    <a:lnTo>
                      <a:pt x="72" y="189"/>
                    </a:lnTo>
                    <a:lnTo>
                      <a:pt x="76" y="183"/>
                    </a:lnTo>
                    <a:lnTo>
                      <a:pt x="78" y="177"/>
                    </a:lnTo>
                    <a:lnTo>
                      <a:pt x="80" y="175"/>
                    </a:lnTo>
                    <a:lnTo>
                      <a:pt x="82" y="169"/>
                    </a:lnTo>
                    <a:lnTo>
                      <a:pt x="84" y="160"/>
                    </a:lnTo>
                    <a:lnTo>
                      <a:pt x="82" y="152"/>
                    </a:lnTo>
                    <a:lnTo>
                      <a:pt x="84" y="146"/>
                    </a:lnTo>
                    <a:lnTo>
                      <a:pt x="88" y="140"/>
                    </a:lnTo>
                    <a:lnTo>
                      <a:pt x="90" y="134"/>
                    </a:lnTo>
                    <a:lnTo>
                      <a:pt x="91" y="129"/>
                    </a:lnTo>
                    <a:lnTo>
                      <a:pt x="93" y="126"/>
                    </a:lnTo>
                    <a:lnTo>
                      <a:pt x="95" y="114"/>
                    </a:lnTo>
                    <a:lnTo>
                      <a:pt x="95" y="109"/>
                    </a:lnTo>
                    <a:lnTo>
                      <a:pt x="95" y="103"/>
                    </a:lnTo>
                    <a:lnTo>
                      <a:pt x="97" y="94"/>
                    </a:lnTo>
                    <a:lnTo>
                      <a:pt x="97" y="86"/>
                    </a:lnTo>
                    <a:lnTo>
                      <a:pt x="99" y="74"/>
                    </a:lnTo>
                    <a:lnTo>
                      <a:pt x="99" y="68"/>
                    </a:lnTo>
                    <a:lnTo>
                      <a:pt x="101" y="63"/>
                    </a:lnTo>
                    <a:lnTo>
                      <a:pt x="103" y="57"/>
                    </a:lnTo>
                    <a:lnTo>
                      <a:pt x="101" y="45"/>
                    </a:lnTo>
                    <a:lnTo>
                      <a:pt x="105" y="40"/>
                    </a:lnTo>
                    <a:lnTo>
                      <a:pt x="107" y="31"/>
                    </a:lnTo>
                    <a:lnTo>
                      <a:pt x="107" y="22"/>
                    </a:lnTo>
                    <a:lnTo>
                      <a:pt x="109" y="11"/>
                    </a:lnTo>
                    <a:lnTo>
                      <a:pt x="109" y="0"/>
                    </a:lnTo>
                  </a:path>
                </a:pathLst>
              </a:custGeom>
              <a:noFill/>
              <a:ln w="9525" cap="rnd">
                <a:solidFill>
                  <a:srgbClr val="FF0000"/>
                </a:solidFill>
                <a:round/>
                <a:headEnd type="none" w="sm" len="sm"/>
                <a:tailEnd type="none" w="sm" len="sm"/>
              </a:ln>
            </p:spPr>
            <p:txBody>
              <a:bodyPr/>
              <a:lstStyle/>
              <a:p>
                <a:endParaRPr lang="en-US"/>
              </a:p>
            </p:txBody>
          </p:sp>
          <p:sp>
            <p:nvSpPr>
              <p:cNvPr id="22580" name="Freeform 245"/>
              <p:cNvSpPr>
                <a:spLocks/>
              </p:cNvSpPr>
              <p:nvPr/>
            </p:nvSpPr>
            <p:spPr bwMode="auto">
              <a:xfrm>
                <a:off x="4544" y="1233"/>
                <a:ext cx="108" cy="288"/>
              </a:xfrm>
              <a:custGeom>
                <a:avLst/>
                <a:gdLst>
                  <a:gd name="T0" fmla="*/ 101 w 108"/>
                  <a:gd name="T1" fmla="*/ 287 h 288"/>
                  <a:gd name="T2" fmla="*/ 97 w 108"/>
                  <a:gd name="T3" fmla="*/ 287 h 288"/>
                  <a:gd name="T4" fmla="*/ 91 w 108"/>
                  <a:gd name="T5" fmla="*/ 281 h 288"/>
                  <a:gd name="T6" fmla="*/ 86 w 108"/>
                  <a:gd name="T7" fmla="*/ 278 h 288"/>
                  <a:gd name="T8" fmla="*/ 80 w 108"/>
                  <a:gd name="T9" fmla="*/ 278 h 288"/>
                  <a:gd name="T10" fmla="*/ 76 w 108"/>
                  <a:gd name="T11" fmla="*/ 272 h 288"/>
                  <a:gd name="T12" fmla="*/ 71 w 108"/>
                  <a:gd name="T13" fmla="*/ 272 h 288"/>
                  <a:gd name="T14" fmla="*/ 69 w 108"/>
                  <a:gd name="T15" fmla="*/ 269 h 288"/>
                  <a:gd name="T16" fmla="*/ 67 w 108"/>
                  <a:gd name="T17" fmla="*/ 261 h 288"/>
                  <a:gd name="T18" fmla="*/ 65 w 108"/>
                  <a:gd name="T19" fmla="*/ 255 h 288"/>
                  <a:gd name="T20" fmla="*/ 63 w 108"/>
                  <a:gd name="T21" fmla="*/ 255 h 288"/>
                  <a:gd name="T22" fmla="*/ 59 w 108"/>
                  <a:gd name="T23" fmla="*/ 249 h 288"/>
                  <a:gd name="T24" fmla="*/ 57 w 108"/>
                  <a:gd name="T25" fmla="*/ 241 h 288"/>
                  <a:gd name="T26" fmla="*/ 55 w 108"/>
                  <a:gd name="T27" fmla="*/ 238 h 288"/>
                  <a:gd name="T28" fmla="*/ 53 w 108"/>
                  <a:gd name="T29" fmla="*/ 235 h 288"/>
                  <a:gd name="T30" fmla="*/ 51 w 108"/>
                  <a:gd name="T31" fmla="*/ 229 h 288"/>
                  <a:gd name="T32" fmla="*/ 47 w 108"/>
                  <a:gd name="T33" fmla="*/ 220 h 288"/>
                  <a:gd name="T34" fmla="*/ 41 w 108"/>
                  <a:gd name="T35" fmla="*/ 209 h 288"/>
                  <a:gd name="T36" fmla="*/ 35 w 108"/>
                  <a:gd name="T37" fmla="*/ 198 h 288"/>
                  <a:gd name="T38" fmla="*/ 34 w 108"/>
                  <a:gd name="T39" fmla="*/ 183 h 288"/>
                  <a:gd name="T40" fmla="*/ 30 w 108"/>
                  <a:gd name="T41" fmla="*/ 175 h 288"/>
                  <a:gd name="T42" fmla="*/ 24 w 108"/>
                  <a:gd name="T43" fmla="*/ 160 h 288"/>
                  <a:gd name="T44" fmla="*/ 20 w 108"/>
                  <a:gd name="T45" fmla="*/ 149 h 288"/>
                  <a:gd name="T46" fmla="*/ 20 w 108"/>
                  <a:gd name="T47" fmla="*/ 132 h 288"/>
                  <a:gd name="T48" fmla="*/ 15 w 108"/>
                  <a:gd name="T49" fmla="*/ 117 h 288"/>
                  <a:gd name="T50" fmla="*/ 15 w 108"/>
                  <a:gd name="T51" fmla="*/ 106 h 288"/>
                  <a:gd name="T52" fmla="*/ 11 w 108"/>
                  <a:gd name="T53" fmla="*/ 91 h 288"/>
                  <a:gd name="T54" fmla="*/ 9 w 108"/>
                  <a:gd name="T55" fmla="*/ 74 h 288"/>
                  <a:gd name="T56" fmla="*/ 9 w 108"/>
                  <a:gd name="T57" fmla="*/ 57 h 288"/>
                  <a:gd name="T58" fmla="*/ 5 w 108"/>
                  <a:gd name="T59" fmla="*/ 45 h 288"/>
                  <a:gd name="T60" fmla="*/ 3 w 108"/>
                  <a:gd name="T61" fmla="*/ 28 h 288"/>
                  <a:gd name="T62" fmla="*/ 1 w 108"/>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1" y="287"/>
                    </a:lnTo>
                    <a:lnTo>
                      <a:pt x="99" y="284"/>
                    </a:lnTo>
                    <a:lnTo>
                      <a:pt x="97" y="287"/>
                    </a:lnTo>
                    <a:lnTo>
                      <a:pt x="95" y="284"/>
                    </a:lnTo>
                    <a:lnTo>
                      <a:pt x="91" y="281"/>
                    </a:lnTo>
                    <a:lnTo>
                      <a:pt x="89" y="281"/>
                    </a:lnTo>
                    <a:lnTo>
                      <a:pt x="86" y="278"/>
                    </a:lnTo>
                    <a:lnTo>
                      <a:pt x="82" y="275"/>
                    </a:lnTo>
                    <a:lnTo>
                      <a:pt x="80" y="278"/>
                    </a:lnTo>
                    <a:lnTo>
                      <a:pt x="80" y="275"/>
                    </a:lnTo>
                    <a:lnTo>
                      <a:pt x="76" y="272"/>
                    </a:lnTo>
                    <a:lnTo>
                      <a:pt x="71" y="272"/>
                    </a:lnTo>
                    <a:lnTo>
                      <a:pt x="71" y="266"/>
                    </a:lnTo>
                    <a:lnTo>
                      <a:pt x="69" y="269"/>
                    </a:lnTo>
                    <a:lnTo>
                      <a:pt x="69" y="264"/>
                    </a:lnTo>
                    <a:lnTo>
                      <a:pt x="67" y="261"/>
                    </a:lnTo>
                    <a:lnTo>
                      <a:pt x="65" y="258"/>
                    </a:lnTo>
                    <a:lnTo>
                      <a:pt x="65" y="255"/>
                    </a:lnTo>
                    <a:lnTo>
                      <a:pt x="63" y="255"/>
                    </a:lnTo>
                    <a:lnTo>
                      <a:pt x="63" y="249"/>
                    </a:lnTo>
                    <a:lnTo>
                      <a:pt x="59" y="249"/>
                    </a:lnTo>
                    <a:lnTo>
                      <a:pt x="55" y="243"/>
                    </a:lnTo>
                    <a:lnTo>
                      <a:pt x="57" y="241"/>
                    </a:lnTo>
                    <a:lnTo>
                      <a:pt x="55" y="241"/>
                    </a:lnTo>
                    <a:lnTo>
                      <a:pt x="55" y="238"/>
                    </a:lnTo>
                    <a:lnTo>
                      <a:pt x="53" y="235"/>
                    </a:lnTo>
                    <a:lnTo>
                      <a:pt x="51" y="229"/>
                    </a:lnTo>
                    <a:lnTo>
                      <a:pt x="49" y="226"/>
                    </a:lnTo>
                    <a:lnTo>
                      <a:pt x="47" y="220"/>
                    </a:lnTo>
                    <a:lnTo>
                      <a:pt x="45" y="215"/>
                    </a:lnTo>
                    <a:lnTo>
                      <a:pt x="41" y="209"/>
                    </a:lnTo>
                    <a:lnTo>
                      <a:pt x="37" y="203"/>
                    </a:lnTo>
                    <a:lnTo>
                      <a:pt x="35" y="198"/>
                    </a:lnTo>
                    <a:lnTo>
                      <a:pt x="34" y="189"/>
                    </a:lnTo>
                    <a:lnTo>
                      <a:pt x="34" y="183"/>
                    </a:lnTo>
                    <a:lnTo>
                      <a:pt x="30" y="180"/>
                    </a:lnTo>
                    <a:lnTo>
                      <a:pt x="30" y="175"/>
                    </a:lnTo>
                    <a:lnTo>
                      <a:pt x="28" y="166"/>
                    </a:lnTo>
                    <a:lnTo>
                      <a:pt x="24" y="160"/>
                    </a:lnTo>
                    <a:lnTo>
                      <a:pt x="22" y="152"/>
                    </a:lnTo>
                    <a:lnTo>
                      <a:pt x="20" y="149"/>
                    </a:lnTo>
                    <a:lnTo>
                      <a:pt x="22" y="140"/>
                    </a:lnTo>
                    <a:lnTo>
                      <a:pt x="20" y="132"/>
                    </a:lnTo>
                    <a:lnTo>
                      <a:pt x="17" y="126"/>
                    </a:lnTo>
                    <a:lnTo>
                      <a:pt x="15" y="117"/>
                    </a:lnTo>
                    <a:lnTo>
                      <a:pt x="15" y="111"/>
                    </a:lnTo>
                    <a:lnTo>
                      <a:pt x="15" y="106"/>
                    </a:lnTo>
                    <a:lnTo>
                      <a:pt x="11" y="97"/>
                    </a:lnTo>
                    <a:lnTo>
                      <a:pt x="11" y="91"/>
                    </a:lnTo>
                    <a:lnTo>
                      <a:pt x="11" y="86"/>
                    </a:lnTo>
                    <a:lnTo>
                      <a:pt x="9" y="74"/>
                    </a:lnTo>
                    <a:lnTo>
                      <a:pt x="9" y="68"/>
                    </a:lnTo>
                    <a:lnTo>
                      <a:pt x="9" y="57"/>
                    </a:lnTo>
                    <a:lnTo>
                      <a:pt x="5" y="51"/>
                    </a:lnTo>
                    <a:lnTo>
                      <a:pt x="5" y="45"/>
                    </a:lnTo>
                    <a:lnTo>
                      <a:pt x="3" y="40"/>
                    </a:lnTo>
                    <a:lnTo>
                      <a:pt x="3" y="28"/>
                    </a:lnTo>
                    <a:lnTo>
                      <a:pt x="0" y="17"/>
                    </a:lnTo>
                    <a:lnTo>
                      <a:pt x="1"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581" name="Freeform 246"/>
              <p:cNvSpPr>
                <a:spLocks/>
              </p:cNvSpPr>
              <p:nvPr/>
            </p:nvSpPr>
            <p:spPr bwMode="auto">
              <a:xfrm>
                <a:off x="4434" y="950"/>
                <a:ext cx="111" cy="284"/>
              </a:xfrm>
              <a:custGeom>
                <a:avLst/>
                <a:gdLst>
                  <a:gd name="T0" fmla="*/ 5 w 111"/>
                  <a:gd name="T1" fmla="*/ 0 h 284"/>
                  <a:gd name="T2" fmla="*/ 9 w 111"/>
                  <a:gd name="T3" fmla="*/ 0 h 284"/>
                  <a:gd name="T4" fmla="*/ 15 w 111"/>
                  <a:gd name="T5" fmla="*/ 8 h 284"/>
                  <a:gd name="T6" fmla="*/ 19 w 111"/>
                  <a:gd name="T7" fmla="*/ 11 h 284"/>
                  <a:gd name="T8" fmla="*/ 26 w 111"/>
                  <a:gd name="T9" fmla="*/ 11 h 284"/>
                  <a:gd name="T10" fmla="*/ 32 w 111"/>
                  <a:gd name="T11" fmla="*/ 11 h 284"/>
                  <a:gd name="T12" fmla="*/ 32 w 111"/>
                  <a:gd name="T13" fmla="*/ 17 h 284"/>
                  <a:gd name="T14" fmla="*/ 38 w 111"/>
                  <a:gd name="T15" fmla="*/ 22 h 284"/>
                  <a:gd name="T16" fmla="*/ 38 w 111"/>
                  <a:gd name="T17" fmla="*/ 31 h 284"/>
                  <a:gd name="T18" fmla="*/ 40 w 111"/>
                  <a:gd name="T19" fmla="*/ 31 h 284"/>
                  <a:gd name="T20" fmla="*/ 44 w 111"/>
                  <a:gd name="T21" fmla="*/ 37 h 284"/>
                  <a:gd name="T22" fmla="*/ 45 w 111"/>
                  <a:gd name="T23" fmla="*/ 40 h 284"/>
                  <a:gd name="T24" fmla="*/ 51 w 111"/>
                  <a:gd name="T25" fmla="*/ 45 h 284"/>
                  <a:gd name="T26" fmla="*/ 53 w 111"/>
                  <a:gd name="T27" fmla="*/ 48 h 284"/>
                  <a:gd name="T28" fmla="*/ 53 w 111"/>
                  <a:gd name="T29" fmla="*/ 54 h 284"/>
                  <a:gd name="T30" fmla="*/ 55 w 111"/>
                  <a:gd name="T31" fmla="*/ 57 h 284"/>
                  <a:gd name="T32" fmla="*/ 60 w 111"/>
                  <a:gd name="T33" fmla="*/ 65 h 284"/>
                  <a:gd name="T34" fmla="*/ 66 w 111"/>
                  <a:gd name="T35" fmla="*/ 77 h 284"/>
                  <a:gd name="T36" fmla="*/ 71 w 111"/>
                  <a:gd name="T37" fmla="*/ 88 h 284"/>
                  <a:gd name="T38" fmla="*/ 73 w 111"/>
                  <a:gd name="T39" fmla="*/ 102 h 284"/>
                  <a:gd name="T40" fmla="*/ 79 w 111"/>
                  <a:gd name="T41" fmla="*/ 114 h 284"/>
                  <a:gd name="T42" fmla="*/ 83 w 111"/>
                  <a:gd name="T43" fmla="*/ 125 h 284"/>
                  <a:gd name="T44" fmla="*/ 87 w 111"/>
                  <a:gd name="T45" fmla="*/ 142 h 284"/>
                  <a:gd name="T46" fmla="*/ 90 w 111"/>
                  <a:gd name="T47" fmla="*/ 148 h 284"/>
                  <a:gd name="T48" fmla="*/ 90 w 111"/>
                  <a:gd name="T49" fmla="*/ 165 h 284"/>
                  <a:gd name="T50" fmla="*/ 94 w 111"/>
                  <a:gd name="T51" fmla="*/ 180 h 284"/>
                  <a:gd name="T52" fmla="*/ 96 w 111"/>
                  <a:gd name="T53" fmla="*/ 191 h 284"/>
                  <a:gd name="T54" fmla="*/ 100 w 111"/>
                  <a:gd name="T55" fmla="*/ 208 h 284"/>
                  <a:gd name="T56" fmla="*/ 100 w 111"/>
                  <a:gd name="T57" fmla="*/ 225 h 284"/>
                  <a:gd name="T58" fmla="*/ 104 w 111"/>
                  <a:gd name="T59" fmla="*/ 240 h 284"/>
                  <a:gd name="T60" fmla="*/ 106 w 111"/>
                  <a:gd name="T61" fmla="*/ 257 h 284"/>
                  <a:gd name="T62" fmla="*/ 108 w 111"/>
                  <a:gd name="T63" fmla="*/ 271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4"/>
                  <a:gd name="T98" fmla="*/ 111 w 111"/>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4">
                    <a:moveTo>
                      <a:pt x="0" y="0"/>
                    </a:moveTo>
                    <a:lnTo>
                      <a:pt x="5" y="0"/>
                    </a:lnTo>
                    <a:lnTo>
                      <a:pt x="7" y="2"/>
                    </a:lnTo>
                    <a:lnTo>
                      <a:pt x="9" y="0"/>
                    </a:lnTo>
                    <a:lnTo>
                      <a:pt x="11" y="5"/>
                    </a:lnTo>
                    <a:lnTo>
                      <a:pt x="15" y="8"/>
                    </a:lnTo>
                    <a:lnTo>
                      <a:pt x="19" y="8"/>
                    </a:lnTo>
                    <a:lnTo>
                      <a:pt x="19" y="11"/>
                    </a:lnTo>
                    <a:lnTo>
                      <a:pt x="24" y="11"/>
                    </a:lnTo>
                    <a:lnTo>
                      <a:pt x="26" y="11"/>
                    </a:lnTo>
                    <a:lnTo>
                      <a:pt x="28" y="11"/>
                    </a:lnTo>
                    <a:lnTo>
                      <a:pt x="32" y="11"/>
                    </a:lnTo>
                    <a:lnTo>
                      <a:pt x="30" y="14"/>
                    </a:lnTo>
                    <a:lnTo>
                      <a:pt x="32" y="17"/>
                    </a:lnTo>
                    <a:lnTo>
                      <a:pt x="34" y="17"/>
                    </a:lnTo>
                    <a:lnTo>
                      <a:pt x="38" y="22"/>
                    </a:lnTo>
                    <a:lnTo>
                      <a:pt x="40" y="25"/>
                    </a:lnTo>
                    <a:lnTo>
                      <a:pt x="38" y="31"/>
                    </a:lnTo>
                    <a:lnTo>
                      <a:pt x="42" y="28"/>
                    </a:lnTo>
                    <a:lnTo>
                      <a:pt x="40" y="31"/>
                    </a:lnTo>
                    <a:lnTo>
                      <a:pt x="42" y="34"/>
                    </a:lnTo>
                    <a:lnTo>
                      <a:pt x="44" y="37"/>
                    </a:lnTo>
                    <a:lnTo>
                      <a:pt x="45" y="40"/>
                    </a:lnTo>
                    <a:lnTo>
                      <a:pt x="49" y="42"/>
                    </a:lnTo>
                    <a:lnTo>
                      <a:pt x="51" y="45"/>
                    </a:lnTo>
                    <a:lnTo>
                      <a:pt x="53" y="48"/>
                    </a:lnTo>
                    <a:lnTo>
                      <a:pt x="53" y="54"/>
                    </a:lnTo>
                    <a:lnTo>
                      <a:pt x="55" y="51"/>
                    </a:lnTo>
                    <a:lnTo>
                      <a:pt x="55" y="57"/>
                    </a:lnTo>
                    <a:lnTo>
                      <a:pt x="56" y="57"/>
                    </a:lnTo>
                    <a:lnTo>
                      <a:pt x="60" y="65"/>
                    </a:lnTo>
                    <a:lnTo>
                      <a:pt x="62" y="71"/>
                    </a:lnTo>
                    <a:lnTo>
                      <a:pt x="66" y="77"/>
                    </a:lnTo>
                    <a:lnTo>
                      <a:pt x="67" y="82"/>
                    </a:lnTo>
                    <a:lnTo>
                      <a:pt x="71" y="88"/>
                    </a:lnTo>
                    <a:lnTo>
                      <a:pt x="73" y="94"/>
                    </a:lnTo>
                    <a:lnTo>
                      <a:pt x="73" y="102"/>
                    </a:lnTo>
                    <a:lnTo>
                      <a:pt x="75" y="108"/>
                    </a:lnTo>
                    <a:lnTo>
                      <a:pt x="79" y="114"/>
                    </a:lnTo>
                    <a:lnTo>
                      <a:pt x="79" y="120"/>
                    </a:lnTo>
                    <a:lnTo>
                      <a:pt x="83" y="125"/>
                    </a:lnTo>
                    <a:lnTo>
                      <a:pt x="85" y="134"/>
                    </a:lnTo>
                    <a:lnTo>
                      <a:pt x="87" y="142"/>
                    </a:lnTo>
                    <a:lnTo>
                      <a:pt x="87" y="145"/>
                    </a:lnTo>
                    <a:lnTo>
                      <a:pt x="90" y="148"/>
                    </a:lnTo>
                    <a:lnTo>
                      <a:pt x="88" y="160"/>
                    </a:lnTo>
                    <a:lnTo>
                      <a:pt x="90" y="165"/>
                    </a:lnTo>
                    <a:lnTo>
                      <a:pt x="92" y="168"/>
                    </a:lnTo>
                    <a:lnTo>
                      <a:pt x="94" y="180"/>
                    </a:lnTo>
                    <a:lnTo>
                      <a:pt x="94" y="185"/>
                    </a:lnTo>
                    <a:lnTo>
                      <a:pt x="96" y="191"/>
                    </a:lnTo>
                    <a:lnTo>
                      <a:pt x="96" y="200"/>
                    </a:lnTo>
                    <a:lnTo>
                      <a:pt x="100" y="208"/>
                    </a:lnTo>
                    <a:lnTo>
                      <a:pt x="100" y="217"/>
                    </a:lnTo>
                    <a:lnTo>
                      <a:pt x="100" y="225"/>
                    </a:lnTo>
                    <a:lnTo>
                      <a:pt x="102" y="231"/>
                    </a:lnTo>
                    <a:lnTo>
                      <a:pt x="104" y="240"/>
                    </a:lnTo>
                    <a:lnTo>
                      <a:pt x="104" y="245"/>
                    </a:lnTo>
                    <a:lnTo>
                      <a:pt x="106" y="257"/>
                    </a:lnTo>
                    <a:lnTo>
                      <a:pt x="106" y="260"/>
                    </a:lnTo>
                    <a:lnTo>
                      <a:pt x="108" y="271"/>
                    </a:lnTo>
                    <a:lnTo>
                      <a:pt x="110" y="283"/>
                    </a:lnTo>
                  </a:path>
                </a:pathLst>
              </a:custGeom>
              <a:noFill/>
              <a:ln w="9525" cap="rnd">
                <a:solidFill>
                  <a:srgbClr val="FF0000"/>
                </a:solidFill>
                <a:round/>
                <a:headEnd type="none" w="sm" len="sm"/>
                <a:tailEnd type="none" w="sm" len="sm"/>
              </a:ln>
            </p:spPr>
            <p:txBody>
              <a:bodyPr/>
              <a:lstStyle/>
              <a:p>
                <a:endParaRPr lang="en-US"/>
              </a:p>
            </p:txBody>
          </p:sp>
          <p:sp>
            <p:nvSpPr>
              <p:cNvPr id="22582" name="Freeform 247"/>
              <p:cNvSpPr>
                <a:spLocks/>
              </p:cNvSpPr>
              <p:nvPr/>
            </p:nvSpPr>
            <p:spPr bwMode="auto">
              <a:xfrm>
                <a:off x="4321" y="950"/>
                <a:ext cx="114" cy="298"/>
              </a:xfrm>
              <a:custGeom>
                <a:avLst/>
                <a:gdLst>
                  <a:gd name="T0" fmla="*/ 107 w 114"/>
                  <a:gd name="T1" fmla="*/ 2 h 298"/>
                  <a:gd name="T2" fmla="*/ 105 w 114"/>
                  <a:gd name="T3" fmla="*/ 2 h 298"/>
                  <a:gd name="T4" fmla="*/ 95 w 114"/>
                  <a:gd name="T5" fmla="*/ 0 h 298"/>
                  <a:gd name="T6" fmla="*/ 91 w 114"/>
                  <a:gd name="T7" fmla="*/ 8 h 298"/>
                  <a:gd name="T8" fmla="*/ 85 w 114"/>
                  <a:gd name="T9" fmla="*/ 8 h 298"/>
                  <a:gd name="T10" fmla="*/ 83 w 114"/>
                  <a:gd name="T11" fmla="*/ 14 h 298"/>
                  <a:gd name="T12" fmla="*/ 77 w 114"/>
                  <a:gd name="T13" fmla="*/ 17 h 298"/>
                  <a:gd name="T14" fmla="*/ 77 w 114"/>
                  <a:gd name="T15" fmla="*/ 19 h 298"/>
                  <a:gd name="T16" fmla="*/ 72 w 114"/>
                  <a:gd name="T17" fmla="*/ 22 h 298"/>
                  <a:gd name="T18" fmla="*/ 68 w 114"/>
                  <a:gd name="T19" fmla="*/ 31 h 298"/>
                  <a:gd name="T20" fmla="*/ 68 w 114"/>
                  <a:gd name="T21" fmla="*/ 34 h 298"/>
                  <a:gd name="T22" fmla="*/ 66 w 114"/>
                  <a:gd name="T23" fmla="*/ 39 h 298"/>
                  <a:gd name="T24" fmla="*/ 62 w 114"/>
                  <a:gd name="T25" fmla="*/ 45 h 298"/>
                  <a:gd name="T26" fmla="*/ 60 w 114"/>
                  <a:gd name="T27" fmla="*/ 48 h 298"/>
                  <a:gd name="T28" fmla="*/ 58 w 114"/>
                  <a:gd name="T29" fmla="*/ 54 h 298"/>
                  <a:gd name="T30" fmla="*/ 54 w 114"/>
                  <a:gd name="T31" fmla="*/ 59 h 298"/>
                  <a:gd name="T32" fmla="*/ 50 w 114"/>
                  <a:gd name="T33" fmla="*/ 68 h 298"/>
                  <a:gd name="T34" fmla="*/ 46 w 114"/>
                  <a:gd name="T35" fmla="*/ 77 h 298"/>
                  <a:gd name="T36" fmla="*/ 40 w 114"/>
                  <a:gd name="T37" fmla="*/ 97 h 298"/>
                  <a:gd name="T38" fmla="*/ 37 w 114"/>
                  <a:gd name="T39" fmla="*/ 108 h 298"/>
                  <a:gd name="T40" fmla="*/ 31 w 114"/>
                  <a:gd name="T41" fmla="*/ 122 h 298"/>
                  <a:gd name="T42" fmla="*/ 29 w 114"/>
                  <a:gd name="T43" fmla="*/ 131 h 298"/>
                  <a:gd name="T44" fmla="*/ 27 w 114"/>
                  <a:gd name="T45" fmla="*/ 145 h 298"/>
                  <a:gd name="T46" fmla="*/ 23 w 114"/>
                  <a:gd name="T47" fmla="*/ 157 h 298"/>
                  <a:gd name="T48" fmla="*/ 21 w 114"/>
                  <a:gd name="T49" fmla="*/ 171 h 298"/>
                  <a:gd name="T50" fmla="*/ 15 w 114"/>
                  <a:gd name="T51" fmla="*/ 182 h 298"/>
                  <a:gd name="T52" fmla="*/ 15 w 114"/>
                  <a:gd name="T53" fmla="*/ 197 h 298"/>
                  <a:gd name="T54" fmla="*/ 11 w 114"/>
                  <a:gd name="T55" fmla="*/ 219 h 298"/>
                  <a:gd name="T56" fmla="*/ 9 w 114"/>
                  <a:gd name="T57" fmla="*/ 231 h 298"/>
                  <a:gd name="T58" fmla="*/ 7 w 114"/>
                  <a:gd name="T59" fmla="*/ 251 h 298"/>
                  <a:gd name="T60" fmla="*/ 3 w 114"/>
                  <a:gd name="T61" fmla="*/ 265 h 298"/>
                  <a:gd name="T62" fmla="*/ 1 w 114"/>
                  <a:gd name="T63" fmla="*/ 285 h 2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4"/>
                  <a:gd name="T97" fmla="*/ 0 h 298"/>
                  <a:gd name="T98" fmla="*/ 114 w 114"/>
                  <a:gd name="T99" fmla="*/ 298 h 29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4" h="298">
                    <a:moveTo>
                      <a:pt x="113" y="0"/>
                    </a:moveTo>
                    <a:lnTo>
                      <a:pt x="107" y="2"/>
                    </a:lnTo>
                    <a:lnTo>
                      <a:pt x="105" y="2"/>
                    </a:lnTo>
                    <a:lnTo>
                      <a:pt x="101" y="0"/>
                    </a:lnTo>
                    <a:lnTo>
                      <a:pt x="95" y="0"/>
                    </a:lnTo>
                    <a:lnTo>
                      <a:pt x="95" y="2"/>
                    </a:lnTo>
                    <a:lnTo>
                      <a:pt x="91" y="8"/>
                    </a:lnTo>
                    <a:lnTo>
                      <a:pt x="89" y="5"/>
                    </a:lnTo>
                    <a:lnTo>
                      <a:pt x="85" y="8"/>
                    </a:lnTo>
                    <a:lnTo>
                      <a:pt x="85" y="11"/>
                    </a:lnTo>
                    <a:lnTo>
                      <a:pt x="83" y="14"/>
                    </a:lnTo>
                    <a:lnTo>
                      <a:pt x="81" y="14"/>
                    </a:lnTo>
                    <a:lnTo>
                      <a:pt x="77" y="17"/>
                    </a:lnTo>
                    <a:lnTo>
                      <a:pt x="79" y="17"/>
                    </a:lnTo>
                    <a:lnTo>
                      <a:pt x="77" y="19"/>
                    </a:lnTo>
                    <a:lnTo>
                      <a:pt x="74" y="22"/>
                    </a:lnTo>
                    <a:lnTo>
                      <a:pt x="72" y="22"/>
                    </a:lnTo>
                    <a:lnTo>
                      <a:pt x="70" y="25"/>
                    </a:lnTo>
                    <a:lnTo>
                      <a:pt x="68" y="31"/>
                    </a:lnTo>
                    <a:lnTo>
                      <a:pt x="68" y="34"/>
                    </a:lnTo>
                    <a:lnTo>
                      <a:pt x="66" y="37"/>
                    </a:lnTo>
                    <a:lnTo>
                      <a:pt x="66" y="39"/>
                    </a:lnTo>
                    <a:lnTo>
                      <a:pt x="62" y="45"/>
                    </a:lnTo>
                    <a:lnTo>
                      <a:pt x="60" y="48"/>
                    </a:lnTo>
                    <a:lnTo>
                      <a:pt x="58" y="54"/>
                    </a:lnTo>
                    <a:lnTo>
                      <a:pt x="56" y="59"/>
                    </a:lnTo>
                    <a:lnTo>
                      <a:pt x="54" y="59"/>
                    </a:lnTo>
                    <a:lnTo>
                      <a:pt x="50" y="68"/>
                    </a:lnTo>
                    <a:lnTo>
                      <a:pt x="48" y="71"/>
                    </a:lnTo>
                    <a:lnTo>
                      <a:pt x="46" y="77"/>
                    </a:lnTo>
                    <a:lnTo>
                      <a:pt x="42" y="82"/>
                    </a:lnTo>
                    <a:lnTo>
                      <a:pt x="40" y="97"/>
                    </a:lnTo>
                    <a:lnTo>
                      <a:pt x="38" y="99"/>
                    </a:lnTo>
                    <a:lnTo>
                      <a:pt x="37" y="108"/>
                    </a:lnTo>
                    <a:lnTo>
                      <a:pt x="33" y="114"/>
                    </a:lnTo>
                    <a:lnTo>
                      <a:pt x="31" y="122"/>
                    </a:lnTo>
                    <a:lnTo>
                      <a:pt x="29" y="125"/>
                    </a:lnTo>
                    <a:lnTo>
                      <a:pt x="29" y="131"/>
                    </a:lnTo>
                    <a:lnTo>
                      <a:pt x="27" y="137"/>
                    </a:lnTo>
                    <a:lnTo>
                      <a:pt x="27" y="145"/>
                    </a:lnTo>
                    <a:lnTo>
                      <a:pt x="23" y="154"/>
                    </a:lnTo>
                    <a:lnTo>
                      <a:pt x="23" y="157"/>
                    </a:lnTo>
                    <a:lnTo>
                      <a:pt x="21" y="165"/>
                    </a:lnTo>
                    <a:lnTo>
                      <a:pt x="21" y="171"/>
                    </a:lnTo>
                    <a:lnTo>
                      <a:pt x="17" y="177"/>
                    </a:lnTo>
                    <a:lnTo>
                      <a:pt x="15" y="182"/>
                    </a:lnTo>
                    <a:lnTo>
                      <a:pt x="15" y="191"/>
                    </a:lnTo>
                    <a:lnTo>
                      <a:pt x="15" y="197"/>
                    </a:lnTo>
                    <a:lnTo>
                      <a:pt x="15" y="211"/>
                    </a:lnTo>
                    <a:lnTo>
                      <a:pt x="11" y="219"/>
                    </a:lnTo>
                    <a:lnTo>
                      <a:pt x="7" y="225"/>
                    </a:lnTo>
                    <a:lnTo>
                      <a:pt x="9" y="231"/>
                    </a:lnTo>
                    <a:lnTo>
                      <a:pt x="7" y="239"/>
                    </a:lnTo>
                    <a:lnTo>
                      <a:pt x="7" y="251"/>
                    </a:lnTo>
                    <a:lnTo>
                      <a:pt x="5" y="257"/>
                    </a:lnTo>
                    <a:lnTo>
                      <a:pt x="3" y="265"/>
                    </a:lnTo>
                    <a:lnTo>
                      <a:pt x="1" y="274"/>
                    </a:lnTo>
                    <a:lnTo>
                      <a:pt x="1" y="285"/>
                    </a:lnTo>
                    <a:lnTo>
                      <a:pt x="0" y="297"/>
                    </a:lnTo>
                  </a:path>
                </a:pathLst>
              </a:custGeom>
              <a:noFill/>
              <a:ln w="9525" cap="rnd">
                <a:solidFill>
                  <a:srgbClr val="FF0000"/>
                </a:solidFill>
                <a:round/>
                <a:headEnd type="none" w="sm" len="sm"/>
                <a:tailEnd type="none" w="sm" len="sm"/>
              </a:ln>
            </p:spPr>
            <p:txBody>
              <a:bodyPr/>
              <a:lstStyle/>
              <a:p>
                <a:endParaRPr lang="en-US"/>
              </a:p>
            </p:txBody>
          </p:sp>
          <p:sp>
            <p:nvSpPr>
              <p:cNvPr id="22583" name="Freeform 248"/>
              <p:cNvSpPr>
                <a:spLocks/>
              </p:cNvSpPr>
              <p:nvPr/>
            </p:nvSpPr>
            <p:spPr bwMode="auto">
              <a:xfrm>
                <a:off x="2348" y="1233"/>
                <a:ext cx="110" cy="288"/>
              </a:xfrm>
              <a:custGeom>
                <a:avLst/>
                <a:gdLst>
                  <a:gd name="T0" fmla="*/ 107 w 110"/>
                  <a:gd name="T1" fmla="*/ 287 h 288"/>
                  <a:gd name="T2" fmla="*/ 97 w 110"/>
                  <a:gd name="T3" fmla="*/ 281 h 288"/>
                  <a:gd name="T4" fmla="*/ 95 w 110"/>
                  <a:gd name="T5" fmla="*/ 284 h 288"/>
                  <a:gd name="T6" fmla="*/ 88 w 110"/>
                  <a:gd name="T7" fmla="*/ 281 h 288"/>
                  <a:gd name="T8" fmla="*/ 82 w 110"/>
                  <a:gd name="T9" fmla="*/ 278 h 288"/>
                  <a:gd name="T10" fmla="*/ 80 w 110"/>
                  <a:gd name="T11" fmla="*/ 275 h 288"/>
                  <a:gd name="T12" fmla="*/ 77 w 110"/>
                  <a:gd name="T13" fmla="*/ 269 h 288"/>
                  <a:gd name="T14" fmla="*/ 75 w 110"/>
                  <a:gd name="T15" fmla="*/ 266 h 288"/>
                  <a:gd name="T16" fmla="*/ 69 w 110"/>
                  <a:gd name="T17" fmla="*/ 261 h 288"/>
                  <a:gd name="T18" fmla="*/ 69 w 110"/>
                  <a:gd name="T19" fmla="*/ 252 h 288"/>
                  <a:gd name="T20" fmla="*/ 63 w 110"/>
                  <a:gd name="T21" fmla="*/ 252 h 288"/>
                  <a:gd name="T22" fmla="*/ 63 w 110"/>
                  <a:gd name="T23" fmla="*/ 246 h 288"/>
                  <a:gd name="T24" fmla="*/ 62 w 110"/>
                  <a:gd name="T25" fmla="*/ 238 h 288"/>
                  <a:gd name="T26" fmla="*/ 56 w 110"/>
                  <a:gd name="T27" fmla="*/ 238 h 288"/>
                  <a:gd name="T28" fmla="*/ 56 w 110"/>
                  <a:gd name="T29" fmla="*/ 235 h 288"/>
                  <a:gd name="T30" fmla="*/ 54 w 110"/>
                  <a:gd name="T31" fmla="*/ 232 h 288"/>
                  <a:gd name="T32" fmla="*/ 46 w 110"/>
                  <a:gd name="T33" fmla="*/ 220 h 288"/>
                  <a:gd name="T34" fmla="*/ 45 w 110"/>
                  <a:gd name="T35" fmla="*/ 206 h 288"/>
                  <a:gd name="T36" fmla="*/ 39 w 110"/>
                  <a:gd name="T37" fmla="*/ 195 h 288"/>
                  <a:gd name="T38" fmla="*/ 33 w 110"/>
                  <a:gd name="T39" fmla="*/ 183 h 288"/>
                  <a:gd name="T40" fmla="*/ 28 w 110"/>
                  <a:gd name="T41" fmla="*/ 172 h 288"/>
                  <a:gd name="T42" fmla="*/ 28 w 110"/>
                  <a:gd name="T43" fmla="*/ 160 h 288"/>
                  <a:gd name="T44" fmla="*/ 24 w 110"/>
                  <a:gd name="T45" fmla="*/ 146 h 288"/>
                  <a:gd name="T46" fmla="*/ 20 w 110"/>
                  <a:gd name="T47" fmla="*/ 132 h 288"/>
                  <a:gd name="T48" fmla="*/ 20 w 110"/>
                  <a:gd name="T49" fmla="*/ 120 h 288"/>
                  <a:gd name="T50" fmla="*/ 16 w 110"/>
                  <a:gd name="T51" fmla="*/ 103 h 288"/>
                  <a:gd name="T52" fmla="*/ 13 w 110"/>
                  <a:gd name="T53" fmla="*/ 91 h 288"/>
                  <a:gd name="T54" fmla="*/ 13 w 110"/>
                  <a:gd name="T55" fmla="*/ 74 h 288"/>
                  <a:gd name="T56" fmla="*/ 9 w 110"/>
                  <a:gd name="T57" fmla="*/ 60 h 288"/>
                  <a:gd name="T58" fmla="*/ 7 w 110"/>
                  <a:gd name="T59" fmla="*/ 43 h 288"/>
                  <a:gd name="T60" fmla="*/ 5 w 110"/>
                  <a:gd name="T61" fmla="*/ 22 h 288"/>
                  <a:gd name="T62" fmla="*/ 3 w 110"/>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109" y="287"/>
                    </a:moveTo>
                    <a:lnTo>
                      <a:pt x="107" y="287"/>
                    </a:lnTo>
                    <a:lnTo>
                      <a:pt x="103" y="284"/>
                    </a:lnTo>
                    <a:lnTo>
                      <a:pt x="97" y="281"/>
                    </a:lnTo>
                    <a:lnTo>
                      <a:pt x="95" y="284"/>
                    </a:lnTo>
                    <a:lnTo>
                      <a:pt x="90" y="278"/>
                    </a:lnTo>
                    <a:lnTo>
                      <a:pt x="88" y="281"/>
                    </a:lnTo>
                    <a:lnTo>
                      <a:pt x="86" y="278"/>
                    </a:lnTo>
                    <a:lnTo>
                      <a:pt x="82" y="278"/>
                    </a:lnTo>
                    <a:lnTo>
                      <a:pt x="82" y="272"/>
                    </a:lnTo>
                    <a:lnTo>
                      <a:pt x="80" y="275"/>
                    </a:lnTo>
                    <a:lnTo>
                      <a:pt x="78" y="269"/>
                    </a:lnTo>
                    <a:lnTo>
                      <a:pt x="77" y="269"/>
                    </a:lnTo>
                    <a:lnTo>
                      <a:pt x="77" y="266"/>
                    </a:lnTo>
                    <a:lnTo>
                      <a:pt x="75" y="266"/>
                    </a:lnTo>
                    <a:lnTo>
                      <a:pt x="71" y="264"/>
                    </a:lnTo>
                    <a:lnTo>
                      <a:pt x="69" y="261"/>
                    </a:lnTo>
                    <a:lnTo>
                      <a:pt x="67" y="255"/>
                    </a:lnTo>
                    <a:lnTo>
                      <a:pt x="69" y="252"/>
                    </a:lnTo>
                    <a:lnTo>
                      <a:pt x="67" y="249"/>
                    </a:lnTo>
                    <a:lnTo>
                      <a:pt x="63" y="252"/>
                    </a:lnTo>
                    <a:lnTo>
                      <a:pt x="65" y="249"/>
                    </a:lnTo>
                    <a:lnTo>
                      <a:pt x="63" y="246"/>
                    </a:lnTo>
                    <a:lnTo>
                      <a:pt x="62" y="246"/>
                    </a:lnTo>
                    <a:lnTo>
                      <a:pt x="62" y="238"/>
                    </a:lnTo>
                    <a:lnTo>
                      <a:pt x="60" y="238"/>
                    </a:lnTo>
                    <a:lnTo>
                      <a:pt x="56" y="238"/>
                    </a:lnTo>
                    <a:lnTo>
                      <a:pt x="56" y="235"/>
                    </a:lnTo>
                    <a:lnTo>
                      <a:pt x="54" y="232"/>
                    </a:lnTo>
                    <a:lnTo>
                      <a:pt x="50" y="229"/>
                    </a:lnTo>
                    <a:lnTo>
                      <a:pt x="46" y="220"/>
                    </a:lnTo>
                    <a:lnTo>
                      <a:pt x="45" y="215"/>
                    </a:lnTo>
                    <a:lnTo>
                      <a:pt x="45" y="206"/>
                    </a:lnTo>
                    <a:lnTo>
                      <a:pt x="41" y="203"/>
                    </a:lnTo>
                    <a:lnTo>
                      <a:pt x="39" y="195"/>
                    </a:lnTo>
                    <a:lnTo>
                      <a:pt x="35" y="189"/>
                    </a:lnTo>
                    <a:lnTo>
                      <a:pt x="33" y="183"/>
                    </a:lnTo>
                    <a:lnTo>
                      <a:pt x="33" y="177"/>
                    </a:lnTo>
                    <a:lnTo>
                      <a:pt x="28" y="172"/>
                    </a:lnTo>
                    <a:lnTo>
                      <a:pt x="30" y="166"/>
                    </a:lnTo>
                    <a:lnTo>
                      <a:pt x="28" y="160"/>
                    </a:lnTo>
                    <a:lnTo>
                      <a:pt x="28" y="154"/>
                    </a:lnTo>
                    <a:lnTo>
                      <a:pt x="24" y="146"/>
                    </a:lnTo>
                    <a:lnTo>
                      <a:pt x="20" y="137"/>
                    </a:lnTo>
                    <a:lnTo>
                      <a:pt x="20" y="132"/>
                    </a:lnTo>
                    <a:lnTo>
                      <a:pt x="20" y="123"/>
                    </a:lnTo>
                    <a:lnTo>
                      <a:pt x="20" y="120"/>
                    </a:lnTo>
                    <a:lnTo>
                      <a:pt x="18" y="109"/>
                    </a:lnTo>
                    <a:lnTo>
                      <a:pt x="16" y="103"/>
                    </a:lnTo>
                    <a:lnTo>
                      <a:pt x="13" y="97"/>
                    </a:lnTo>
                    <a:lnTo>
                      <a:pt x="13" y="91"/>
                    </a:lnTo>
                    <a:lnTo>
                      <a:pt x="15" y="86"/>
                    </a:lnTo>
                    <a:lnTo>
                      <a:pt x="13" y="74"/>
                    </a:lnTo>
                    <a:lnTo>
                      <a:pt x="9" y="66"/>
                    </a:lnTo>
                    <a:lnTo>
                      <a:pt x="9" y="60"/>
                    </a:lnTo>
                    <a:lnTo>
                      <a:pt x="9" y="51"/>
                    </a:lnTo>
                    <a:lnTo>
                      <a:pt x="7" y="43"/>
                    </a:lnTo>
                    <a:lnTo>
                      <a:pt x="5" y="34"/>
                    </a:lnTo>
                    <a:lnTo>
                      <a:pt x="5" y="22"/>
                    </a:lnTo>
                    <a:lnTo>
                      <a:pt x="3" y="17"/>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584" name="Freeform 249"/>
              <p:cNvSpPr>
                <a:spLocks/>
              </p:cNvSpPr>
              <p:nvPr/>
            </p:nvSpPr>
            <p:spPr bwMode="auto">
              <a:xfrm>
                <a:off x="2457" y="1233"/>
                <a:ext cx="106" cy="288"/>
              </a:xfrm>
              <a:custGeom>
                <a:avLst/>
                <a:gdLst>
                  <a:gd name="T0" fmla="*/ 1 w 106"/>
                  <a:gd name="T1" fmla="*/ 287 h 288"/>
                  <a:gd name="T2" fmla="*/ 11 w 106"/>
                  <a:gd name="T3" fmla="*/ 284 h 288"/>
                  <a:gd name="T4" fmla="*/ 14 w 106"/>
                  <a:gd name="T5" fmla="*/ 287 h 288"/>
                  <a:gd name="T6" fmla="*/ 18 w 106"/>
                  <a:gd name="T7" fmla="*/ 281 h 288"/>
                  <a:gd name="T8" fmla="*/ 26 w 106"/>
                  <a:gd name="T9" fmla="*/ 278 h 288"/>
                  <a:gd name="T10" fmla="*/ 27 w 106"/>
                  <a:gd name="T11" fmla="*/ 272 h 288"/>
                  <a:gd name="T12" fmla="*/ 31 w 106"/>
                  <a:gd name="T13" fmla="*/ 269 h 288"/>
                  <a:gd name="T14" fmla="*/ 33 w 106"/>
                  <a:gd name="T15" fmla="*/ 266 h 288"/>
                  <a:gd name="T16" fmla="*/ 39 w 106"/>
                  <a:gd name="T17" fmla="*/ 264 h 288"/>
                  <a:gd name="T18" fmla="*/ 40 w 106"/>
                  <a:gd name="T19" fmla="*/ 258 h 288"/>
                  <a:gd name="T20" fmla="*/ 40 w 106"/>
                  <a:gd name="T21" fmla="*/ 258 h 288"/>
                  <a:gd name="T22" fmla="*/ 44 w 106"/>
                  <a:gd name="T23" fmla="*/ 249 h 288"/>
                  <a:gd name="T24" fmla="*/ 48 w 106"/>
                  <a:gd name="T25" fmla="*/ 243 h 288"/>
                  <a:gd name="T26" fmla="*/ 52 w 106"/>
                  <a:gd name="T27" fmla="*/ 238 h 288"/>
                  <a:gd name="T28" fmla="*/ 52 w 106"/>
                  <a:gd name="T29" fmla="*/ 235 h 288"/>
                  <a:gd name="T30" fmla="*/ 52 w 106"/>
                  <a:gd name="T31" fmla="*/ 229 h 288"/>
                  <a:gd name="T32" fmla="*/ 56 w 106"/>
                  <a:gd name="T33" fmla="*/ 218 h 288"/>
                  <a:gd name="T34" fmla="*/ 62 w 106"/>
                  <a:gd name="T35" fmla="*/ 209 h 288"/>
                  <a:gd name="T36" fmla="*/ 69 w 106"/>
                  <a:gd name="T37" fmla="*/ 195 h 288"/>
                  <a:gd name="T38" fmla="*/ 67 w 106"/>
                  <a:gd name="T39" fmla="*/ 186 h 288"/>
                  <a:gd name="T40" fmla="*/ 73 w 106"/>
                  <a:gd name="T41" fmla="*/ 172 h 288"/>
                  <a:gd name="T42" fmla="*/ 78 w 106"/>
                  <a:gd name="T43" fmla="*/ 157 h 288"/>
                  <a:gd name="T44" fmla="*/ 80 w 106"/>
                  <a:gd name="T45" fmla="*/ 149 h 288"/>
                  <a:gd name="T46" fmla="*/ 88 w 106"/>
                  <a:gd name="T47" fmla="*/ 132 h 288"/>
                  <a:gd name="T48" fmla="*/ 90 w 106"/>
                  <a:gd name="T49" fmla="*/ 120 h 288"/>
                  <a:gd name="T50" fmla="*/ 90 w 106"/>
                  <a:gd name="T51" fmla="*/ 106 h 288"/>
                  <a:gd name="T52" fmla="*/ 93 w 106"/>
                  <a:gd name="T53" fmla="*/ 91 h 288"/>
                  <a:gd name="T54" fmla="*/ 93 w 106"/>
                  <a:gd name="T55" fmla="*/ 80 h 288"/>
                  <a:gd name="T56" fmla="*/ 99 w 106"/>
                  <a:gd name="T57" fmla="*/ 60 h 288"/>
                  <a:gd name="T58" fmla="*/ 99 w 106"/>
                  <a:gd name="T59" fmla="*/ 43 h 288"/>
                  <a:gd name="T60" fmla="*/ 101 w 106"/>
                  <a:gd name="T61" fmla="*/ 28 h 288"/>
                  <a:gd name="T62" fmla="*/ 103 w 106"/>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8"/>
                  <a:gd name="T98" fmla="*/ 106 w 106"/>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8">
                    <a:moveTo>
                      <a:pt x="0" y="287"/>
                    </a:moveTo>
                    <a:lnTo>
                      <a:pt x="1" y="287"/>
                    </a:lnTo>
                    <a:lnTo>
                      <a:pt x="7" y="284"/>
                    </a:lnTo>
                    <a:lnTo>
                      <a:pt x="11" y="284"/>
                    </a:lnTo>
                    <a:lnTo>
                      <a:pt x="13" y="284"/>
                    </a:lnTo>
                    <a:lnTo>
                      <a:pt x="14" y="287"/>
                    </a:lnTo>
                    <a:lnTo>
                      <a:pt x="14" y="284"/>
                    </a:lnTo>
                    <a:lnTo>
                      <a:pt x="18" y="281"/>
                    </a:lnTo>
                    <a:lnTo>
                      <a:pt x="22" y="278"/>
                    </a:lnTo>
                    <a:lnTo>
                      <a:pt x="26" y="278"/>
                    </a:lnTo>
                    <a:lnTo>
                      <a:pt x="27" y="275"/>
                    </a:lnTo>
                    <a:lnTo>
                      <a:pt x="27" y="272"/>
                    </a:lnTo>
                    <a:lnTo>
                      <a:pt x="31" y="269"/>
                    </a:lnTo>
                    <a:lnTo>
                      <a:pt x="31" y="266"/>
                    </a:lnTo>
                    <a:lnTo>
                      <a:pt x="33" y="266"/>
                    </a:lnTo>
                    <a:lnTo>
                      <a:pt x="37" y="266"/>
                    </a:lnTo>
                    <a:lnTo>
                      <a:pt x="39" y="264"/>
                    </a:lnTo>
                    <a:lnTo>
                      <a:pt x="39" y="261"/>
                    </a:lnTo>
                    <a:lnTo>
                      <a:pt x="40" y="258"/>
                    </a:lnTo>
                    <a:lnTo>
                      <a:pt x="44" y="252"/>
                    </a:lnTo>
                    <a:lnTo>
                      <a:pt x="44" y="249"/>
                    </a:lnTo>
                    <a:lnTo>
                      <a:pt x="44" y="246"/>
                    </a:lnTo>
                    <a:lnTo>
                      <a:pt x="48" y="243"/>
                    </a:lnTo>
                    <a:lnTo>
                      <a:pt x="48" y="241"/>
                    </a:lnTo>
                    <a:lnTo>
                      <a:pt x="52" y="238"/>
                    </a:lnTo>
                    <a:lnTo>
                      <a:pt x="50" y="235"/>
                    </a:lnTo>
                    <a:lnTo>
                      <a:pt x="52" y="235"/>
                    </a:lnTo>
                    <a:lnTo>
                      <a:pt x="52" y="232"/>
                    </a:lnTo>
                    <a:lnTo>
                      <a:pt x="52" y="229"/>
                    </a:lnTo>
                    <a:lnTo>
                      <a:pt x="56" y="218"/>
                    </a:lnTo>
                    <a:lnTo>
                      <a:pt x="60" y="215"/>
                    </a:lnTo>
                    <a:lnTo>
                      <a:pt x="62" y="209"/>
                    </a:lnTo>
                    <a:lnTo>
                      <a:pt x="64" y="203"/>
                    </a:lnTo>
                    <a:lnTo>
                      <a:pt x="69" y="195"/>
                    </a:lnTo>
                    <a:lnTo>
                      <a:pt x="69" y="192"/>
                    </a:lnTo>
                    <a:lnTo>
                      <a:pt x="67" y="186"/>
                    </a:lnTo>
                    <a:lnTo>
                      <a:pt x="71" y="177"/>
                    </a:lnTo>
                    <a:lnTo>
                      <a:pt x="73" y="172"/>
                    </a:lnTo>
                    <a:lnTo>
                      <a:pt x="77" y="166"/>
                    </a:lnTo>
                    <a:lnTo>
                      <a:pt x="78" y="157"/>
                    </a:lnTo>
                    <a:lnTo>
                      <a:pt x="80" y="154"/>
                    </a:lnTo>
                    <a:lnTo>
                      <a:pt x="80" y="149"/>
                    </a:lnTo>
                    <a:lnTo>
                      <a:pt x="84" y="137"/>
                    </a:lnTo>
                    <a:lnTo>
                      <a:pt x="88" y="132"/>
                    </a:lnTo>
                    <a:lnTo>
                      <a:pt x="86" y="126"/>
                    </a:lnTo>
                    <a:lnTo>
                      <a:pt x="90" y="120"/>
                    </a:lnTo>
                    <a:lnTo>
                      <a:pt x="86" y="114"/>
                    </a:lnTo>
                    <a:lnTo>
                      <a:pt x="90" y="106"/>
                    </a:lnTo>
                    <a:lnTo>
                      <a:pt x="91" y="97"/>
                    </a:lnTo>
                    <a:lnTo>
                      <a:pt x="93" y="91"/>
                    </a:lnTo>
                    <a:lnTo>
                      <a:pt x="93" y="88"/>
                    </a:lnTo>
                    <a:lnTo>
                      <a:pt x="93" y="80"/>
                    </a:lnTo>
                    <a:lnTo>
                      <a:pt x="93" y="68"/>
                    </a:lnTo>
                    <a:lnTo>
                      <a:pt x="99" y="60"/>
                    </a:lnTo>
                    <a:lnTo>
                      <a:pt x="99" y="54"/>
                    </a:lnTo>
                    <a:lnTo>
                      <a:pt x="99" y="43"/>
                    </a:lnTo>
                    <a:lnTo>
                      <a:pt x="99" y="37"/>
                    </a:lnTo>
                    <a:lnTo>
                      <a:pt x="101" y="28"/>
                    </a:lnTo>
                    <a:lnTo>
                      <a:pt x="105" y="17"/>
                    </a:lnTo>
                    <a:lnTo>
                      <a:pt x="103" y="14"/>
                    </a:lnTo>
                    <a:lnTo>
                      <a:pt x="105" y="0"/>
                    </a:lnTo>
                  </a:path>
                </a:pathLst>
              </a:custGeom>
              <a:noFill/>
              <a:ln w="9525" cap="rnd">
                <a:solidFill>
                  <a:srgbClr val="FF0000"/>
                </a:solidFill>
                <a:round/>
                <a:headEnd type="none" w="sm" len="sm"/>
                <a:tailEnd type="none" w="sm" len="sm"/>
              </a:ln>
            </p:spPr>
            <p:txBody>
              <a:bodyPr/>
              <a:lstStyle/>
              <a:p>
                <a:endParaRPr lang="en-US"/>
              </a:p>
            </p:txBody>
          </p:sp>
          <p:sp>
            <p:nvSpPr>
              <p:cNvPr id="22585" name="Freeform 250"/>
              <p:cNvSpPr>
                <a:spLocks/>
              </p:cNvSpPr>
              <p:nvPr/>
            </p:nvSpPr>
            <p:spPr bwMode="auto">
              <a:xfrm>
                <a:off x="2457" y="1233"/>
                <a:ext cx="106" cy="288"/>
              </a:xfrm>
              <a:custGeom>
                <a:avLst/>
                <a:gdLst>
                  <a:gd name="T0" fmla="*/ 1 w 106"/>
                  <a:gd name="T1" fmla="*/ 287 h 288"/>
                  <a:gd name="T2" fmla="*/ 12 w 106"/>
                  <a:gd name="T3" fmla="*/ 284 h 288"/>
                  <a:gd name="T4" fmla="*/ 16 w 106"/>
                  <a:gd name="T5" fmla="*/ 287 h 288"/>
                  <a:gd name="T6" fmla="*/ 20 w 106"/>
                  <a:gd name="T7" fmla="*/ 281 h 288"/>
                  <a:gd name="T8" fmla="*/ 25 w 106"/>
                  <a:gd name="T9" fmla="*/ 275 h 288"/>
                  <a:gd name="T10" fmla="*/ 28 w 106"/>
                  <a:gd name="T11" fmla="*/ 272 h 288"/>
                  <a:gd name="T12" fmla="*/ 32 w 106"/>
                  <a:gd name="T13" fmla="*/ 269 h 288"/>
                  <a:gd name="T14" fmla="*/ 34 w 106"/>
                  <a:gd name="T15" fmla="*/ 266 h 288"/>
                  <a:gd name="T16" fmla="*/ 39 w 106"/>
                  <a:gd name="T17" fmla="*/ 264 h 288"/>
                  <a:gd name="T18" fmla="*/ 41 w 106"/>
                  <a:gd name="T19" fmla="*/ 258 h 288"/>
                  <a:gd name="T20" fmla="*/ 41 w 106"/>
                  <a:gd name="T21" fmla="*/ 258 h 288"/>
                  <a:gd name="T22" fmla="*/ 45 w 106"/>
                  <a:gd name="T23" fmla="*/ 249 h 288"/>
                  <a:gd name="T24" fmla="*/ 48 w 106"/>
                  <a:gd name="T25" fmla="*/ 243 h 288"/>
                  <a:gd name="T26" fmla="*/ 52 w 106"/>
                  <a:gd name="T27" fmla="*/ 238 h 288"/>
                  <a:gd name="T28" fmla="*/ 52 w 106"/>
                  <a:gd name="T29" fmla="*/ 235 h 288"/>
                  <a:gd name="T30" fmla="*/ 54 w 106"/>
                  <a:gd name="T31" fmla="*/ 229 h 288"/>
                  <a:gd name="T32" fmla="*/ 58 w 106"/>
                  <a:gd name="T33" fmla="*/ 218 h 288"/>
                  <a:gd name="T34" fmla="*/ 63 w 106"/>
                  <a:gd name="T35" fmla="*/ 209 h 288"/>
                  <a:gd name="T36" fmla="*/ 70 w 106"/>
                  <a:gd name="T37" fmla="*/ 195 h 288"/>
                  <a:gd name="T38" fmla="*/ 69 w 106"/>
                  <a:gd name="T39" fmla="*/ 186 h 288"/>
                  <a:gd name="T40" fmla="*/ 74 w 106"/>
                  <a:gd name="T41" fmla="*/ 172 h 288"/>
                  <a:gd name="T42" fmla="*/ 79 w 106"/>
                  <a:gd name="T43" fmla="*/ 157 h 288"/>
                  <a:gd name="T44" fmla="*/ 82 w 106"/>
                  <a:gd name="T45" fmla="*/ 146 h 288"/>
                  <a:gd name="T46" fmla="*/ 86 w 106"/>
                  <a:gd name="T47" fmla="*/ 132 h 288"/>
                  <a:gd name="T48" fmla="*/ 90 w 106"/>
                  <a:gd name="T49" fmla="*/ 123 h 288"/>
                  <a:gd name="T50" fmla="*/ 90 w 106"/>
                  <a:gd name="T51" fmla="*/ 109 h 288"/>
                  <a:gd name="T52" fmla="*/ 93 w 106"/>
                  <a:gd name="T53" fmla="*/ 94 h 288"/>
                  <a:gd name="T54" fmla="*/ 92 w 106"/>
                  <a:gd name="T55" fmla="*/ 80 h 288"/>
                  <a:gd name="T56" fmla="*/ 97 w 106"/>
                  <a:gd name="T57" fmla="*/ 63 h 288"/>
                  <a:gd name="T58" fmla="*/ 99 w 106"/>
                  <a:gd name="T59" fmla="*/ 45 h 288"/>
                  <a:gd name="T60" fmla="*/ 101 w 106"/>
                  <a:gd name="T61" fmla="*/ 31 h 288"/>
                  <a:gd name="T62" fmla="*/ 103 w 106"/>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8"/>
                  <a:gd name="T98" fmla="*/ 106 w 106"/>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8">
                    <a:moveTo>
                      <a:pt x="0" y="287"/>
                    </a:moveTo>
                    <a:lnTo>
                      <a:pt x="1" y="287"/>
                    </a:lnTo>
                    <a:lnTo>
                      <a:pt x="9" y="284"/>
                    </a:lnTo>
                    <a:lnTo>
                      <a:pt x="12" y="284"/>
                    </a:lnTo>
                    <a:lnTo>
                      <a:pt x="14" y="284"/>
                    </a:lnTo>
                    <a:lnTo>
                      <a:pt x="16" y="287"/>
                    </a:lnTo>
                    <a:lnTo>
                      <a:pt x="16" y="284"/>
                    </a:lnTo>
                    <a:lnTo>
                      <a:pt x="20" y="281"/>
                    </a:lnTo>
                    <a:lnTo>
                      <a:pt x="23" y="278"/>
                    </a:lnTo>
                    <a:lnTo>
                      <a:pt x="25" y="275"/>
                    </a:lnTo>
                    <a:lnTo>
                      <a:pt x="26" y="272"/>
                    </a:lnTo>
                    <a:lnTo>
                      <a:pt x="28" y="272"/>
                    </a:lnTo>
                    <a:lnTo>
                      <a:pt x="32" y="269"/>
                    </a:lnTo>
                    <a:lnTo>
                      <a:pt x="32" y="266"/>
                    </a:lnTo>
                    <a:lnTo>
                      <a:pt x="34" y="266"/>
                    </a:lnTo>
                    <a:lnTo>
                      <a:pt x="37" y="266"/>
                    </a:lnTo>
                    <a:lnTo>
                      <a:pt x="39" y="264"/>
                    </a:lnTo>
                    <a:lnTo>
                      <a:pt x="39" y="261"/>
                    </a:lnTo>
                    <a:lnTo>
                      <a:pt x="41" y="258"/>
                    </a:lnTo>
                    <a:lnTo>
                      <a:pt x="43" y="258"/>
                    </a:lnTo>
                    <a:lnTo>
                      <a:pt x="41" y="258"/>
                    </a:lnTo>
                    <a:lnTo>
                      <a:pt x="45" y="252"/>
                    </a:lnTo>
                    <a:lnTo>
                      <a:pt x="45" y="249"/>
                    </a:lnTo>
                    <a:lnTo>
                      <a:pt x="45" y="246"/>
                    </a:lnTo>
                    <a:lnTo>
                      <a:pt x="48" y="243"/>
                    </a:lnTo>
                    <a:lnTo>
                      <a:pt x="48" y="241"/>
                    </a:lnTo>
                    <a:lnTo>
                      <a:pt x="52" y="238"/>
                    </a:lnTo>
                    <a:lnTo>
                      <a:pt x="50" y="235"/>
                    </a:lnTo>
                    <a:lnTo>
                      <a:pt x="52" y="235"/>
                    </a:lnTo>
                    <a:lnTo>
                      <a:pt x="52" y="232"/>
                    </a:lnTo>
                    <a:lnTo>
                      <a:pt x="54" y="229"/>
                    </a:lnTo>
                    <a:lnTo>
                      <a:pt x="58" y="218"/>
                    </a:lnTo>
                    <a:lnTo>
                      <a:pt x="63" y="218"/>
                    </a:lnTo>
                    <a:lnTo>
                      <a:pt x="63" y="209"/>
                    </a:lnTo>
                    <a:lnTo>
                      <a:pt x="65" y="203"/>
                    </a:lnTo>
                    <a:lnTo>
                      <a:pt x="70" y="195"/>
                    </a:lnTo>
                    <a:lnTo>
                      <a:pt x="70" y="192"/>
                    </a:lnTo>
                    <a:lnTo>
                      <a:pt x="69" y="186"/>
                    </a:lnTo>
                    <a:lnTo>
                      <a:pt x="72" y="177"/>
                    </a:lnTo>
                    <a:lnTo>
                      <a:pt x="74" y="172"/>
                    </a:lnTo>
                    <a:lnTo>
                      <a:pt x="78" y="166"/>
                    </a:lnTo>
                    <a:lnTo>
                      <a:pt x="79" y="157"/>
                    </a:lnTo>
                    <a:lnTo>
                      <a:pt x="81" y="154"/>
                    </a:lnTo>
                    <a:lnTo>
                      <a:pt x="82" y="146"/>
                    </a:lnTo>
                    <a:lnTo>
                      <a:pt x="82" y="137"/>
                    </a:lnTo>
                    <a:lnTo>
                      <a:pt x="86" y="132"/>
                    </a:lnTo>
                    <a:lnTo>
                      <a:pt x="86" y="129"/>
                    </a:lnTo>
                    <a:lnTo>
                      <a:pt x="90" y="123"/>
                    </a:lnTo>
                    <a:lnTo>
                      <a:pt x="90" y="117"/>
                    </a:lnTo>
                    <a:lnTo>
                      <a:pt x="90" y="109"/>
                    </a:lnTo>
                    <a:lnTo>
                      <a:pt x="92" y="100"/>
                    </a:lnTo>
                    <a:lnTo>
                      <a:pt x="93" y="94"/>
                    </a:lnTo>
                    <a:lnTo>
                      <a:pt x="95" y="88"/>
                    </a:lnTo>
                    <a:lnTo>
                      <a:pt x="92" y="80"/>
                    </a:lnTo>
                    <a:lnTo>
                      <a:pt x="93" y="68"/>
                    </a:lnTo>
                    <a:lnTo>
                      <a:pt x="97" y="63"/>
                    </a:lnTo>
                    <a:lnTo>
                      <a:pt x="99" y="54"/>
                    </a:lnTo>
                    <a:lnTo>
                      <a:pt x="99" y="45"/>
                    </a:lnTo>
                    <a:lnTo>
                      <a:pt x="99" y="40"/>
                    </a:lnTo>
                    <a:lnTo>
                      <a:pt x="101" y="31"/>
                    </a:lnTo>
                    <a:lnTo>
                      <a:pt x="103" y="17"/>
                    </a:lnTo>
                    <a:lnTo>
                      <a:pt x="103" y="11"/>
                    </a:lnTo>
                    <a:lnTo>
                      <a:pt x="105" y="0"/>
                    </a:lnTo>
                  </a:path>
                </a:pathLst>
              </a:custGeom>
              <a:noFill/>
              <a:ln w="9525" cap="rnd">
                <a:solidFill>
                  <a:srgbClr val="FF0000"/>
                </a:solidFill>
                <a:round/>
                <a:headEnd type="none" w="sm" len="sm"/>
                <a:tailEnd type="none" w="sm" len="sm"/>
              </a:ln>
            </p:spPr>
            <p:txBody>
              <a:bodyPr/>
              <a:lstStyle/>
              <a:p>
                <a:endParaRPr lang="en-US"/>
              </a:p>
            </p:txBody>
          </p:sp>
          <p:sp>
            <p:nvSpPr>
              <p:cNvPr id="22586" name="Freeform 251"/>
              <p:cNvSpPr>
                <a:spLocks/>
              </p:cNvSpPr>
              <p:nvPr/>
            </p:nvSpPr>
            <p:spPr bwMode="auto">
              <a:xfrm>
                <a:off x="2348" y="1233"/>
                <a:ext cx="110" cy="288"/>
              </a:xfrm>
              <a:custGeom>
                <a:avLst/>
                <a:gdLst>
                  <a:gd name="T0" fmla="*/ 107 w 110"/>
                  <a:gd name="T1" fmla="*/ 287 h 288"/>
                  <a:gd name="T2" fmla="*/ 97 w 110"/>
                  <a:gd name="T3" fmla="*/ 281 h 288"/>
                  <a:gd name="T4" fmla="*/ 95 w 110"/>
                  <a:gd name="T5" fmla="*/ 284 h 288"/>
                  <a:gd name="T6" fmla="*/ 88 w 110"/>
                  <a:gd name="T7" fmla="*/ 281 h 288"/>
                  <a:gd name="T8" fmla="*/ 82 w 110"/>
                  <a:gd name="T9" fmla="*/ 278 h 288"/>
                  <a:gd name="T10" fmla="*/ 80 w 110"/>
                  <a:gd name="T11" fmla="*/ 275 h 288"/>
                  <a:gd name="T12" fmla="*/ 77 w 110"/>
                  <a:gd name="T13" fmla="*/ 269 h 288"/>
                  <a:gd name="T14" fmla="*/ 75 w 110"/>
                  <a:gd name="T15" fmla="*/ 266 h 288"/>
                  <a:gd name="T16" fmla="*/ 69 w 110"/>
                  <a:gd name="T17" fmla="*/ 261 h 288"/>
                  <a:gd name="T18" fmla="*/ 67 w 110"/>
                  <a:gd name="T19" fmla="*/ 255 h 288"/>
                  <a:gd name="T20" fmla="*/ 63 w 110"/>
                  <a:gd name="T21" fmla="*/ 252 h 288"/>
                  <a:gd name="T22" fmla="*/ 63 w 110"/>
                  <a:gd name="T23" fmla="*/ 246 h 288"/>
                  <a:gd name="T24" fmla="*/ 60 w 110"/>
                  <a:gd name="T25" fmla="*/ 241 h 288"/>
                  <a:gd name="T26" fmla="*/ 56 w 110"/>
                  <a:gd name="T27" fmla="*/ 238 h 288"/>
                  <a:gd name="T28" fmla="*/ 56 w 110"/>
                  <a:gd name="T29" fmla="*/ 235 h 288"/>
                  <a:gd name="T30" fmla="*/ 54 w 110"/>
                  <a:gd name="T31" fmla="*/ 232 h 288"/>
                  <a:gd name="T32" fmla="*/ 46 w 110"/>
                  <a:gd name="T33" fmla="*/ 220 h 288"/>
                  <a:gd name="T34" fmla="*/ 45 w 110"/>
                  <a:gd name="T35" fmla="*/ 206 h 288"/>
                  <a:gd name="T36" fmla="*/ 39 w 110"/>
                  <a:gd name="T37" fmla="*/ 195 h 288"/>
                  <a:gd name="T38" fmla="*/ 33 w 110"/>
                  <a:gd name="T39" fmla="*/ 183 h 288"/>
                  <a:gd name="T40" fmla="*/ 28 w 110"/>
                  <a:gd name="T41" fmla="*/ 172 h 288"/>
                  <a:gd name="T42" fmla="*/ 28 w 110"/>
                  <a:gd name="T43" fmla="*/ 160 h 288"/>
                  <a:gd name="T44" fmla="*/ 24 w 110"/>
                  <a:gd name="T45" fmla="*/ 146 h 288"/>
                  <a:gd name="T46" fmla="*/ 20 w 110"/>
                  <a:gd name="T47" fmla="*/ 132 h 288"/>
                  <a:gd name="T48" fmla="*/ 20 w 110"/>
                  <a:gd name="T49" fmla="*/ 120 h 288"/>
                  <a:gd name="T50" fmla="*/ 16 w 110"/>
                  <a:gd name="T51" fmla="*/ 103 h 288"/>
                  <a:gd name="T52" fmla="*/ 13 w 110"/>
                  <a:gd name="T53" fmla="*/ 91 h 288"/>
                  <a:gd name="T54" fmla="*/ 13 w 110"/>
                  <a:gd name="T55" fmla="*/ 74 h 288"/>
                  <a:gd name="T56" fmla="*/ 7 w 110"/>
                  <a:gd name="T57" fmla="*/ 60 h 288"/>
                  <a:gd name="T58" fmla="*/ 5 w 110"/>
                  <a:gd name="T59" fmla="*/ 43 h 288"/>
                  <a:gd name="T60" fmla="*/ 1 w 110"/>
                  <a:gd name="T61" fmla="*/ 22 h 288"/>
                  <a:gd name="T62" fmla="*/ 3 w 110"/>
                  <a:gd name="T63" fmla="*/ 8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8"/>
                  <a:gd name="T98" fmla="*/ 110 w 110"/>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8">
                    <a:moveTo>
                      <a:pt x="109" y="287"/>
                    </a:moveTo>
                    <a:lnTo>
                      <a:pt x="107" y="287"/>
                    </a:lnTo>
                    <a:lnTo>
                      <a:pt x="103" y="284"/>
                    </a:lnTo>
                    <a:lnTo>
                      <a:pt x="97" y="281"/>
                    </a:lnTo>
                    <a:lnTo>
                      <a:pt x="95" y="284"/>
                    </a:lnTo>
                    <a:lnTo>
                      <a:pt x="90" y="278"/>
                    </a:lnTo>
                    <a:lnTo>
                      <a:pt x="88" y="281"/>
                    </a:lnTo>
                    <a:lnTo>
                      <a:pt x="86" y="278"/>
                    </a:lnTo>
                    <a:lnTo>
                      <a:pt x="82" y="278"/>
                    </a:lnTo>
                    <a:lnTo>
                      <a:pt x="80" y="275"/>
                    </a:lnTo>
                    <a:lnTo>
                      <a:pt x="78" y="269"/>
                    </a:lnTo>
                    <a:lnTo>
                      <a:pt x="77" y="269"/>
                    </a:lnTo>
                    <a:lnTo>
                      <a:pt x="77" y="266"/>
                    </a:lnTo>
                    <a:lnTo>
                      <a:pt x="75" y="266"/>
                    </a:lnTo>
                    <a:lnTo>
                      <a:pt x="71" y="264"/>
                    </a:lnTo>
                    <a:lnTo>
                      <a:pt x="69" y="261"/>
                    </a:lnTo>
                    <a:lnTo>
                      <a:pt x="67" y="255"/>
                    </a:lnTo>
                    <a:lnTo>
                      <a:pt x="65" y="252"/>
                    </a:lnTo>
                    <a:lnTo>
                      <a:pt x="63" y="252"/>
                    </a:lnTo>
                    <a:lnTo>
                      <a:pt x="65" y="249"/>
                    </a:lnTo>
                    <a:lnTo>
                      <a:pt x="63" y="246"/>
                    </a:lnTo>
                    <a:lnTo>
                      <a:pt x="62" y="246"/>
                    </a:lnTo>
                    <a:lnTo>
                      <a:pt x="60" y="241"/>
                    </a:lnTo>
                    <a:lnTo>
                      <a:pt x="58" y="241"/>
                    </a:lnTo>
                    <a:lnTo>
                      <a:pt x="56" y="238"/>
                    </a:lnTo>
                    <a:lnTo>
                      <a:pt x="56" y="235"/>
                    </a:lnTo>
                    <a:lnTo>
                      <a:pt x="54" y="232"/>
                    </a:lnTo>
                    <a:lnTo>
                      <a:pt x="50" y="229"/>
                    </a:lnTo>
                    <a:lnTo>
                      <a:pt x="46" y="220"/>
                    </a:lnTo>
                    <a:lnTo>
                      <a:pt x="45" y="215"/>
                    </a:lnTo>
                    <a:lnTo>
                      <a:pt x="45" y="206"/>
                    </a:lnTo>
                    <a:lnTo>
                      <a:pt x="41" y="203"/>
                    </a:lnTo>
                    <a:lnTo>
                      <a:pt x="39" y="195"/>
                    </a:lnTo>
                    <a:lnTo>
                      <a:pt x="35" y="189"/>
                    </a:lnTo>
                    <a:lnTo>
                      <a:pt x="33" y="183"/>
                    </a:lnTo>
                    <a:lnTo>
                      <a:pt x="33" y="177"/>
                    </a:lnTo>
                    <a:lnTo>
                      <a:pt x="28" y="172"/>
                    </a:lnTo>
                    <a:lnTo>
                      <a:pt x="30" y="166"/>
                    </a:lnTo>
                    <a:lnTo>
                      <a:pt x="28" y="160"/>
                    </a:lnTo>
                    <a:lnTo>
                      <a:pt x="28" y="154"/>
                    </a:lnTo>
                    <a:lnTo>
                      <a:pt x="24" y="146"/>
                    </a:lnTo>
                    <a:lnTo>
                      <a:pt x="20" y="137"/>
                    </a:lnTo>
                    <a:lnTo>
                      <a:pt x="20" y="132"/>
                    </a:lnTo>
                    <a:lnTo>
                      <a:pt x="20" y="123"/>
                    </a:lnTo>
                    <a:lnTo>
                      <a:pt x="20" y="120"/>
                    </a:lnTo>
                    <a:lnTo>
                      <a:pt x="18" y="109"/>
                    </a:lnTo>
                    <a:lnTo>
                      <a:pt x="16" y="103"/>
                    </a:lnTo>
                    <a:lnTo>
                      <a:pt x="13" y="97"/>
                    </a:lnTo>
                    <a:lnTo>
                      <a:pt x="13" y="91"/>
                    </a:lnTo>
                    <a:lnTo>
                      <a:pt x="15" y="86"/>
                    </a:lnTo>
                    <a:lnTo>
                      <a:pt x="13" y="74"/>
                    </a:lnTo>
                    <a:lnTo>
                      <a:pt x="7" y="66"/>
                    </a:lnTo>
                    <a:lnTo>
                      <a:pt x="7" y="60"/>
                    </a:lnTo>
                    <a:lnTo>
                      <a:pt x="9" y="51"/>
                    </a:lnTo>
                    <a:lnTo>
                      <a:pt x="5" y="43"/>
                    </a:lnTo>
                    <a:lnTo>
                      <a:pt x="5" y="34"/>
                    </a:lnTo>
                    <a:lnTo>
                      <a:pt x="1" y="22"/>
                    </a:lnTo>
                    <a:lnTo>
                      <a:pt x="3" y="17"/>
                    </a:lnTo>
                    <a:lnTo>
                      <a:pt x="3" y="8"/>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587" name="Freeform 252"/>
              <p:cNvSpPr>
                <a:spLocks/>
              </p:cNvSpPr>
              <p:nvPr/>
            </p:nvSpPr>
            <p:spPr bwMode="auto">
              <a:xfrm>
                <a:off x="2238" y="950"/>
                <a:ext cx="111" cy="284"/>
              </a:xfrm>
              <a:custGeom>
                <a:avLst/>
                <a:gdLst>
                  <a:gd name="T0" fmla="*/ 1 w 111"/>
                  <a:gd name="T1" fmla="*/ 0 h 284"/>
                  <a:gd name="T2" fmla="*/ 7 w 111"/>
                  <a:gd name="T3" fmla="*/ 2 h 284"/>
                  <a:gd name="T4" fmla="*/ 13 w 111"/>
                  <a:gd name="T5" fmla="*/ 2 h 284"/>
                  <a:gd name="T6" fmla="*/ 19 w 111"/>
                  <a:gd name="T7" fmla="*/ 5 h 284"/>
                  <a:gd name="T8" fmla="*/ 22 w 111"/>
                  <a:gd name="T9" fmla="*/ 8 h 284"/>
                  <a:gd name="T10" fmla="*/ 26 w 111"/>
                  <a:gd name="T11" fmla="*/ 11 h 284"/>
                  <a:gd name="T12" fmla="*/ 32 w 111"/>
                  <a:gd name="T13" fmla="*/ 17 h 284"/>
                  <a:gd name="T14" fmla="*/ 34 w 111"/>
                  <a:gd name="T15" fmla="*/ 20 h 284"/>
                  <a:gd name="T16" fmla="*/ 40 w 111"/>
                  <a:gd name="T17" fmla="*/ 25 h 284"/>
                  <a:gd name="T18" fmla="*/ 40 w 111"/>
                  <a:gd name="T19" fmla="*/ 25 h 284"/>
                  <a:gd name="T20" fmla="*/ 42 w 111"/>
                  <a:gd name="T21" fmla="*/ 31 h 284"/>
                  <a:gd name="T22" fmla="*/ 47 w 111"/>
                  <a:gd name="T23" fmla="*/ 37 h 284"/>
                  <a:gd name="T24" fmla="*/ 49 w 111"/>
                  <a:gd name="T25" fmla="*/ 45 h 284"/>
                  <a:gd name="T26" fmla="*/ 51 w 111"/>
                  <a:gd name="T27" fmla="*/ 48 h 284"/>
                  <a:gd name="T28" fmla="*/ 53 w 111"/>
                  <a:gd name="T29" fmla="*/ 48 h 284"/>
                  <a:gd name="T30" fmla="*/ 56 w 111"/>
                  <a:gd name="T31" fmla="*/ 54 h 284"/>
                  <a:gd name="T32" fmla="*/ 62 w 111"/>
                  <a:gd name="T33" fmla="*/ 71 h 284"/>
                  <a:gd name="T34" fmla="*/ 67 w 111"/>
                  <a:gd name="T35" fmla="*/ 82 h 284"/>
                  <a:gd name="T36" fmla="*/ 71 w 111"/>
                  <a:gd name="T37" fmla="*/ 97 h 284"/>
                  <a:gd name="T38" fmla="*/ 75 w 111"/>
                  <a:gd name="T39" fmla="*/ 105 h 284"/>
                  <a:gd name="T40" fmla="*/ 81 w 111"/>
                  <a:gd name="T41" fmla="*/ 117 h 284"/>
                  <a:gd name="T42" fmla="*/ 85 w 111"/>
                  <a:gd name="T43" fmla="*/ 128 h 284"/>
                  <a:gd name="T44" fmla="*/ 87 w 111"/>
                  <a:gd name="T45" fmla="*/ 145 h 284"/>
                  <a:gd name="T46" fmla="*/ 90 w 111"/>
                  <a:gd name="T47" fmla="*/ 160 h 284"/>
                  <a:gd name="T48" fmla="*/ 92 w 111"/>
                  <a:gd name="T49" fmla="*/ 168 h 284"/>
                  <a:gd name="T50" fmla="*/ 94 w 111"/>
                  <a:gd name="T51" fmla="*/ 185 h 284"/>
                  <a:gd name="T52" fmla="*/ 94 w 111"/>
                  <a:gd name="T53" fmla="*/ 200 h 284"/>
                  <a:gd name="T54" fmla="*/ 98 w 111"/>
                  <a:gd name="T55" fmla="*/ 214 h 284"/>
                  <a:gd name="T56" fmla="*/ 100 w 111"/>
                  <a:gd name="T57" fmla="*/ 231 h 284"/>
                  <a:gd name="T58" fmla="*/ 104 w 111"/>
                  <a:gd name="T59" fmla="*/ 248 h 284"/>
                  <a:gd name="T60" fmla="*/ 106 w 111"/>
                  <a:gd name="T61" fmla="*/ 265 h 284"/>
                  <a:gd name="T62" fmla="*/ 110 w 111"/>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4"/>
                  <a:gd name="T98" fmla="*/ 111 w 111"/>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4">
                    <a:moveTo>
                      <a:pt x="0" y="2"/>
                    </a:moveTo>
                    <a:lnTo>
                      <a:pt x="1" y="0"/>
                    </a:lnTo>
                    <a:lnTo>
                      <a:pt x="3" y="0"/>
                    </a:lnTo>
                    <a:lnTo>
                      <a:pt x="7" y="2"/>
                    </a:lnTo>
                    <a:lnTo>
                      <a:pt x="11" y="0"/>
                    </a:lnTo>
                    <a:lnTo>
                      <a:pt x="13" y="2"/>
                    </a:lnTo>
                    <a:lnTo>
                      <a:pt x="17" y="5"/>
                    </a:lnTo>
                    <a:lnTo>
                      <a:pt x="19" y="5"/>
                    </a:lnTo>
                    <a:lnTo>
                      <a:pt x="22" y="8"/>
                    </a:lnTo>
                    <a:lnTo>
                      <a:pt x="24" y="11"/>
                    </a:lnTo>
                    <a:lnTo>
                      <a:pt x="26" y="11"/>
                    </a:lnTo>
                    <a:lnTo>
                      <a:pt x="32" y="14"/>
                    </a:lnTo>
                    <a:lnTo>
                      <a:pt x="32" y="17"/>
                    </a:lnTo>
                    <a:lnTo>
                      <a:pt x="36" y="17"/>
                    </a:lnTo>
                    <a:lnTo>
                      <a:pt x="34" y="20"/>
                    </a:lnTo>
                    <a:lnTo>
                      <a:pt x="40" y="20"/>
                    </a:lnTo>
                    <a:lnTo>
                      <a:pt x="40" y="25"/>
                    </a:lnTo>
                    <a:lnTo>
                      <a:pt x="42" y="25"/>
                    </a:lnTo>
                    <a:lnTo>
                      <a:pt x="40" y="25"/>
                    </a:lnTo>
                    <a:lnTo>
                      <a:pt x="40" y="28"/>
                    </a:lnTo>
                    <a:lnTo>
                      <a:pt x="42" y="31"/>
                    </a:lnTo>
                    <a:lnTo>
                      <a:pt x="44" y="31"/>
                    </a:lnTo>
                    <a:lnTo>
                      <a:pt x="47" y="37"/>
                    </a:lnTo>
                    <a:lnTo>
                      <a:pt x="47" y="42"/>
                    </a:lnTo>
                    <a:lnTo>
                      <a:pt x="49" y="45"/>
                    </a:lnTo>
                    <a:lnTo>
                      <a:pt x="51" y="48"/>
                    </a:lnTo>
                    <a:lnTo>
                      <a:pt x="53" y="48"/>
                    </a:lnTo>
                    <a:lnTo>
                      <a:pt x="55" y="54"/>
                    </a:lnTo>
                    <a:lnTo>
                      <a:pt x="56" y="54"/>
                    </a:lnTo>
                    <a:lnTo>
                      <a:pt x="60" y="62"/>
                    </a:lnTo>
                    <a:lnTo>
                      <a:pt x="62" y="71"/>
                    </a:lnTo>
                    <a:lnTo>
                      <a:pt x="64" y="77"/>
                    </a:lnTo>
                    <a:lnTo>
                      <a:pt x="67" y="82"/>
                    </a:lnTo>
                    <a:lnTo>
                      <a:pt x="67" y="88"/>
                    </a:lnTo>
                    <a:lnTo>
                      <a:pt x="71" y="97"/>
                    </a:lnTo>
                    <a:lnTo>
                      <a:pt x="73" y="102"/>
                    </a:lnTo>
                    <a:lnTo>
                      <a:pt x="75" y="105"/>
                    </a:lnTo>
                    <a:lnTo>
                      <a:pt x="77" y="111"/>
                    </a:lnTo>
                    <a:lnTo>
                      <a:pt x="81" y="117"/>
                    </a:lnTo>
                    <a:lnTo>
                      <a:pt x="81" y="122"/>
                    </a:lnTo>
                    <a:lnTo>
                      <a:pt x="85" y="128"/>
                    </a:lnTo>
                    <a:lnTo>
                      <a:pt x="83" y="134"/>
                    </a:lnTo>
                    <a:lnTo>
                      <a:pt x="87" y="145"/>
                    </a:lnTo>
                    <a:lnTo>
                      <a:pt x="88" y="154"/>
                    </a:lnTo>
                    <a:lnTo>
                      <a:pt x="90" y="160"/>
                    </a:lnTo>
                    <a:lnTo>
                      <a:pt x="88" y="162"/>
                    </a:lnTo>
                    <a:lnTo>
                      <a:pt x="92" y="168"/>
                    </a:lnTo>
                    <a:lnTo>
                      <a:pt x="96" y="177"/>
                    </a:lnTo>
                    <a:lnTo>
                      <a:pt x="94" y="185"/>
                    </a:lnTo>
                    <a:lnTo>
                      <a:pt x="96" y="194"/>
                    </a:lnTo>
                    <a:lnTo>
                      <a:pt x="94" y="200"/>
                    </a:lnTo>
                    <a:lnTo>
                      <a:pt x="96" y="208"/>
                    </a:lnTo>
                    <a:lnTo>
                      <a:pt x="98" y="214"/>
                    </a:lnTo>
                    <a:lnTo>
                      <a:pt x="100" y="222"/>
                    </a:lnTo>
                    <a:lnTo>
                      <a:pt x="100" y="231"/>
                    </a:lnTo>
                    <a:lnTo>
                      <a:pt x="102" y="234"/>
                    </a:lnTo>
                    <a:lnTo>
                      <a:pt x="104" y="248"/>
                    </a:lnTo>
                    <a:lnTo>
                      <a:pt x="106" y="257"/>
                    </a:lnTo>
                    <a:lnTo>
                      <a:pt x="106" y="265"/>
                    </a:lnTo>
                    <a:lnTo>
                      <a:pt x="108" y="271"/>
                    </a:lnTo>
                    <a:lnTo>
                      <a:pt x="110" y="283"/>
                    </a:lnTo>
                  </a:path>
                </a:pathLst>
              </a:custGeom>
              <a:noFill/>
              <a:ln w="9525" cap="rnd">
                <a:solidFill>
                  <a:srgbClr val="FF0000"/>
                </a:solidFill>
                <a:round/>
                <a:headEnd type="none" w="sm" len="sm"/>
                <a:tailEnd type="none" w="sm" len="sm"/>
              </a:ln>
            </p:spPr>
            <p:txBody>
              <a:bodyPr/>
              <a:lstStyle/>
              <a:p>
                <a:endParaRPr lang="en-US"/>
              </a:p>
            </p:txBody>
          </p:sp>
          <p:sp>
            <p:nvSpPr>
              <p:cNvPr id="22588" name="Freeform 253"/>
              <p:cNvSpPr>
                <a:spLocks/>
              </p:cNvSpPr>
              <p:nvPr/>
            </p:nvSpPr>
            <p:spPr bwMode="auto">
              <a:xfrm>
                <a:off x="2129" y="950"/>
                <a:ext cx="110" cy="284"/>
              </a:xfrm>
              <a:custGeom>
                <a:avLst/>
                <a:gdLst>
                  <a:gd name="T0" fmla="*/ 107 w 110"/>
                  <a:gd name="T1" fmla="*/ 2 h 284"/>
                  <a:gd name="T2" fmla="*/ 99 w 110"/>
                  <a:gd name="T3" fmla="*/ 0 h 284"/>
                  <a:gd name="T4" fmla="*/ 93 w 110"/>
                  <a:gd name="T5" fmla="*/ 2 h 284"/>
                  <a:gd name="T6" fmla="*/ 88 w 110"/>
                  <a:gd name="T7" fmla="*/ 5 h 284"/>
                  <a:gd name="T8" fmla="*/ 82 w 110"/>
                  <a:gd name="T9" fmla="*/ 5 h 284"/>
                  <a:gd name="T10" fmla="*/ 78 w 110"/>
                  <a:gd name="T11" fmla="*/ 11 h 284"/>
                  <a:gd name="T12" fmla="*/ 77 w 110"/>
                  <a:gd name="T13" fmla="*/ 14 h 284"/>
                  <a:gd name="T14" fmla="*/ 75 w 110"/>
                  <a:gd name="T15" fmla="*/ 17 h 284"/>
                  <a:gd name="T16" fmla="*/ 71 w 110"/>
                  <a:gd name="T17" fmla="*/ 20 h 284"/>
                  <a:gd name="T18" fmla="*/ 67 w 110"/>
                  <a:gd name="T19" fmla="*/ 25 h 284"/>
                  <a:gd name="T20" fmla="*/ 65 w 110"/>
                  <a:gd name="T21" fmla="*/ 31 h 284"/>
                  <a:gd name="T22" fmla="*/ 63 w 110"/>
                  <a:gd name="T23" fmla="*/ 37 h 284"/>
                  <a:gd name="T24" fmla="*/ 62 w 110"/>
                  <a:gd name="T25" fmla="*/ 40 h 284"/>
                  <a:gd name="T26" fmla="*/ 58 w 110"/>
                  <a:gd name="T27" fmla="*/ 45 h 284"/>
                  <a:gd name="T28" fmla="*/ 54 w 110"/>
                  <a:gd name="T29" fmla="*/ 51 h 284"/>
                  <a:gd name="T30" fmla="*/ 50 w 110"/>
                  <a:gd name="T31" fmla="*/ 51 h 284"/>
                  <a:gd name="T32" fmla="*/ 48 w 110"/>
                  <a:gd name="T33" fmla="*/ 65 h 284"/>
                  <a:gd name="T34" fmla="*/ 43 w 110"/>
                  <a:gd name="T35" fmla="*/ 77 h 284"/>
                  <a:gd name="T36" fmla="*/ 39 w 110"/>
                  <a:gd name="T37" fmla="*/ 88 h 284"/>
                  <a:gd name="T38" fmla="*/ 35 w 110"/>
                  <a:gd name="T39" fmla="*/ 97 h 284"/>
                  <a:gd name="T40" fmla="*/ 31 w 110"/>
                  <a:gd name="T41" fmla="*/ 111 h 284"/>
                  <a:gd name="T42" fmla="*/ 28 w 110"/>
                  <a:gd name="T43" fmla="*/ 122 h 284"/>
                  <a:gd name="T44" fmla="*/ 22 w 110"/>
                  <a:gd name="T45" fmla="*/ 134 h 284"/>
                  <a:gd name="T46" fmla="*/ 20 w 110"/>
                  <a:gd name="T47" fmla="*/ 151 h 284"/>
                  <a:gd name="T48" fmla="*/ 18 w 110"/>
                  <a:gd name="T49" fmla="*/ 162 h 284"/>
                  <a:gd name="T50" fmla="*/ 16 w 110"/>
                  <a:gd name="T51" fmla="*/ 177 h 284"/>
                  <a:gd name="T52" fmla="*/ 13 w 110"/>
                  <a:gd name="T53" fmla="*/ 194 h 284"/>
                  <a:gd name="T54" fmla="*/ 13 w 110"/>
                  <a:gd name="T55" fmla="*/ 211 h 284"/>
                  <a:gd name="T56" fmla="*/ 9 w 110"/>
                  <a:gd name="T57" fmla="*/ 222 h 284"/>
                  <a:gd name="T58" fmla="*/ 7 w 110"/>
                  <a:gd name="T59" fmla="*/ 242 h 284"/>
                  <a:gd name="T60" fmla="*/ 5 w 110"/>
                  <a:gd name="T61" fmla="*/ 251 h 284"/>
                  <a:gd name="T62" fmla="*/ 3 w 110"/>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109" y="2"/>
                    </a:moveTo>
                    <a:lnTo>
                      <a:pt x="107" y="2"/>
                    </a:lnTo>
                    <a:lnTo>
                      <a:pt x="103" y="0"/>
                    </a:lnTo>
                    <a:lnTo>
                      <a:pt x="99" y="0"/>
                    </a:lnTo>
                    <a:lnTo>
                      <a:pt x="95" y="2"/>
                    </a:lnTo>
                    <a:lnTo>
                      <a:pt x="93" y="2"/>
                    </a:lnTo>
                    <a:lnTo>
                      <a:pt x="90" y="2"/>
                    </a:lnTo>
                    <a:lnTo>
                      <a:pt x="88" y="5"/>
                    </a:lnTo>
                    <a:lnTo>
                      <a:pt x="86" y="5"/>
                    </a:lnTo>
                    <a:lnTo>
                      <a:pt x="82" y="5"/>
                    </a:lnTo>
                    <a:lnTo>
                      <a:pt x="82" y="8"/>
                    </a:lnTo>
                    <a:lnTo>
                      <a:pt x="78" y="11"/>
                    </a:lnTo>
                    <a:lnTo>
                      <a:pt x="77" y="14"/>
                    </a:lnTo>
                    <a:lnTo>
                      <a:pt x="75" y="14"/>
                    </a:lnTo>
                    <a:lnTo>
                      <a:pt x="75" y="17"/>
                    </a:lnTo>
                    <a:lnTo>
                      <a:pt x="71" y="17"/>
                    </a:lnTo>
                    <a:lnTo>
                      <a:pt x="71" y="20"/>
                    </a:lnTo>
                    <a:lnTo>
                      <a:pt x="71" y="25"/>
                    </a:lnTo>
                    <a:lnTo>
                      <a:pt x="67" y="25"/>
                    </a:lnTo>
                    <a:lnTo>
                      <a:pt x="67" y="28"/>
                    </a:lnTo>
                    <a:lnTo>
                      <a:pt x="65" y="31"/>
                    </a:lnTo>
                    <a:lnTo>
                      <a:pt x="62" y="34"/>
                    </a:lnTo>
                    <a:lnTo>
                      <a:pt x="63" y="37"/>
                    </a:lnTo>
                    <a:lnTo>
                      <a:pt x="62" y="37"/>
                    </a:lnTo>
                    <a:lnTo>
                      <a:pt x="62" y="40"/>
                    </a:lnTo>
                    <a:lnTo>
                      <a:pt x="60" y="42"/>
                    </a:lnTo>
                    <a:lnTo>
                      <a:pt x="58" y="45"/>
                    </a:lnTo>
                    <a:lnTo>
                      <a:pt x="56" y="51"/>
                    </a:lnTo>
                    <a:lnTo>
                      <a:pt x="54" y="51"/>
                    </a:lnTo>
                    <a:lnTo>
                      <a:pt x="50" y="51"/>
                    </a:lnTo>
                    <a:lnTo>
                      <a:pt x="50" y="54"/>
                    </a:lnTo>
                    <a:lnTo>
                      <a:pt x="48" y="65"/>
                    </a:lnTo>
                    <a:lnTo>
                      <a:pt x="46" y="68"/>
                    </a:lnTo>
                    <a:lnTo>
                      <a:pt x="43" y="77"/>
                    </a:lnTo>
                    <a:lnTo>
                      <a:pt x="43" y="82"/>
                    </a:lnTo>
                    <a:lnTo>
                      <a:pt x="39" y="88"/>
                    </a:lnTo>
                    <a:lnTo>
                      <a:pt x="35" y="94"/>
                    </a:lnTo>
                    <a:lnTo>
                      <a:pt x="35" y="97"/>
                    </a:lnTo>
                    <a:lnTo>
                      <a:pt x="33" y="105"/>
                    </a:lnTo>
                    <a:lnTo>
                      <a:pt x="31" y="111"/>
                    </a:lnTo>
                    <a:lnTo>
                      <a:pt x="30" y="117"/>
                    </a:lnTo>
                    <a:lnTo>
                      <a:pt x="28" y="122"/>
                    </a:lnTo>
                    <a:lnTo>
                      <a:pt x="24" y="131"/>
                    </a:lnTo>
                    <a:lnTo>
                      <a:pt x="22" y="134"/>
                    </a:lnTo>
                    <a:lnTo>
                      <a:pt x="22" y="142"/>
                    </a:lnTo>
                    <a:lnTo>
                      <a:pt x="20" y="151"/>
                    </a:lnTo>
                    <a:lnTo>
                      <a:pt x="20" y="160"/>
                    </a:lnTo>
                    <a:lnTo>
                      <a:pt x="18" y="162"/>
                    </a:lnTo>
                    <a:lnTo>
                      <a:pt x="16" y="171"/>
                    </a:lnTo>
                    <a:lnTo>
                      <a:pt x="16" y="177"/>
                    </a:lnTo>
                    <a:lnTo>
                      <a:pt x="16" y="182"/>
                    </a:lnTo>
                    <a:lnTo>
                      <a:pt x="13" y="194"/>
                    </a:lnTo>
                    <a:lnTo>
                      <a:pt x="13" y="197"/>
                    </a:lnTo>
                    <a:lnTo>
                      <a:pt x="13" y="211"/>
                    </a:lnTo>
                    <a:lnTo>
                      <a:pt x="13" y="214"/>
                    </a:lnTo>
                    <a:lnTo>
                      <a:pt x="9" y="222"/>
                    </a:lnTo>
                    <a:lnTo>
                      <a:pt x="9" y="231"/>
                    </a:lnTo>
                    <a:lnTo>
                      <a:pt x="7" y="242"/>
                    </a:lnTo>
                    <a:lnTo>
                      <a:pt x="5" y="245"/>
                    </a:lnTo>
                    <a:lnTo>
                      <a:pt x="5" y="251"/>
                    </a:lnTo>
                    <a:lnTo>
                      <a:pt x="3" y="262"/>
                    </a:lnTo>
                    <a:lnTo>
                      <a:pt x="3" y="274"/>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589" name="Freeform 254"/>
              <p:cNvSpPr>
                <a:spLocks/>
              </p:cNvSpPr>
              <p:nvPr/>
            </p:nvSpPr>
            <p:spPr bwMode="auto">
              <a:xfrm>
                <a:off x="4099" y="1233"/>
                <a:ext cx="112" cy="288"/>
              </a:xfrm>
              <a:custGeom>
                <a:avLst/>
                <a:gdLst>
                  <a:gd name="T0" fmla="*/ 107 w 112"/>
                  <a:gd name="T1" fmla="*/ 284 h 288"/>
                  <a:gd name="T2" fmla="*/ 101 w 112"/>
                  <a:gd name="T3" fmla="*/ 287 h 288"/>
                  <a:gd name="T4" fmla="*/ 97 w 112"/>
                  <a:gd name="T5" fmla="*/ 284 h 288"/>
                  <a:gd name="T6" fmla="*/ 87 w 112"/>
                  <a:gd name="T7" fmla="*/ 281 h 288"/>
                  <a:gd name="T8" fmla="*/ 85 w 112"/>
                  <a:gd name="T9" fmla="*/ 275 h 288"/>
                  <a:gd name="T10" fmla="*/ 79 w 112"/>
                  <a:gd name="T11" fmla="*/ 275 h 288"/>
                  <a:gd name="T12" fmla="*/ 77 w 112"/>
                  <a:gd name="T13" fmla="*/ 272 h 288"/>
                  <a:gd name="T14" fmla="*/ 72 w 112"/>
                  <a:gd name="T15" fmla="*/ 266 h 288"/>
                  <a:gd name="T16" fmla="*/ 72 w 112"/>
                  <a:gd name="T17" fmla="*/ 261 h 288"/>
                  <a:gd name="T18" fmla="*/ 68 w 112"/>
                  <a:gd name="T19" fmla="*/ 258 h 288"/>
                  <a:gd name="T20" fmla="*/ 64 w 112"/>
                  <a:gd name="T21" fmla="*/ 255 h 288"/>
                  <a:gd name="T22" fmla="*/ 62 w 112"/>
                  <a:gd name="T23" fmla="*/ 249 h 288"/>
                  <a:gd name="T24" fmla="*/ 60 w 112"/>
                  <a:gd name="T25" fmla="*/ 246 h 288"/>
                  <a:gd name="T26" fmla="*/ 56 w 112"/>
                  <a:gd name="T27" fmla="*/ 241 h 288"/>
                  <a:gd name="T28" fmla="*/ 56 w 112"/>
                  <a:gd name="T29" fmla="*/ 238 h 288"/>
                  <a:gd name="T30" fmla="*/ 54 w 112"/>
                  <a:gd name="T31" fmla="*/ 232 h 288"/>
                  <a:gd name="T32" fmla="*/ 48 w 112"/>
                  <a:gd name="T33" fmla="*/ 223 h 288"/>
                  <a:gd name="T34" fmla="*/ 42 w 112"/>
                  <a:gd name="T35" fmla="*/ 212 h 288"/>
                  <a:gd name="T36" fmla="*/ 37 w 112"/>
                  <a:gd name="T37" fmla="*/ 203 h 288"/>
                  <a:gd name="T38" fmla="*/ 37 w 112"/>
                  <a:gd name="T39" fmla="*/ 186 h 288"/>
                  <a:gd name="T40" fmla="*/ 29 w 112"/>
                  <a:gd name="T41" fmla="*/ 175 h 288"/>
                  <a:gd name="T42" fmla="*/ 25 w 112"/>
                  <a:gd name="T43" fmla="*/ 160 h 288"/>
                  <a:gd name="T44" fmla="*/ 21 w 112"/>
                  <a:gd name="T45" fmla="*/ 146 h 288"/>
                  <a:gd name="T46" fmla="*/ 21 w 112"/>
                  <a:gd name="T47" fmla="*/ 132 h 288"/>
                  <a:gd name="T48" fmla="*/ 19 w 112"/>
                  <a:gd name="T49" fmla="*/ 120 h 288"/>
                  <a:gd name="T50" fmla="*/ 15 w 112"/>
                  <a:gd name="T51" fmla="*/ 103 h 288"/>
                  <a:gd name="T52" fmla="*/ 13 w 112"/>
                  <a:gd name="T53" fmla="*/ 91 h 288"/>
                  <a:gd name="T54" fmla="*/ 7 w 112"/>
                  <a:gd name="T55" fmla="*/ 80 h 288"/>
                  <a:gd name="T56" fmla="*/ 5 w 112"/>
                  <a:gd name="T57" fmla="*/ 60 h 288"/>
                  <a:gd name="T58" fmla="*/ 5 w 112"/>
                  <a:gd name="T59" fmla="*/ 45 h 288"/>
                  <a:gd name="T60" fmla="*/ 1 w 112"/>
                  <a:gd name="T61" fmla="*/ 28 h 288"/>
                  <a:gd name="T62" fmla="*/ 0 w 112"/>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8"/>
                  <a:gd name="T98" fmla="*/ 112 w 112"/>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8">
                    <a:moveTo>
                      <a:pt x="111" y="287"/>
                    </a:moveTo>
                    <a:lnTo>
                      <a:pt x="107" y="284"/>
                    </a:lnTo>
                    <a:lnTo>
                      <a:pt x="103" y="287"/>
                    </a:lnTo>
                    <a:lnTo>
                      <a:pt x="101" y="287"/>
                    </a:lnTo>
                    <a:lnTo>
                      <a:pt x="99" y="287"/>
                    </a:lnTo>
                    <a:lnTo>
                      <a:pt x="97" y="284"/>
                    </a:lnTo>
                    <a:lnTo>
                      <a:pt x="91" y="278"/>
                    </a:lnTo>
                    <a:lnTo>
                      <a:pt x="87" y="281"/>
                    </a:lnTo>
                    <a:lnTo>
                      <a:pt x="85" y="281"/>
                    </a:lnTo>
                    <a:lnTo>
                      <a:pt x="85" y="275"/>
                    </a:lnTo>
                    <a:lnTo>
                      <a:pt x="81" y="278"/>
                    </a:lnTo>
                    <a:lnTo>
                      <a:pt x="79" y="275"/>
                    </a:lnTo>
                    <a:lnTo>
                      <a:pt x="81" y="272"/>
                    </a:lnTo>
                    <a:lnTo>
                      <a:pt x="77" y="272"/>
                    </a:lnTo>
                    <a:lnTo>
                      <a:pt x="75" y="269"/>
                    </a:lnTo>
                    <a:lnTo>
                      <a:pt x="72" y="266"/>
                    </a:lnTo>
                    <a:lnTo>
                      <a:pt x="72" y="261"/>
                    </a:lnTo>
                    <a:lnTo>
                      <a:pt x="68" y="264"/>
                    </a:lnTo>
                    <a:lnTo>
                      <a:pt x="68" y="258"/>
                    </a:lnTo>
                    <a:lnTo>
                      <a:pt x="66" y="255"/>
                    </a:lnTo>
                    <a:lnTo>
                      <a:pt x="64" y="255"/>
                    </a:lnTo>
                    <a:lnTo>
                      <a:pt x="64" y="252"/>
                    </a:lnTo>
                    <a:lnTo>
                      <a:pt x="62" y="249"/>
                    </a:lnTo>
                    <a:lnTo>
                      <a:pt x="60" y="246"/>
                    </a:lnTo>
                    <a:lnTo>
                      <a:pt x="56" y="241"/>
                    </a:lnTo>
                    <a:lnTo>
                      <a:pt x="56" y="238"/>
                    </a:lnTo>
                    <a:lnTo>
                      <a:pt x="54" y="235"/>
                    </a:lnTo>
                    <a:lnTo>
                      <a:pt x="54" y="232"/>
                    </a:lnTo>
                    <a:lnTo>
                      <a:pt x="50" y="229"/>
                    </a:lnTo>
                    <a:lnTo>
                      <a:pt x="48" y="223"/>
                    </a:lnTo>
                    <a:lnTo>
                      <a:pt x="42" y="218"/>
                    </a:lnTo>
                    <a:lnTo>
                      <a:pt x="42" y="212"/>
                    </a:lnTo>
                    <a:lnTo>
                      <a:pt x="40" y="206"/>
                    </a:lnTo>
                    <a:lnTo>
                      <a:pt x="37" y="203"/>
                    </a:lnTo>
                    <a:lnTo>
                      <a:pt x="35" y="195"/>
                    </a:lnTo>
                    <a:lnTo>
                      <a:pt x="37" y="186"/>
                    </a:lnTo>
                    <a:lnTo>
                      <a:pt x="33" y="177"/>
                    </a:lnTo>
                    <a:lnTo>
                      <a:pt x="29" y="175"/>
                    </a:lnTo>
                    <a:lnTo>
                      <a:pt x="27" y="172"/>
                    </a:lnTo>
                    <a:lnTo>
                      <a:pt x="25" y="160"/>
                    </a:lnTo>
                    <a:lnTo>
                      <a:pt x="25" y="157"/>
                    </a:lnTo>
                    <a:lnTo>
                      <a:pt x="21" y="146"/>
                    </a:lnTo>
                    <a:lnTo>
                      <a:pt x="21" y="140"/>
                    </a:lnTo>
                    <a:lnTo>
                      <a:pt x="21" y="132"/>
                    </a:lnTo>
                    <a:lnTo>
                      <a:pt x="17" y="126"/>
                    </a:lnTo>
                    <a:lnTo>
                      <a:pt x="19" y="120"/>
                    </a:lnTo>
                    <a:lnTo>
                      <a:pt x="15" y="117"/>
                    </a:lnTo>
                    <a:lnTo>
                      <a:pt x="15" y="103"/>
                    </a:lnTo>
                    <a:lnTo>
                      <a:pt x="13" y="97"/>
                    </a:lnTo>
                    <a:lnTo>
                      <a:pt x="13" y="91"/>
                    </a:lnTo>
                    <a:lnTo>
                      <a:pt x="11" y="86"/>
                    </a:lnTo>
                    <a:lnTo>
                      <a:pt x="7" y="80"/>
                    </a:lnTo>
                    <a:lnTo>
                      <a:pt x="7" y="66"/>
                    </a:lnTo>
                    <a:lnTo>
                      <a:pt x="5" y="60"/>
                    </a:lnTo>
                    <a:lnTo>
                      <a:pt x="5" y="57"/>
                    </a:lnTo>
                    <a:lnTo>
                      <a:pt x="5" y="45"/>
                    </a:lnTo>
                    <a:lnTo>
                      <a:pt x="5" y="37"/>
                    </a:lnTo>
                    <a:lnTo>
                      <a:pt x="1" y="28"/>
                    </a:lnTo>
                    <a:lnTo>
                      <a:pt x="1" y="22"/>
                    </a:lnTo>
                    <a:lnTo>
                      <a:pt x="0" y="14"/>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590" name="Freeform 255"/>
              <p:cNvSpPr>
                <a:spLocks/>
              </p:cNvSpPr>
              <p:nvPr/>
            </p:nvSpPr>
            <p:spPr bwMode="auto">
              <a:xfrm>
                <a:off x="4210" y="1247"/>
                <a:ext cx="112" cy="274"/>
              </a:xfrm>
              <a:custGeom>
                <a:avLst/>
                <a:gdLst>
                  <a:gd name="T0" fmla="*/ 5 w 112"/>
                  <a:gd name="T1" fmla="*/ 273 h 274"/>
                  <a:gd name="T2" fmla="*/ 9 w 112"/>
                  <a:gd name="T3" fmla="*/ 273 h 274"/>
                  <a:gd name="T4" fmla="*/ 15 w 112"/>
                  <a:gd name="T5" fmla="*/ 270 h 274"/>
                  <a:gd name="T6" fmla="*/ 21 w 112"/>
                  <a:gd name="T7" fmla="*/ 267 h 274"/>
                  <a:gd name="T8" fmla="*/ 25 w 112"/>
                  <a:gd name="T9" fmla="*/ 267 h 274"/>
                  <a:gd name="T10" fmla="*/ 30 w 112"/>
                  <a:gd name="T11" fmla="*/ 261 h 274"/>
                  <a:gd name="T12" fmla="*/ 34 w 112"/>
                  <a:gd name="T13" fmla="*/ 258 h 274"/>
                  <a:gd name="T14" fmla="*/ 34 w 112"/>
                  <a:gd name="T15" fmla="*/ 252 h 274"/>
                  <a:gd name="T16" fmla="*/ 38 w 112"/>
                  <a:gd name="T17" fmla="*/ 247 h 274"/>
                  <a:gd name="T18" fmla="*/ 44 w 112"/>
                  <a:gd name="T19" fmla="*/ 244 h 274"/>
                  <a:gd name="T20" fmla="*/ 46 w 112"/>
                  <a:gd name="T21" fmla="*/ 238 h 274"/>
                  <a:gd name="T22" fmla="*/ 46 w 112"/>
                  <a:gd name="T23" fmla="*/ 232 h 274"/>
                  <a:gd name="T24" fmla="*/ 48 w 112"/>
                  <a:gd name="T25" fmla="*/ 227 h 274"/>
                  <a:gd name="T26" fmla="*/ 52 w 112"/>
                  <a:gd name="T27" fmla="*/ 227 h 274"/>
                  <a:gd name="T28" fmla="*/ 54 w 112"/>
                  <a:gd name="T29" fmla="*/ 224 h 274"/>
                  <a:gd name="T30" fmla="*/ 55 w 112"/>
                  <a:gd name="T31" fmla="*/ 218 h 274"/>
                  <a:gd name="T32" fmla="*/ 62 w 112"/>
                  <a:gd name="T33" fmla="*/ 209 h 274"/>
                  <a:gd name="T34" fmla="*/ 66 w 112"/>
                  <a:gd name="T35" fmla="*/ 198 h 274"/>
                  <a:gd name="T36" fmla="*/ 70 w 112"/>
                  <a:gd name="T37" fmla="*/ 186 h 274"/>
                  <a:gd name="T38" fmla="*/ 74 w 112"/>
                  <a:gd name="T39" fmla="*/ 172 h 274"/>
                  <a:gd name="T40" fmla="*/ 80 w 112"/>
                  <a:gd name="T41" fmla="*/ 160 h 274"/>
                  <a:gd name="T42" fmla="*/ 82 w 112"/>
                  <a:gd name="T43" fmla="*/ 149 h 274"/>
                  <a:gd name="T44" fmla="*/ 87 w 112"/>
                  <a:gd name="T45" fmla="*/ 137 h 274"/>
                  <a:gd name="T46" fmla="*/ 87 w 112"/>
                  <a:gd name="T47" fmla="*/ 129 h 274"/>
                  <a:gd name="T48" fmla="*/ 93 w 112"/>
                  <a:gd name="T49" fmla="*/ 114 h 274"/>
                  <a:gd name="T50" fmla="*/ 93 w 112"/>
                  <a:gd name="T51" fmla="*/ 100 h 274"/>
                  <a:gd name="T52" fmla="*/ 97 w 112"/>
                  <a:gd name="T53" fmla="*/ 86 h 274"/>
                  <a:gd name="T54" fmla="*/ 99 w 112"/>
                  <a:gd name="T55" fmla="*/ 71 h 274"/>
                  <a:gd name="T56" fmla="*/ 101 w 112"/>
                  <a:gd name="T57" fmla="*/ 57 h 274"/>
                  <a:gd name="T58" fmla="*/ 103 w 112"/>
                  <a:gd name="T59" fmla="*/ 40 h 274"/>
                  <a:gd name="T60" fmla="*/ 107 w 112"/>
                  <a:gd name="T61" fmla="*/ 25 h 274"/>
                  <a:gd name="T62" fmla="*/ 109 w 112"/>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74"/>
                  <a:gd name="T98" fmla="*/ 112 w 112"/>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74">
                    <a:moveTo>
                      <a:pt x="0" y="273"/>
                    </a:moveTo>
                    <a:lnTo>
                      <a:pt x="5" y="273"/>
                    </a:lnTo>
                    <a:lnTo>
                      <a:pt x="7" y="270"/>
                    </a:lnTo>
                    <a:lnTo>
                      <a:pt x="9" y="273"/>
                    </a:lnTo>
                    <a:lnTo>
                      <a:pt x="13" y="270"/>
                    </a:lnTo>
                    <a:lnTo>
                      <a:pt x="15" y="270"/>
                    </a:lnTo>
                    <a:lnTo>
                      <a:pt x="19" y="267"/>
                    </a:lnTo>
                    <a:lnTo>
                      <a:pt x="21" y="267"/>
                    </a:lnTo>
                    <a:lnTo>
                      <a:pt x="25" y="267"/>
                    </a:lnTo>
                    <a:lnTo>
                      <a:pt x="30" y="264"/>
                    </a:lnTo>
                    <a:lnTo>
                      <a:pt x="30" y="261"/>
                    </a:lnTo>
                    <a:lnTo>
                      <a:pt x="34" y="258"/>
                    </a:lnTo>
                    <a:lnTo>
                      <a:pt x="34" y="255"/>
                    </a:lnTo>
                    <a:lnTo>
                      <a:pt x="34" y="252"/>
                    </a:lnTo>
                    <a:lnTo>
                      <a:pt x="38" y="250"/>
                    </a:lnTo>
                    <a:lnTo>
                      <a:pt x="38" y="247"/>
                    </a:lnTo>
                    <a:lnTo>
                      <a:pt x="42" y="241"/>
                    </a:lnTo>
                    <a:lnTo>
                      <a:pt x="44" y="244"/>
                    </a:lnTo>
                    <a:lnTo>
                      <a:pt x="46" y="238"/>
                    </a:lnTo>
                    <a:lnTo>
                      <a:pt x="46" y="232"/>
                    </a:lnTo>
                    <a:lnTo>
                      <a:pt x="48" y="232"/>
                    </a:lnTo>
                    <a:lnTo>
                      <a:pt x="48" y="227"/>
                    </a:lnTo>
                    <a:lnTo>
                      <a:pt x="52" y="229"/>
                    </a:lnTo>
                    <a:lnTo>
                      <a:pt x="52" y="227"/>
                    </a:lnTo>
                    <a:lnTo>
                      <a:pt x="54" y="224"/>
                    </a:lnTo>
                    <a:lnTo>
                      <a:pt x="54" y="218"/>
                    </a:lnTo>
                    <a:lnTo>
                      <a:pt x="55" y="218"/>
                    </a:lnTo>
                    <a:lnTo>
                      <a:pt x="55" y="215"/>
                    </a:lnTo>
                    <a:lnTo>
                      <a:pt x="62" y="209"/>
                    </a:lnTo>
                    <a:lnTo>
                      <a:pt x="64" y="204"/>
                    </a:lnTo>
                    <a:lnTo>
                      <a:pt x="66" y="198"/>
                    </a:lnTo>
                    <a:lnTo>
                      <a:pt x="68" y="192"/>
                    </a:lnTo>
                    <a:lnTo>
                      <a:pt x="70" y="186"/>
                    </a:lnTo>
                    <a:lnTo>
                      <a:pt x="70" y="178"/>
                    </a:lnTo>
                    <a:lnTo>
                      <a:pt x="74" y="172"/>
                    </a:lnTo>
                    <a:lnTo>
                      <a:pt x="76" y="166"/>
                    </a:lnTo>
                    <a:lnTo>
                      <a:pt x="80" y="160"/>
                    </a:lnTo>
                    <a:lnTo>
                      <a:pt x="80" y="158"/>
                    </a:lnTo>
                    <a:lnTo>
                      <a:pt x="82" y="149"/>
                    </a:lnTo>
                    <a:lnTo>
                      <a:pt x="85" y="143"/>
                    </a:lnTo>
                    <a:lnTo>
                      <a:pt x="87" y="137"/>
                    </a:lnTo>
                    <a:lnTo>
                      <a:pt x="85" y="132"/>
                    </a:lnTo>
                    <a:lnTo>
                      <a:pt x="87" y="129"/>
                    </a:lnTo>
                    <a:lnTo>
                      <a:pt x="91" y="120"/>
                    </a:lnTo>
                    <a:lnTo>
                      <a:pt x="93" y="114"/>
                    </a:lnTo>
                    <a:lnTo>
                      <a:pt x="93" y="106"/>
                    </a:lnTo>
                    <a:lnTo>
                      <a:pt x="93" y="100"/>
                    </a:lnTo>
                    <a:lnTo>
                      <a:pt x="97" y="94"/>
                    </a:lnTo>
                    <a:lnTo>
                      <a:pt x="97" y="86"/>
                    </a:lnTo>
                    <a:lnTo>
                      <a:pt x="99" y="80"/>
                    </a:lnTo>
                    <a:lnTo>
                      <a:pt x="99" y="71"/>
                    </a:lnTo>
                    <a:lnTo>
                      <a:pt x="101" y="66"/>
                    </a:lnTo>
                    <a:lnTo>
                      <a:pt x="101" y="57"/>
                    </a:lnTo>
                    <a:lnTo>
                      <a:pt x="103" y="45"/>
                    </a:lnTo>
                    <a:lnTo>
                      <a:pt x="103" y="40"/>
                    </a:lnTo>
                    <a:lnTo>
                      <a:pt x="101" y="37"/>
                    </a:lnTo>
                    <a:lnTo>
                      <a:pt x="107" y="25"/>
                    </a:lnTo>
                    <a:lnTo>
                      <a:pt x="109" y="17"/>
                    </a:lnTo>
                    <a:lnTo>
                      <a:pt x="109" y="8"/>
                    </a:lnTo>
                    <a:lnTo>
                      <a:pt x="111" y="0"/>
                    </a:lnTo>
                  </a:path>
                </a:pathLst>
              </a:custGeom>
              <a:noFill/>
              <a:ln w="9525" cap="rnd">
                <a:solidFill>
                  <a:srgbClr val="FF0000"/>
                </a:solidFill>
                <a:round/>
                <a:headEnd type="none" w="sm" len="sm"/>
                <a:tailEnd type="none" w="sm" len="sm"/>
              </a:ln>
            </p:spPr>
            <p:txBody>
              <a:bodyPr/>
              <a:lstStyle/>
              <a:p>
                <a:endParaRPr lang="en-US"/>
              </a:p>
            </p:txBody>
          </p:sp>
          <p:sp>
            <p:nvSpPr>
              <p:cNvPr id="22591" name="Freeform 256"/>
              <p:cNvSpPr>
                <a:spLocks/>
              </p:cNvSpPr>
              <p:nvPr/>
            </p:nvSpPr>
            <p:spPr bwMode="auto">
              <a:xfrm>
                <a:off x="4210" y="1247"/>
                <a:ext cx="112" cy="274"/>
              </a:xfrm>
              <a:custGeom>
                <a:avLst/>
                <a:gdLst>
                  <a:gd name="T0" fmla="*/ 5 w 112"/>
                  <a:gd name="T1" fmla="*/ 273 h 274"/>
                  <a:gd name="T2" fmla="*/ 9 w 112"/>
                  <a:gd name="T3" fmla="*/ 273 h 274"/>
                  <a:gd name="T4" fmla="*/ 15 w 112"/>
                  <a:gd name="T5" fmla="*/ 270 h 274"/>
                  <a:gd name="T6" fmla="*/ 21 w 112"/>
                  <a:gd name="T7" fmla="*/ 267 h 274"/>
                  <a:gd name="T8" fmla="*/ 25 w 112"/>
                  <a:gd name="T9" fmla="*/ 267 h 274"/>
                  <a:gd name="T10" fmla="*/ 30 w 112"/>
                  <a:gd name="T11" fmla="*/ 261 h 274"/>
                  <a:gd name="T12" fmla="*/ 34 w 112"/>
                  <a:gd name="T13" fmla="*/ 258 h 274"/>
                  <a:gd name="T14" fmla="*/ 34 w 112"/>
                  <a:gd name="T15" fmla="*/ 252 h 274"/>
                  <a:gd name="T16" fmla="*/ 38 w 112"/>
                  <a:gd name="T17" fmla="*/ 247 h 274"/>
                  <a:gd name="T18" fmla="*/ 44 w 112"/>
                  <a:gd name="T19" fmla="*/ 244 h 274"/>
                  <a:gd name="T20" fmla="*/ 46 w 112"/>
                  <a:gd name="T21" fmla="*/ 238 h 274"/>
                  <a:gd name="T22" fmla="*/ 46 w 112"/>
                  <a:gd name="T23" fmla="*/ 232 h 274"/>
                  <a:gd name="T24" fmla="*/ 48 w 112"/>
                  <a:gd name="T25" fmla="*/ 227 h 274"/>
                  <a:gd name="T26" fmla="*/ 52 w 112"/>
                  <a:gd name="T27" fmla="*/ 227 h 274"/>
                  <a:gd name="T28" fmla="*/ 54 w 112"/>
                  <a:gd name="T29" fmla="*/ 224 h 274"/>
                  <a:gd name="T30" fmla="*/ 55 w 112"/>
                  <a:gd name="T31" fmla="*/ 218 h 274"/>
                  <a:gd name="T32" fmla="*/ 62 w 112"/>
                  <a:gd name="T33" fmla="*/ 209 h 274"/>
                  <a:gd name="T34" fmla="*/ 66 w 112"/>
                  <a:gd name="T35" fmla="*/ 198 h 274"/>
                  <a:gd name="T36" fmla="*/ 70 w 112"/>
                  <a:gd name="T37" fmla="*/ 186 h 274"/>
                  <a:gd name="T38" fmla="*/ 74 w 112"/>
                  <a:gd name="T39" fmla="*/ 172 h 274"/>
                  <a:gd name="T40" fmla="*/ 80 w 112"/>
                  <a:gd name="T41" fmla="*/ 160 h 274"/>
                  <a:gd name="T42" fmla="*/ 82 w 112"/>
                  <a:gd name="T43" fmla="*/ 149 h 274"/>
                  <a:gd name="T44" fmla="*/ 87 w 112"/>
                  <a:gd name="T45" fmla="*/ 137 h 274"/>
                  <a:gd name="T46" fmla="*/ 87 w 112"/>
                  <a:gd name="T47" fmla="*/ 129 h 274"/>
                  <a:gd name="T48" fmla="*/ 93 w 112"/>
                  <a:gd name="T49" fmla="*/ 114 h 274"/>
                  <a:gd name="T50" fmla="*/ 93 w 112"/>
                  <a:gd name="T51" fmla="*/ 100 h 274"/>
                  <a:gd name="T52" fmla="*/ 97 w 112"/>
                  <a:gd name="T53" fmla="*/ 86 h 274"/>
                  <a:gd name="T54" fmla="*/ 99 w 112"/>
                  <a:gd name="T55" fmla="*/ 71 h 274"/>
                  <a:gd name="T56" fmla="*/ 101 w 112"/>
                  <a:gd name="T57" fmla="*/ 57 h 274"/>
                  <a:gd name="T58" fmla="*/ 103 w 112"/>
                  <a:gd name="T59" fmla="*/ 40 h 274"/>
                  <a:gd name="T60" fmla="*/ 107 w 112"/>
                  <a:gd name="T61" fmla="*/ 25 h 274"/>
                  <a:gd name="T62" fmla="*/ 109 w 112"/>
                  <a:gd name="T63" fmla="*/ 8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74"/>
                  <a:gd name="T98" fmla="*/ 112 w 112"/>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74">
                    <a:moveTo>
                      <a:pt x="0" y="273"/>
                    </a:moveTo>
                    <a:lnTo>
                      <a:pt x="5" y="273"/>
                    </a:lnTo>
                    <a:lnTo>
                      <a:pt x="7" y="270"/>
                    </a:lnTo>
                    <a:lnTo>
                      <a:pt x="9" y="273"/>
                    </a:lnTo>
                    <a:lnTo>
                      <a:pt x="13" y="270"/>
                    </a:lnTo>
                    <a:lnTo>
                      <a:pt x="15" y="270"/>
                    </a:lnTo>
                    <a:lnTo>
                      <a:pt x="19" y="267"/>
                    </a:lnTo>
                    <a:lnTo>
                      <a:pt x="21" y="267"/>
                    </a:lnTo>
                    <a:lnTo>
                      <a:pt x="25" y="267"/>
                    </a:lnTo>
                    <a:lnTo>
                      <a:pt x="30" y="264"/>
                    </a:lnTo>
                    <a:lnTo>
                      <a:pt x="30" y="261"/>
                    </a:lnTo>
                    <a:lnTo>
                      <a:pt x="34" y="258"/>
                    </a:lnTo>
                    <a:lnTo>
                      <a:pt x="34" y="255"/>
                    </a:lnTo>
                    <a:lnTo>
                      <a:pt x="34" y="252"/>
                    </a:lnTo>
                    <a:lnTo>
                      <a:pt x="38" y="250"/>
                    </a:lnTo>
                    <a:lnTo>
                      <a:pt x="38" y="247"/>
                    </a:lnTo>
                    <a:lnTo>
                      <a:pt x="42" y="241"/>
                    </a:lnTo>
                    <a:lnTo>
                      <a:pt x="44" y="244"/>
                    </a:lnTo>
                    <a:lnTo>
                      <a:pt x="46" y="238"/>
                    </a:lnTo>
                    <a:lnTo>
                      <a:pt x="46" y="232"/>
                    </a:lnTo>
                    <a:lnTo>
                      <a:pt x="48" y="232"/>
                    </a:lnTo>
                    <a:lnTo>
                      <a:pt x="48" y="227"/>
                    </a:lnTo>
                    <a:lnTo>
                      <a:pt x="52" y="229"/>
                    </a:lnTo>
                    <a:lnTo>
                      <a:pt x="52" y="227"/>
                    </a:lnTo>
                    <a:lnTo>
                      <a:pt x="54" y="224"/>
                    </a:lnTo>
                    <a:lnTo>
                      <a:pt x="54" y="218"/>
                    </a:lnTo>
                    <a:lnTo>
                      <a:pt x="55" y="218"/>
                    </a:lnTo>
                    <a:lnTo>
                      <a:pt x="55" y="215"/>
                    </a:lnTo>
                    <a:lnTo>
                      <a:pt x="62" y="209"/>
                    </a:lnTo>
                    <a:lnTo>
                      <a:pt x="64" y="204"/>
                    </a:lnTo>
                    <a:lnTo>
                      <a:pt x="66" y="198"/>
                    </a:lnTo>
                    <a:lnTo>
                      <a:pt x="68" y="192"/>
                    </a:lnTo>
                    <a:lnTo>
                      <a:pt x="70" y="186"/>
                    </a:lnTo>
                    <a:lnTo>
                      <a:pt x="70" y="178"/>
                    </a:lnTo>
                    <a:lnTo>
                      <a:pt x="74" y="172"/>
                    </a:lnTo>
                    <a:lnTo>
                      <a:pt x="76" y="166"/>
                    </a:lnTo>
                    <a:lnTo>
                      <a:pt x="80" y="160"/>
                    </a:lnTo>
                    <a:lnTo>
                      <a:pt x="80" y="158"/>
                    </a:lnTo>
                    <a:lnTo>
                      <a:pt x="82" y="149"/>
                    </a:lnTo>
                    <a:lnTo>
                      <a:pt x="85" y="143"/>
                    </a:lnTo>
                    <a:lnTo>
                      <a:pt x="87" y="137"/>
                    </a:lnTo>
                    <a:lnTo>
                      <a:pt x="85" y="132"/>
                    </a:lnTo>
                    <a:lnTo>
                      <a:pt x="87" y="129"/>
                    </a:lnTo>
                    <a:lnTo>
                      <a:pt x="91" y="120"/>
                    </a:lnTo>
                    <a:lnTo>
                      <a:pt x="93" y="114"/>
                    </a:lnTo>
                    <a:lnTo>
                      <a:pt x="93" y="106"/>
                    </a:lnTo>
                    <a:lnTo>
                      <a:pt x="93" y="100"/>
                    </a:lnTo>
                    <a:lnTo>
                      <a:pt x="97" y="94"/>
                    </a:lnTo>
                    <a:lnTo>
                      <a:pt x="97" y="86"/>
                    </a:lnTo>
                    <a:lnTo>
                      <a:pt x="99" y="80"/>
                    </a:lnTo>
                    <a:lnTo>
                      <a:pt x="99" y="71"/>
                    </a:lnTo>
                    <a:lnTo>
                      <a:pt x="101" y="66"/>
                    </a:lnTo>
                    <a:lnTo>
                      <a:pt x="101" y="57"/>
                    </a:lnTo>
                    <a:lnTo>
                      <a:pt x="103" y="45"/>
                    </a:lnTo>
                    <a:lnTo>
                      <a:pt x="103" y="40"/>
                    </a:lnTo>
                    <a:lnTo>
                      <a:pt x="101" y="37"/>
                    </a:lnTo>
                    <a:lnTo>
                      <a:pt x="107" y="25"/>
                    </a:lnTo>
                    <a:lnTo>
                      <a:pt x="109" y="17"/>
                    </a:lnTo>
                    <a:lnTo>
                      <a:pt x="109" y="8"/>
                    </a:lnTo>
                    <a:lnTo>
                      <a:pt x="111" y="0"/>
                    </a:lnTo>
                  </a:path>
                </a:pathLst>
              </a:custGeom>
              <a:noFill/>
              <a:ln w="9525" cap="rnd">
                <a:solidFill>
                  <a:srgbClr val="FF0000"/>
                </a:solidFill>
                <a:round/>
                <a:headEnd type="none" w="sm" len="sm"/>
                <a:tailEnd type="none" w="sm" len="sm"/>
              </a:ln>
            </p:spPr>
            <p:txBody>
              <a:bodyPr/>
              <a:lstStyle/>
              <a:p>
                <a:endParaRPr lang="en-US"/>
              </a:p>
            </p:txBody>
          </p:sp>
          <p:sp>
            <p:nvSpPr>
              <p:cNvPr id="22592" name="Freeform 257"/>
              <p:cNvSpPr>
                <a:spLocks/>
              </p:cNvSpPr>
              <p:nvPr/>
            </p:nvSpPr>
            <p:spPr bwMode="auto">
              <a:xfrm>
                <a:off x="4099" y="1233"/>
                <a:ext cx="112" cy="288"/>
              </a:xfrm>
              <a:custGeom>
                <a:avLst/>
                <a:gdLst>
                  <a:gd name="T0" fmla="*/ 107 w 112"/>
                  <a:gd name="T1" fmla="*/ 284 h 288"/>
                  <a:gd name="T2" fmla="*/ 101 w 112"/>
                  <a:gd name="T3" fmla="*/ 284 h 288"/>
                  <a:gd name="T4" fmla="*/ 99 w 112"/>
                  <a:gd name="T5" fmla="*/ 284 h 288"/>
                  <a:gd name="T6" fmla="*/ 89 w 112"/>
                  <a:gd name="T7" fmla="*/ 278 h 288"/>
                  <a:gd name="T8" fmla="*/ 85 w 112"/>
                  <a:gd name="T9" fmla="*/ 272 h 288"/>
                  <a:gd name="T10" fmla="*/ 81 w 112"/>
                  <a:gd name="T11" fmla="*/ 272 h 288"/>
                  <a:gd name="T12" fmla="*/ 79 w 112"/>
                  <a:gd name="T13" fmla="*/ 269 h 288"/>
                  <a:gd name="T14" fmla="*/ 74 w 112"/>
                  <a:gd name="T15" fmla="*/ 264 h 288"/>
                  <a:gd name="T16" fmla="*/ 72 w 112"/>
                  <a:gd name="T17" fmla="*/ 261 h 288"/>
                  <a:gd name="T18" fmla="*/ 68 w 112"/>
                  <a:gd name="T19" fmla="*/ 255 h 288"/>
                  <a:gd name="T20" fmla="*/ 64 w 112"/>
                  <a:gd name="T21" fmla="*/ 252 h 288"/>
                  <a:gd name="T22" fmla="*/ 64 w 112"/>
                  <a:gd name="T23" fmla="*/ 249 h 288"/>
                  <a:gd name="T24" fmla="*/ 58 w 112"/>
                  <a:gd name="T25" fmla="*/ 241 h 288"/>
                  <a:gd name="T26" fmla="*/ 56 w 112"/>
                  <a:gd name="T27" fmla="*/ 238 h 288"/>
                  <a:gd name="T28" fmla="*/ 56 w 112"/>
                  <a:gd name="T29" fmla="*/ 238 h 288"/>
                  <a:gd name="T30" fmla="*/ 54 w 112"/>
                  <a:gd name="T31" fmla="*/ 232 h 288"/>
                  <a:gd name="T32" fmla="*/ 50 w 112"/>
                  <a:gd name="T33" fmla="*/ 220 h 288"/>
                  <a:gd name="T34" fmla="*/ 44 w 112"/>
                  <a:gd name="T35" fmla="*/ 209 h 288"/>
                  <a:gd name="T36" fmla="*/ 38 w 112"/>
                  <a:gd name="T37" fmla="*/ 200 h 288"/>
                  <a:gd name="T38" fmla="*/ 37 w 112"/>
                  <a:gd name="T39" fmla="*/ 186 h 288"/>
                  <a:gd name="T40" fmla="*/ 29 w 112"/>
                  <a:gd name="T41" fmla="*/ 175 h 288"/>
                  <a:gd name="T42" fmla="*/ 25 w 112"/>
                  <a:gd name="T43" fmla="*/ 160 h 288"/>
                  <a:gd name="T44" fmla="*/ 21 w 112"/>
                  <a:gd name="T45" fmla="*/ 146 h 288"/>
                  <a:gd name="T46" fmla="*/ 21 w 112"/>
                  <a:gd name="T47" fmla="*/ 132 h 288"/>
                  <a:gd name="T48" fmla="*/ 17 w 112"/>
                  <a:gd name="T49" fmla="*/ 117 h 288"/>
                  <a:gd name="T50" fmla="*/ 15 w 112"/>
                  <a:gd name="T51" fmla="*/ 103 h 288"/>
                  <a:gd name="T52" fmla="*/ 13 w 112"/>
                  <a:gd name="T53" fmla="*/ 91 h 288"/>
                  <a:gd name="T54" fmla="*/ 7 w 112"/>
                  <a:gd name="T55" fmla="*/ 80 h 288"/>
                  <a:gd name="T56" fmla="*/ 5 w 112"/>
                  <a:gd name="T57" fmla="*/ 60 h 288"/>
                  <a:gd name="T58" fmla="*/ 3 w 112"/>
                  <a:gd name="T59" fmla="*/ 48 h 288"/>
                  <a:gd name="T60" fmla="*/ 1 w 112"/>
                  <a:gd name="T61" fmla="*/ 28 h 288"/>
                  <a:gd name="T62" fmla="*/ 0 w 112"/>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8"/>
                  <a:gd name="T98" fmla="*/ 112 w 112"/>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8">
                    <a:moveTo>
                      <a:pt x="111" y="287"/>
                    </a:moveTo>
                    <a:lnTo>
                      <a:pt x="107" y="284"/>
                    </a:lnTo>
                    <a:lnTo>
                      <a:pt x="103" y="287"/>
                    </a:lnTo>
                    <a:lnTo>
                      <a:pt x="101" y="284"/>
                    </a:lnTo>
                    <a:lnTo>
                      <a:pt x="101" y="287"/>
                    </a:lnTo>
                    <a:lnTo>
                      <a:pt x="99" y="284"/>
                    </a:lnTo>
                    <a:lnTo>
                      <a:pt x="91" y="278"/>
                    </a:lnTo>
                    <a:lnTo>
                      <a:pt x="89" y="278"/>
                    </a:lnTo>
                    <a:lnTo>
                      <a:pt x="87" y="278"/>
                    </a:lnTo>
                    <a:lnTo>
                      <a:pt x="85" y="272"/>
                    </a:lnTo>
                    <a:lnTo>
                      <a:pt x="83" y="275"/>
                    </a:lnTo>
                    <a:lnTo>
                      <a:pt x="81" y="272"/>
                    </a:lnTo>
                    <a:lnTo>
                      <a:pt x="81" y="269"/>
                    </a:lnTo>
                    <a:lnTo>
                      <a:pt x="79" y="269"/>
                    </a:lnTo>
                    <a:lnTo>
                      <a:pt x="74" y="269"/>
                    </a:lnTo>
                    <a:lnTo>
                      <a:pt x="74" y="264"/>
                    </a:lnTo>
                    <a:lnTo>
                      <a:pt x="72" y="261"/>
                    </a:lnTo>
                    <a:lnTo>
                      <a:pt x="70" y="258"/>
                    </a:lnTo>
                    <a:lnTo>
                      <a:pt x="68" y="255"/>
                    </a:lnTo>
                    <a:lnTo>
                      <a:pt x="64" y="252"/>
                    </a:lnTo>
                    <a:lnTo>
                      <a:pt x="64" y="249"/>
                    </a:lnTo>
                    <a:lnTo>
                      <a:pt x="62" y="246"/>
                    </a:lnTo>
                    <a:lnTo>
                      <a:pt x="58" y="241"/>
                    </a:lnTo>
                    <a:lnTo>
                      <a:pt x="56" y="241"/>
                    </a:lnTo>
                    <a:lnTo>
                      <a:pt x="56" y="238"/>
                    </a:lnTo>
                    <a:lnTo>
                      <a:pt x="54" y="235"/>
                    </a:lnTo>
                    <a:lnTo>
                      <a:pt x="54" y="232"/>
                    </a:lnTo>
                    <a:lnTo>
                      <a:pt x="50" y="226"/>
                    </a:lnTo>
                    <a:lnTo>
                      <a:pt x="50" y="220"/>
                    </a:lnTo>
                    <a:lnTo>
                      <a:pt x="44" y="215"/>
                    </a:lnTo>
                    <a:lnTo>
                      <a:pt x="44" y="209"/>
                    </a:lnTo>
                    <a:lnTo>
                      <a:pt x="42" y="203"/>
                    </a:lnTo>
                    <a:lnTo>
                      <a:pt x="38" y="200"/>
                    </a:lnTo>
                    <a:lnTo>
                      <a:pt x="37" y="192"/>
                    </a:lnTo>
                    <a:lnTo>
                      <a:pt x="37" y="186"/>
                    </a:lnTo>
                    <a:lnTo>
                      <a:pt x="33" y="177"/>
                    </a:lnTo>
                    <a:lnTo>
                      <a:pt x="29" y="175"/>
                    </a:lnTo>
                    <a:lnTo>
                      <a:pt x="29" y="169"/>
                    </a:lnTo>
                    <a:lnTo>
                      <a:pt x="25" y="160"/>
                    </a:lnTo>
                    <a:lnTo>
                      <a:pt x="27" y="154"/>
                    </a:lnTo>
                    <a:lnTo>
                      <a:pt x="21" y="146"/>
                    </a:lnTo>
                    <a:lnTo>
                      <a:pt x="21" y="140"/>
                    </a:lnTo>
                    <a:lnTo>
                      <a:pt x="21" y="132"/>
                    </a:lnTo>
                    <a:lnTo>
                      <a:pt x="19" y="123"/>
                    </a:lnTo>
                    <a:lnTo>
                      <a:pt x="17" y="117"/>
                    </a:lnTo>
                    <a:lnTo>
                      <a:pt x="17" y="114"/>
                    </a:lnTo>
                    <a:lnTo>
                      <a:pt x="15" y="103"/>
                    </a:lnTo>
                    <a:lnTo>
                      <a:pt x="13" y="97"/>
                    </a:lnTo>
                    <a:lnTo>
                      <a:pt x="13" y="91"/>
                    </a:lnTo>
                    <a:lnTo>
                      <a:pt x="13" y="83"/>
                    </a:lnTo>
                    <a:lnTo>
                      <a:pt x="7" y="80"/>
                    </a:lnTo>
                    <a:lnTo>
                      <a:pt x="7" y="66"/>
                    </a:lnTo>
                    <a:lnTo>
                      <a:pt x="5" y="60"/>
                    </a:lnTo>
                    <a:lnTo>
                      <a:pt x="7" y="54"/>
                    </a:lnTo>
                    <a:lnTo>
                      <a:pt x="3" y="48"/>
                    </a:lnTo>
                    <a:lnTo>
                      <a:pt x="5" y="37"/>
                    </a:lnTo>
                    <a:lnTo>
                      <a:pt x="1" y="28"/>
                    </a:lnTo>
                    <a:lnTo>
                      <a:pt x="3" y="20"/>
                    </a:lnTo>
                    <a:lnTo>
                      <a:pt x="0" y="14"/>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593" name="Freeform 258"/>
              <p:cNvSpPr>
                <a:spLocks/>
              </p:cNvSpPr>
              <p:nvPr/>
            </p:nvSpPr>
            <p:spPr bwMode="auto">
              <a:xfrm>
                <a:off x="3994" y="950"/>
                <a:ext cx="106" cy="284"/>
              </a:xfrm>
              <a:custGeom>
                <a:avLst/>
                <a:gdLst>
                  <a:gd name="T0" fmla="*/ 3 w 106"/>
                  <a:gd name="T1" fmla="*/ 5 h 284"/>
                  <a:gd name="T2" fmla="*/ 9 w 106"/>
                  <a:gd name="T3" fmla="*/ 2 h 284"/>
                  <a:gd name="T4" fmla="*/ 12 w 106"/>
                  <a:gd name="T5" fmla="*/ 2 h 284"/>
                  <a:gd name="T6" fmla="*/ 18 w 106"/>
                  <a:gd name="T7" fmla="*/ 5 h 284"/>
                  <a:gd name="T8" fmla="*/ 23 w 106"/>
                  <a:gd name="T9" fmla="*/ 11 h 284"/>
                  <a:gd name="T10" fmla="*/ 27 w 106"/>
                  <a:gd name="T11" fmla="*/ 11 h 284"/>
                  <a:gd name="T12" fmla="*/ 33 w 106"/>
                  <a:gd name="T13" fmla="*/ 17 h 284"/>
                  <a:gd name="T14" fmla="*/ 35 w 106"/>
                  <a:gd name="T15" fmla="*/ 25 h 284"/>
                  <a:gd name="T16" fmla="*/ 36 w 106"/>
                  <a:gd name="T17" fmla="*/ 25 h 284"/>
                  <a:gd name="T18" fmla="*/ 40 w 106"/>
                  <a:gd name="T19" fmla="*/ 28 h 284"/>
                  <a:gd name="T20" fmla="*/ 40 w 106"/>
                  <a:gd name="T21" fmla="*/ 31 h 284"/>
                  <a:gd name="T22" fmla="*/ 46 w 106"/>
                  <a:gd name="T23" fmla="*/ 37 h 284"/>
                  <a:gd name="T24" fmla="*/ 47 w 106"/>
                  <a:gd name="T25" fmla="*/ 42 h 284"/>
                  <a:gd name="T26" fmla="*/ 49 w 106"/>
                  <a:gd name="T27" fmla="*/ 51 h 284"/>
                  <a:gd name="T28" fmla="*/ 53 w 106"/>
                  <a:gd name="T29" fmla="*/ 54 h 284"/>
                  <a:gd name="T30" fmla="*/ 57 w 106"/>
                  <a:gd name="T31" fmla="*/ 60 h 284"/>
                  <a:gd name="T32" fmla="*/ 62 w 106"/>
                  <a:gd name="T33" fmla="*/ 68 h 284"/>
                  <a:gd name="T34" fmla="*/ 68 w 106"/>
                  <a:gd name="T35" fmla="*/ 82 h 284"/>
                  <a:gd name="T36" fmla="*/ 70 w 106"/>
                  <a:gd name="T37" fmla="*/ 94 h 284"/>
                  <a:gd name="T38" fmla="*/ 75 w 106"/>
                  <a:gd name="T39" fmla="*/ 108 h 284"/>
                  <a:gd name="T40" fmla="*/ 77 w 106"/>
                  <a:gd name="T41" fmla="*/ 117 h 284"/>
                  <a:gd name="T42" fmla="*/ 81 w 106"/>
                  <a:gd name="T43" fmla="*/ 134 h 284"/>
                  <a:gd name="T44" fmla="*/ 81 w 106"/>
                  <a:gd name="T45" fmla="*/ 145 h 284"/>
                  <a:gd name="T46" fmla="*/ 86 w 106"/>
                  <a:gd name="T47" fmla="*/ 160 h 284"/>
                  <a:gd name="T48" fmla="*/ 88 w 106"/>
                  <a:gd name="T49" fmla="*/ 174 h 284"/>
                  <a:gd name="T50" fmla="*/ 92 w 106"/>
                  <a:gd name="T51" fmla="*/ 185 h 284"/>
                  <a:gd name="T52" fmla="*/ 92 w 106"/>
                  <a:gd name="T53" fmla="*/ 202 h 284"/>
                  <a:gd name="T54" fmla="*/ 93 w 106"/>
                  <a:gd name="T55" fmla="*/ 214 h 284"/>
                  <a:gd name="T56" fmla="*/ 97 w 106"/>
                  <a:gd name="T57" fmla="*/ 234 h 284"/>
                  <a:gd name="T58" fmla="*/ 99 w 106"/>
                  <a:gd name="T59" fmla="*/ 251 h 284"/>
                  <a:gd name="T60" fmla="*/ 103 w 106"/>
                  <a:gd name="T61" fmla="*/ 265 h 284"/>
                  <a:gd name="T62" fmla="*/ 105 w 106"/>
                  <a:gd name="T63" fmla="*/ 283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284"/>
                  <a:gd name="T98" fmla="*/ 106 w 106"/>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284">
                    <a:moveTo>
                      <a:pt x="0" y="0"/>
                    </a:moveTo>
                    <a:lnTo>
                      <a:pt x="3" y="5"/>
                    </a:lnTo>
                    <a:lnTo>
                      <a:pt x="5" y="5"/>
                    </a:lnTo>
                    <a:lnTo>
                      <a:pt x="9" y="2"/>
                    </a:lnTo>
                    <a:lnTo>
                      <a:pt x="11" y="2"/>
                    </a:lnTo>
                    <a:lnTo>
                      <a:pt x="12" y="2"/>
                    </a:lnTo>
                    <a:lnTo>
                      <a:pt x="14" y="5"/>
                    </a:lnTo>
                    <a:lnTo>
                      <a:pt x="18" y="5"/>
                    </a:lnTo>
                    <a:lnTo>
                      <a:pt x="23" y="11"/>
                    </a:lnTo>
                    <a:lnTo>
                      <a:pt x="25" y="14"/>
                    </a:lnTo>
                    <a:lnTo>
                      <a:pt x="27" y="11"/>
                    </a:lnTo>
                    <a:lnTo>
                      <a:pt x="27" y="17"/>
                    </a:lnTo>
                    <a:lnTo>
                      <a:pt x="33" y="17"/>
                    </a:lnTo>
                    <a:lnTo>
                      <a:pt x="33" y="20"/>
                    </a:lnTo>
                    <a:lnTo>
                      <a:pt x="35" y="25"/>
                    </a:lnTo>
                    <a:lnTo>
                      <a:pt x="36" y="25"/>
                    </a:lnTo>
                    <a:lnTo>
                      <a:pt x="38" y="28"/>
                    </a:lnTo>
                    <a:lnTo>
                      <a:pt x="40" y="28"/>
                    </a:lnTo>
                    <a:lnTo>
                      <a:pt x="38" y="28"/>
                    </a:lnTo>
                    <a:lnTo>
                      <a:pt x="40" y="31"/>
                    </a:lnTo>
                    <a:lnTo>
                      <a:pt x="42" y="37"/>
                    </a:lnTo>
                    <a:lnTo>
                      <a:pt x="46" y="37"/>
                    </a:lnTo>
                    <a:lnTo>
                      <a:pt x="47" y="42"/>
                    </a:lnTo>
                    <a:lnTo>
                      <a:pt x="47" y="45"/>
                    </a:lnTo>
                    <a:lnTo>
                      <a:pt x="49" y="51"/>
                    </a:lnTo>
                    <a:lnTo>
                      <a:pt x="51" y="54"/>
                    </a:lnTo>
                    <a:lnTo>
                      <a:pt x="53" y="54"/>
                    </a:lnTo>
                    <a:lnTo>
                      <a:pt x="55" y="57"/>
                    </a:lnTo>
                    <a:lnTo>
                      <a:pt x="57" y="60"/>
                    </a:lnTo>
                    <a:lnTo>
                      <a:pt x="57" y="65"/>
                    </a:lnTo>
                    <a:lnTo>
                      <a:pt x="62" y="68"/>
                    </a:lnTo>
                    <a:lnTo>
                      <a:pt x="64" y="74"/>
                    </a:lnTo>
                    <a:lnTo>
                      <a:pt x="68" y="82"/>
                    </a:lnTo>
                    <a:lnTo>
                      <a:pt x="70" y="88"/>
                    </a:lnTo>
                    <a:lnTo>
                      <a:pt x="70" y="94"/>
                    </a:lnTo>
                    <a:lnTo>
                      <a:pt x="73" y="100"/>
                    </a:lnTo>
                    <a:lnTo>
                      <a:pt x="75" y="108"/>
                    </a:lnTo>
                    <a:lnTo>
                      <a:pt x="77" y="117"/>
                    </a:lnTo>
                    <a:lnTo>
                      <a:pt x="81" y="125"/>
                    </a:lnTo>
                    <a:lnTo>
                      <a:pt x="81" y="134"/>
                    </a:lnTo>
                    <a:lnTo>
                      <a:pt x="81" y="137"/>
                    </a:lnTo>
                    <a:lnTo>
                      <a:pt x="81" y="145"/>
                    </a:lnTo>
                    <a:lnTo>
                      <a:pt x="84" y="154"/>
                    </a:lnTo>
                    <a:lnTo>
                      <a:pt x="86" y="160"/>
                    </a:lnTo>
                    <a:lnTo>
                      <a:pt x="88" y="165"/>
                    </a:lnTo>
                    <a:lnTo>
                      <a:pt x="88" y="174"/>
                    </a:lnTo>
                    <a:lnTo>
                      <a:pt x="88" y="182"/>
                    </a:lnTo>
                    <a:lnTo>
                      <a:pt x="92" y="185"/>
                    </a:lnTo>
                    <a:lnTo>
                      <a:pt x="93" y="194"/>
                    </a:lnTo>
                    <a:lnTo>
                      <a:pt x="92" y="202"/>
                    </a:lnTo>
                    <a:lnTo>
                      <a:pt x="95" y="211"/>
                    </a:lnTo>
                    <a:lnTo>
                      <a:pt x="93" y="214"/>
                    </a:lnTo>
                    <a:lnTo>
                      <a:pt x="95" y="225"/>
                    </a:lnTo>
                    <a:lnTo>
                      <a:pt x="97" y="234"/>
                    </a:lnTo>
                    <a:lnTo>
                      <a:pt x="99" y="240"/>
                    </a:lnTo>
                    <a:lnTo>
                      <a:pt x="99" y="251"/>
                    </a:lnTo>
                    <a:lnTo>
                      <a:pt x="101" y="260"/>
                    </a:lnTo>
                    <a:lnTo>
                      <a:pt x="103" y="265"/>
                    </a:lnTo>
                    <a:lnTo>
                      <a:pt x="103" y="277"/>
                    </a:lnTo>
                    <a:lnTo>
                      <a:pt x="105" y="283"/>
                    </a:lnTo>
                  </a:path>
                </a:pathLst>
              </a:custGeom>
              <a:noFill/>
              <a:ln w="9525" cap="rnd">
                <a:solidFill>
                  <a:srgbClr val="FF0000"/>
                </a:solidFill>
                <a:round/>
                <a:headEnd type="none" w="sm" len="sm"/>
                <a:tailEnd type="none" w="sm" len="sm"/>
              </a:ln>
            </p:spPr>
            <p:txBody>
              <a:bodyPr/>
              <a:lstStyle/>
              <a:p>
                <a:endParaRPr lang="en-US"/>
              </a:p>
            </p:txBody>
          </p:sp>
          <p:sp>
            <p:nvSpPr>
              <p:cNvPr id="22594" name="Freeform 259"/>
              <p:cNvSpPr>
                <a:spLocks/>
              </p:cNvSpPr>
              <p:nvPr/>
            </p:nvSpPr>
            <p:spPr bwMode="auto">
              <a:xfrm>
                <a:off x="3883" y="950"/>
                <a:ext cx="112" cy="284"/>
              </a:xfrm>
              <a:custGeom>
                <a:avLst/>
                <a:gdLst>
                  <a:gd name="T0" fmla="*/ 107 w 112"/>
                  <a:gd name="T1" fmla="*/ 0 h 284"/>
                  <a:gd name="T2" fmla="*/ 101 w 112"/>
                  <a:gd name="T3" fmla="*/ 2 h 284"/>
                  <a:gd name="T4" fmla="*/ 92 w 112"/>
                  <a:gd name="T5" fmla="*/ 2 h 284"/>
                  <a:gd name="T6" fmla="*/ 88 w 112"/>
                  <a:gd name="T7" fmla="*/ 5 h 284"/>
                  <a:gd name="T8" fmla="*/ 86 w 112"/>
                  <a:gd name="T9" fmla="*/ 8 h 284"/>
                  <a:gd name="T10" fmla="*/ 82 w 112"/>
                  <a:gd name="T11" fmla="*/ 14 h 284"/>
                  <a:gd name="T12" fmla="*/ 78 w 112"/>
                  <a:gd name="T13" fmla="*/ 17 h 284"/>
                  <a:gd name="T14" fmla="*/ 74 w 112"/>
                  <a:gd name="T15" fmla="*/ 17 h 284"/>
                  <a:gd name="T16" fmla="*/ 69 w 112"/>
                  <a:gd name="T17" fmla="*/ 25 h 284"/>
                  <a:gd name="T18" fmla="*/ 67 w 112"/>
                  <a:gd name="T19" fmla="*/ 28 h 284"/>
                  <a:gd name="T20" fmla="*/ 65 w 112"/>
                  <a:gd name="T21" fmla="*/ 34 h 284"/>
                  <a:gd name="T22" fmla="*/ 63 w 112"/>
                  <a:gd name="T23" fmla="*/ 37 h 284"/>
                  <a:gd name="T24" fmla="*/ 61 w 112"/>
                  <a:gd name="T25" fmla="*/ 42 h 284"/>
                  <a:gd name="T26" fmla="*/ 59 w 112"/>
                  <a:gd name="T27" fmla="*/ 48 h 284"/>
                  <a:gd name="T28" fmla="*/ 55 w 112"/>
                  <a:gd name="T29" fmla="*/ 54 h 284"/>
                  <a:gd name="T30" fmla="*/ 51 w 112"/>
                  <a:gd name="T31" fmla="*/ 54 h 284"/>
                  <a:gd name="T32" fmla="*/ 49 w 112"/>
                  <a:gd name="T33" fmla="*/ 62 h 284"/>
                  <a:gd name="T34" fmla="*/ 41 w 112"/>
                  <a:gd name="T35" fmla="*/ 80 h 284"/>
                  <a:gd name="T36" fmla="*/ 39 w 112"/>
                  <a:gd name="T37" fmla="*/ 91 h 284"/>
                  <a:gd name="T38" fmla="*/ 34 w 112"/>
                  <a:gd name="T39" fmla="*/ 102 h 284"/>
                  <a:gd name="T40" fmla="*/ 28 w 112"/>
                  <a:gd name="T41" fmla="*/ 111 h 284"/>
                  <a:gd name="T42" fmla="*/ 24 w 112"/>
                  <a:gd name="T43" fmla="*/ 125 h 284"/>
                  <a:gd name="T44" fmla="*/ 24 w 112"/>
                  <a:gd name="T45" fmla="*/ 137 h 284"/>
                  <a:gd name="T46" fmla="*/ 20 w 112"/>
                  <a:gd name="T47" fmla="*/ 157 h 284"/>
                  <a:gd name="T48" fmla="*/ 17 w 112"/>
                  <a:gd name="T49" fmla="*/ 165 h 284"/>
                  <a:gd name="T50" fmla="*/ 13 w 112"/>
                  <a:gd name="T51" fmla="*/ 180 h 284"/>
                  <a:gd name="T52" fmla="*/ 13 w 112"/>
                  <a:gd name="T53" fmla="*/ 197 h 284"/>
                  <a:gd name="T54" fmla="*/ 9 w 112"/>
                  <a:gd name="T55" fmla="*/ 214 h 284"/>
                  <a:gd name="T56" fmla="*/ 7 w 112"/>
                  <a:gd name="T57" fmla="*/ 222 h 284"/>
                  <a:gd name="T58" fmla="*/ 7 w 112"/>
                  <a:gd name="T59" fmla="*/ 242 h 284"/>
                  <a:gd name="T60" fmla="*/ 1 w 112"/>
                  <a:gd name="T61" fmla="*/ 260 h 284"/>
                  <a:gd name="T62" fmla="*/ 1 w 112"/>
                  <a:gd name="T63" fmla="*/ 274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84"/>
                  <a:gd name="T98" fmla="*/ 112 w 112"/>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84">
                    <a:moveTo>
                      <a:pt x="111" y="0"/>
                    </a:moveTo>
                    <a:lnTo>
                      <a:pt x="107" y="0"/>
                    </a:lnTo>
                    <a:lnTo>
                      <a:pt x="105" y="2"/>
                    </a:lnTo>
                    <a:lnTo>
                      <a:pt x="101" y="2"/>
                    </a:lnTo>
                    <a:lnTo>
                      <a:pt x="97" y="2"/>
                    </a:lnTo>
                    <a:lnTo>
                      <a:pt x="92" y="2"/>
                    </a:lnTo>
                    <a:lnTo>
                      <a:pt x="88" y="5"/>
                    </a:lnTo>
                    <a:lnTo>
                      <a:pt x="86" y="8"/>
                    </a:lnTo>
                    <a:lnTo>
                      <a:pt x="82" y="11"/>
                    </a:lnTo>
                    <a:lnTo>
                      <a:pt x="82" y="14"/>
                    </a:lnTo>
                    <a:lnTo>
                      <a:pt x="78" y="17"/>
                    </a:lnTo>
                    <a:lnTo>
                      <a:pt x="74" y="14"/>
                    </a:lnTo>
                    <a:lnTo>
                      <a:pt x="74" y="17"/>
                    </a:lnTo>
                    <a:lnTo>
                      <a:pt x="71" y="20"/>
                    </a:lnTo>
                    <a:lnTo>
                      <a:pt x="69" y="25"/>
                    </a:lnTo>
                    <a:lnTo>
                      <a:pt x="69" y="28"/>
                    </a:lnTo>
                    <a:lnTo>
                      <a:pt x="67" y="28"/>
                    </a:lnTo>
                    <a:lnTo>
                      <a:pt x="65" y="34"/>
                    </a:lnTo>
                    <a:lnTo>
                      <a:pt x="63" y="37"/>
                    </a:lnTo>
                    <a:lnTo>
                      <a:pt x="61" y="37"/>
                    </a:lnTo>
                    <a:lnTo>
                      <a:pt x="61" y="42"/>
                    </a:lnTo>
                    <a:lnTo>
                      <a:pt x="59" y="45"/>
                    </a:lnTo>
                    <a:lnTo>
                      <a:pt x="59" y="48"/>
                    </a:lnTo>
                    <a:lnTo>
                      <a:pt x="57" y="54"/>
                    </a:lnTo>
                    <a:lnTo>
                      <a:pt x="55" y="54"/>
                    </a:lnTo>
                    <a:lnTo>
                      <a:pt x="53" y="57"/>
                    </a:lnTo>
                    <a:lnTo>
                      <a:pt x="51" y="54"/>
                    </a:lnTo>
                    <a:lnTo>
                      <a:pt x="49" y="62"/>
                    </a:lnTo>
                    <a:lnTo>
                      <a:pt x="43" y="71"/>
                    </a:lnTo>
                    <a:lnTo>
                      <a:pt x="41" y="80"/>
                    </a:lnTo>
                    <a:lnTo>
                      <a:pt x="39" y="91"/>
                    </a:lnTo>
                    <a:lnTo>
                      <a:pt x="36" y="97"/>
                    </a:lnTo>
                    <a:lnTo>
                      <a:pt x="34" y="102"/>
                    </a:lnTo>
                    <a:lnTo>
                      <a:pt x="32" y="108"/>
                    </a:lnTo>
                    <a:lnTo>
                      <a:pt x="28" y="111"/>
                    </a:lnTo>
                    <a:lnTo>
                      <a:pt x="28" y="120"/>
                    </a:lnTo>
                    <a:lnTo>
                      <a:pt x="24" y="125"/>
                    </a:lnTo>
                    <a:lnTo>
                      <a:pt x="28" y="131"/>
                    </a:lnTo>
                    <a:lnTo>
                      <a:pt x="24" y="137"/>
                    </a:lnTo>
                    <a:lnTo>
                      <a:pt x="22" y="145"/>
                    </a:lnTo>
                    <a:lnTo>
                      <a:pt x="20" y="157"/>
                    </a:lnTo>
                    <a:lnTo>
                      <a:pt x="20" y="160"/>
                    </a:lnTo>
                    <a:lnTo>
                      <a:pt x="17" y="165"/>
                    </a:lnTo>
                    <a:lnTo>
                      <a:pt x="17" y="174"/>
                    </a:lnTo>
                    <a:lnTo>
                      <a:pt x="13" y="180"/>
                    </a:lnTo>
                    <a:lnTo>
                      <a:pt x="13" y="185"/>
                    </a:lnTo>
                    <a:lnTo>
                      <a:pt x="13" y="197"/>
                    </a:lnTo>
                    <a:lnTo>
                      <a:pt x="11" y="205"/>
                    </a:lnTo>
                    <a:lnTo>
                      <a:pt x="9" y="214"/>
                    </a:lnTo>
                    <a:lnTo>
                      <a:pt x="7" y="222"/>
                    </a:lnTo>
                    <a:lnTo>
                      <a:pt x="7" y="234"/>
                    </a:lnTo>
                    <a:lnTo>
                      <a:pt x="7" y="242"/>
                    </a:lnTo>
                    <a:lnTo>
                      <a:pt x="3" y="248"/>
                    </a:lnTo>
                    <a:lnTo>
                      <a:pt x="1" y="260"/>
                    </a:lnTo>
                    <a:lnTo>
                      <a:pt x="1" y="268"/>
                    </a:lnTo>
                    <a:lnTo>
                      <a:pt x="1" y="274"/>
                    </a:lnTo>
                    <a:lnTo>
                      <a:pt x="0" y="283"/>
                    </a:lnTo>
                  </a:path>
                </a:pathLst>
              </a:custGeom>
              <a:noFill/>
              <a:ln w="9525" cap="rnd">
                <a:solidFill>
                  <a:srgbClr val="FF0000"/>
                </a:solidFill>
                <a:round/>
                <a:headEnd type="none" w="sm" len="sm"/>
                <a:tailEnd type="none" w="sm" len="sm"/>
              </a:ln>
            </p:spPr>
            <p:txBody>
              <a:bodyPr/>
              <a:lstStyle/>
              <a:p>
                <a:endParaRPr lang="en-US"/>
              </a:p>
            </p:txBody>
          </p:sp>
          <p:sp>
            <p:nvSpPr>
              <p:cNvPr id="22595" name="Freeform 260"/>
              <p:cNvSpPr>
                <a:spLocks/>
              </p:cNvSpPr>
              <p:nvPr/>
            </p:nvSpPr>
            <p:spPr bwMode="auto">
              <a:xfrm>
                <a:off x="1907" y="1233"/>
                <a:ext cx="109" cy="288"/>
              </a:xfrm>
              <a:custGeom>
                <a:avLst/>
                <a:gdLst>
                  <a:gd name="T0" fmla="*/ 106 w 109"/>
                  <a:gd name="T1" fmla="*/ 287 h 288"/>
                  <a:gd name="T2" fmla="*/ 98 w 109"/>
                  <a:gd name="T3" fmla="*/ 281 h 288"/>
                  <a:gd name="T4" fmla="*/ 96 w 109"/>
                  <a:gd name="T5" fmla="*/ 281 h 288"/>
                  <a:gd name="T6" fmla="*/ 89 w 109"/>
                  <a:gd name="T7" fmla="*/ 278 h 288"/>
                  <a:gd name="T8" fmla="*/ 83 w 109"/>
                  <a:gd name="T9" fmla="*/ 275 h 288"/>
                  <a:gd name="T10" fmla="*/ 81 w 109"/>
                  <a:gd name="T11" fmla="*/ 275 h 288"/>
                  <a:gd name="T12" fmla="*/ 77 w 109"/>
                  <a:gd name="T13" fmla="*/ 269 h 288"/>
                  <a:gd name="T14" fmla="*/ 73 w 109"/>
                  <a:gd name="T15" fmla="*/ 266 h 288"/>
                  <a:gd name="T16" fmla="*/ 70 w 109"/>
                  <a:gd name="T17" fmla="*/ 264 h 288"/>
                  <a:gd name="T18" fmla="*/ 66 w 109"/>
                  <a:gd name="T19" fmla="*/ 258 h 288"/>
                  <a:gd name="T20" fmla="*/ 64 w 109"/>
                  <a:gd name="T21" fmla="*/ 252 h 288"/>
                  <a:gd name="T22" fmla="*/ 62 w 109"/>
                  <a:gd name="T23" fmla="*/ 246 h 288"/>
                  <a:gd name="T24" fmla="*/ 62 w 109"/>
                  <a:gd name="T25" fmla="*/ 241 h 288"/>
                  <a:gd name="T26" fmla="*/ 56 w 109"/>
                  <a:gd name="T27" fmla="*/ 235 h 288"/>
                  <a:gd name="T28" fmla="*/ 54 w 109"/>
                  <a:gd name="T29" fmla="*/ 235 h 288"/>
                  <a:gd name="T30" fmla="*/ 53 w 109"/>
                  <a:gd name="T31" fmla="*/ 232 h 288"/>
                  <a:gd name="T32" fmla="*/ 47 w 109"/>
                  <a:gd name="T33" fmla="*/ 220 h 288"/>
                  <a:gd name="T34" fmla="*/ 43 w 109"/>
                  <a:gd name="T35" fmla="*/ 206 h 288"/>
                  <a:gd name="T36" fmla="*/ 39 w 109"/>
                  <a:gd name="T37" fmla="*/ 198 h 288"/>
                  <a:gd name="T38" fmla="*/ 34 w 109"/>
                  <a:gd name="T39" fmla="*/ 180 h 288"/>
                  <a:gd name="T40" fmla="*/ 28 w 109"/>
                  <a:gd name="T41" fmla="*/ 169 h 288"/>
                  <a:gd name="T42" fmla="*/ 26 w 109"/>
                  <a:gd name="T43" fmla="*/ 160 h 288"/>
                  <a:gd name="T44" fmla="*/ 22 w 109"/>
                  <a:gd name="T45" fmla="*/ 146 h 288"/>
                  <a:gd name="T46" fmla="*/ 20 w 109"/>
                  <a:gd name="T47" fmla="*/ 137 h 288"/>
                  <a:gd name="T48" fmla="*/ 18 w 109"/>
                  <a:gd name="T49" fmla="*/ 123 h 288"/>
                  <a:gd name="T50" fmla="*/ 15 w 109"/>
                  <a:gd name="T51" fmla="*/ 106 h 288"/>
                  <a:gd name="T52" fmla="*/ 11 w 109"/>
                  <a:gd name="T53" fmla="*/ 91 h 288"/>
                  <a:gd name="T54" fmla="*/ 11 w 109"/>
                  <a:gd name="T55" fmla="*/ 80 h 288"/>
                  <a:gd name="T56" fmla="*/ 7 w 109"/>
                  <a:gd name="T57" fmla="*/ 63 h 288"/>
                  <a:gd name="T58" fmla="*/ 5 w 109"/>
                  <a:gd name="T59" fmla="*/ 45 h 288"/>
                  <a:gd name="T60" fmla="*/ 1 w 109"/>
                  <a:gd name="T61" fmla="*/ 31 h 288"/>
                  <a:gd name="T62" fmla="*/ 1 w 109"/>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88"/>
                  <a:gd name="T98" fmla="*/ 109 w 109"/>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88">
                    <a:moveTo>
                      <a:pt x="108" y="287"/>
                    </a:moveTo>
                    <a:lnTo>
                      <a:pt x="106" y="287"/>
                    </a:lnTo>
                    <a:lnTo>
                      <a:pt x="102" y="284"/>
                    </a:lnTo>
                    <a:lnTo>
                      <a:pt x="98" y="281"/>
                    </a:lnTo>
                    <a:lnTo>
                      <a:pt x="96" y="287"/>
                    </a:lnTo>
                    <a:lnTo>
                      <a:pt x="96" y="281"/>
                    </a:lnTo>
                    <a:lnTo>
                      <a:pt x="92" y="278"/>
                    </a:lnTo>
                    <a:lnTo>
                      <a:pt x="89" y="278"/>
                    </a:lnTo>
                    <a:lnTo>
                      <a:pt x="85" y="278"/>
                    </a:lnTo>
                    <a:lnTo>
                      <a:pt x="83" y="275"/>
                    </a:lnTo>
                    <a:lnTo>
                      <a:pt x="79" y="278"/>
                    </a:lnTo>
                    <a:lnTo>
                      <a:pt x="81" y="275"/>
                    </a:lnTo>
                    <a:lnTo>
                      <a:pt x="77" y="275"/>
                    </a:lnTo>
                    <a:lnTo>
                      <a:pt x="77" y="269"/>
                    </a:lnTo>
                    <a:lnTo>
                      <a:pt x="73" y="269"/>
                    </a:lnTo>
                    <a:lnTo>
                      <a:pt x="73" y="266"/>
                    </a:lnTo>
                    <a:lnTo>
                      <a:pt x="70" y="266"/>
                    </a:lnTo>
                    <a:lnTo>
                      <a:pt x="70" y="264"/>
                    </a:lnTo>
                    <a:lnTo>
                      <a:pt x="68" y="261"/>
                    </a:lnTo>
                    <a:lnTo>
                      <a:pt x="66" y="258"/>
                    </a:lnTo>
                    <a:lnTo>
                      <a:pt x="66" y="252"/>
                    </a:lnTo>
                    <a:lnTo>
                      <a:pt x="64" y="252"/>
                    </a:lnTo>
                    <a:lnTo>
                      <a:pt x="62" y="246"/>
                    </a:lnTo>
                    <a:lnTo>
                      <a:pt x="60" y="246"/>
                    </a:lnTo>
                    <a:lnTo>
                      <a:pt x="62" y="241"/>
                    </a:lnTo>
                    <a:lnTo>
                      <a:pt x="60" y="241"/>
                    </a:lnTo>
                    <a:lnTo>
                      <a:pt x="56" y="235"/>
                    </a:lnTo>
                    <a:lnTo>
                      <a:pt x="54" y="235"/>
                    </a:lnTo>
                    <a:lnTo>
                      <a:pt x="53" y="232"/>
                    </a:lnTo>
                    <a:lnTo>
                      <a:pt x="51" y="226"/>
                    </a:lnTo>
                    <a:lnTo>
                      <a:pt x="47" y="220"/>
                    </a:lnTo>
                    <a:lnTo>
                      <a:pt x="45" y="212"/>
                    </a:lnTo>
                    <a:lnTo>
                      <a:pt x="43" y="206"/>
                    </a:lnTo>
                    <a:lnTo>
                      <a:pt x="39" y="200"/>
                    </a:lnTo>
                    <a:lnTo>
                      <a:pt x="39" y="198"/>
                    </a:lnTo>
                    <a:lnTo>
                      <a:pt x="36" y="186"/>
                    </a:lnTo>
                    <a:lnTo>
                      <a:pt x="34" y="180"/>
                    </a:lnTo>
                    <a:lnTo>
                      <a:pt x="32" y="177"/>
                    </a:lnTo>
                    <a:lnTo>
                      <a:pt x="28" y="169"/>
                    </a:lnTo>
                    <a:lnTo>
                      <a:pt x="26" y="163"/>
                    </a:lnTo>
                    <a:lnTo>
                      <a:pt x="26" y="160"/>
                    </a:lnTo>
                    <a:lnTo>
                      <a:pt x="26" y="154"/>
                    </a:lnTo>
                    <a:lnTo>
                      <a:pt x="22" y="146"/>
                    </a:lnTo>
                    <a:lnTo>
                      <a:pt x="22" y="137"/>
                    </a:lnTo>
                    <a:lnTo>
                      <a:pt x="20" y="137"/>
                    </a:lnTo>
                    <a:lnTo>
                      <a:pt x="18" y="129"/>
                    </a:lnTo>
                    <a:lnTo>
                      <a:pt x="18" y="123"/>
                    </a:lnTo>
                    <a:lnTo>
                      <a:pt x="15" y="117"/>
                    </a:lnTo>
                    <a:lnTo>
                      <a:pt x="15" y="106"/>
                    </a:lnTo>
                    <a:lnTo>
                      <a:pt x="15" y="100"/>
                    </a:lnTo>
                    <a:lnTo>
                      <a:pt x="11" y="91"/>
                    </a:lnTo>
                    <a:lnTo>
                      <a:pt x="13" y="88"/>
                    </a:lnTo>
                    <a:lnTo>
                      <a:pt x="11" y="80"/>
                    </a:lnTo>
                    <a:lnTo>
                      <a:pt x="7" y="66"/>
                    </a:lnTo>
                    <a:lnTo>
                      <a:pt x="7" y="63"/>
                    </a:lnTo>
                    <a:lnTo>
                      <a:pt x="7" y="57"/>
                    </a:lnTo>
                    <a:lnTo>
                      <a:pt x="5" y="45"/>
                    </a:lnTo>
                    <a:lnTo>
                      <a:pt x="3" y="40"/>
                    </a:lnTo>
                    <a:lnTo>
                      <a:pt x="1" y="31"/>
                    </a:lnTo>
                    <a:lnTo>
                      <a:pt x="1" y="20"/>
                    </a:lnTo>
                    <a:lnTo>
                      <a:pt x="1" y="14"/>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596" name="Freeform 261"/>
              <p:cNvSpPr>
                <a:spLocks/>
              </p:cNvSpPr>
              <p:nvPr/>
            </p:nvSpPr>
            <p:spPr bwMode="auto">
              <a:xfrm>
                <a:off x="2015" y="1233"/>
                <a:ext cx="111" cy="288"/>
              </a:xfrm>
              <a:custGeom>
                <a:avLst/>
                <a:gdLst>
                  <a:gd name="T0" fmla="*/ 3 w 111"/>
                  <a:gd name="T1" fmla="*/ 284 h 288"/>
                  <a:gd name="T2" fmla="*/ 7 w 111"/>
                  <a:gd name="T3" fmla="*/ 287 h 288"/>
                  <a:gd name="T4" fmla="*/ 15 w 111"/>
                  <a:gd name="T5" fmla="*/ 284 h 288"/>
                  <a:gd name="T6" fmla="*/ 22 w 111"/>
                  <a:gd name="T7" fmla="*/ 278 h 288"/>
                  <a:gd name="T8" fmla="*/ 26 w 111"/>
                  <a:gd name="T9" fmla="*/ 278 h 288"/>
                  <a:gd name="T10" fmla="*/ 28 w 111"/>
                  <a:gd name="T11" fmla="*/ 275 h 288"/>
                  <a:gd name="T12" fmla="*/ 32 w 111"/>
                  <a:gd name="T13" fmla="*/ 272 h 288"/>
                  <a:gd name="T14" fmla="*/ 34 w 111"/>
                  <a:gd name="T15" fmla="*/ 266 h 288"/>
                  <a:gd name="T16" fmla="*/ 38 w 111"/>
                  <a:gd name="T17" fmla="*/ 264 h 288"/>
                  <a:gd name="T18" fmla="*/ 40 w 111"/>
                  <a:gd name="T19" fmla="*/ 258 h 288"/>
                  <a:gd name="T20" fmla="*/ 44 w 111"/>
                  <a:gd name="T21" fmla="*/ 255 h 288"/>
                  <a:gd name="T22" fmla="*/ 45 w 111"/>
                  <a:gd name="T23" fmla="*/ 249 h 288"/>
                  <a:gd name="T24" fmla="*/ 49 w 111"/>
                  <a:gd name="T25" fmla="*/ 243 h 288"/>
                  <a:gd name="T26" fmla="*/ 51 w 111"/>
                  <a:gd name="T27" fmla="*/ 241 h 288"/>
                  <a:gd name="T28" fmla="*/ 53 w 111"/>
                  <a:gd name="T29" fmla="*/ 235 h 288"/>
                  <a:gd name="T30" fmla="*/ 56 w 111"/>
                  <a:gd name="T31" fmla="*/ 229 h 288"/>
                  <a:gd name="T32" fmla="*/ 58 w 111"/>
                  <a:gd name="T33" fmla="*/ 223 h 288"/>
                  <a:gd name="T34" fmla="*/ 66 w 111"/>
                  <a:gd name="T35" fmla="*/ 212 h 288"/>
                  <a:gd name="T36" fmla="*/ 67 w 111"/>
                  <a:gd name="T37" fmla="*/ 200 h 288"/>
                  <a:gd name="T38" fmla="*/ 75 w 111"/>
                  <a:gd name="T39" fmla="*/ 186 h 288"/>
                  <a:gd name="T40" fmla="*/ 79 w 111"/>
                  <a:gd name="T41" fmla="*/ 169 h 288"/>
                  <a:gd name="T42" fmla="*/ 81 w 111"/>
                  <a:gd name="T43" fmla="*/ 160 h 288"/>
                  <a:gd name="T44" fmla="*/ 88 w 111"/>
                  <a:gd name="T45" fmla="*/ 146 h 288"/>
                  <a:gd name="T46" fmla="*/ 88 w 111"/>
                  <a:gd name="T47" fmla="*/ 137 h 288"/>
                  <a:gd name="T48" fmla="*/ 92 w 111"/>
                  <a:gd name="T49" fmla="*/ 120 h 288"/>
                  <a:gd name="T50" fmla="*/ 94 w 111"/>
                  <a:gd name="T51" fmla="*/ 106 h 288"/>
                  <a:gd name="T52" fmla="*/ 96 w 111"/>
                  <a:gd name="T53" fmla="*/ 94 h 288"/>
                  <a:gd name="T54" fmla="*/ 102 w 111"/>
                  <a:gd name="T55" fmla="*/ 80 h 288"/>
                  <a:gd name="T56" fmla="*/ 100 w 111"/>
                  <a:gd name="T57" fmla="*/ 66 h 288"/>
                  <a:gd name="T58" fmla="*/ 106 w 111"/>
                  <a:gd name="T59" fmla="*/ 45 h 288"/>
                  <a:gd name="T60" fmla="*/ 104 w 111"/>
                  <a:gd name="T61" fmla="*/ 28 h 288"/>
                  <a:gd name="T62" fmla="*/ 110 w 111"/>
                  <a:gd name="T63" fmla="*/ 1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0" y="287"/>
                    </a:moveTo>
                    <a:lnTo>
                      <a:pt x="3" y="284"/>
                    </a:lnTo>
                    <a:lnTo>
                      <a:pt x="7" y="287"/>
                    </a:lnTo>
                    <a:lnTo>
                      <a:pt x="11" y="284"/>
                    </a:lnTo>
                    <a:lnTo>
                      <a:pt x="15" y="284"/>
                    </a:lnTo>
                    <a:lnTo>
                      <a:pt x="19" y="284"/>
                    </a:lnTo>
                    <a:lnTo>
                      <a:pt x="22" y="278"/>
                    </a:lnTo>
                    <a:lnTo>
                      <a:pt x="24" y="281"/>
                    </a:lnTo>
                    <a:lnTo>
                      <a:pt x="26" y="278"/>
                    </a:lnTo>
                    <a:lnTo>
                      <a:pt x="28" y="278"/>
                    </a:lnTo>
                    <a:lnTo>
                      <a:pt x="28" y="275"/>
                    </a:lnTo>
                    <a:lnTo>
                      <a:pt x="30" y="275"/>
                    </a:lnTo>
                    <a:lnTo>
                      <a:pt x="32" y="272"/>
                    </a:lnTo>
                    <a:lnTo>
                      <a:pt x="32" y="269"/>
                    </a:lnTo>
                    <a:lnTo>
                      <a:pt x="34" y="266"/>
                    </a:lnTo>
                    <a:lnTo>
                      <a:pt x="38" y="266"/>
                    </a:lnTo>
                    <a:lnTo>
                      <a:pt x="38" y="264"/>
                    </a:lnTo>
                    <a:lnTo>
                      <a:pt x="42" y="261"/>
                    </a:lnTo>
                    <a:lnTo>
                      <a:pt x="40" y="258"/>
                    </a:lnTo>
                    <a:lnTo>
                      <a:pt x="44" y="258"/>
                    </a:lnTo>
                    <a:lnTo>
                      <a:pt x="44" y="255"/>
                    </a:lnTo>
                    <a:lnTo>
                      <a:pt x="44" y="252"/>
                    </a:lnTo>
                    <a:lnTo>
                      <a:pt x="45" y="249"/>
                    </a:lnTo>
                    <a:lnTo>
                      <a:pt x="45" y="246"/>
                    </a:lnTo>
                    <a:lnTo>
                      <a:pt x="49" y="243"/>
                    </a:lnTo>
                    <a:lnTo>
                      <a:pt x="51" y="241"/>
                    </a:lnTo>
                    <a:lnTo>
                      <a:pt x="51" y="235"/>
                    </a:lnTo>
                    <a:lnTo>
                      <a:pt x="53" y="235"/>
                    </a:lnTo>
                    <a:lnTo>
                      <a:pt x="53" y="232"/>
                    </a:lnTo>
                    <a:lnTo>
                      <a:pt x="56" y="229"/>
                    </a:lnTo>
                    <a:lnTo>
                      <a:pt x="56" y="226"/>
                    </a:lnTo>
                    <a:lnTo>
                      <a:pt x="58" y="223"/>
                    </a:lnTo>
                    <a:lnTo>
                      <a:pt x="64" y="215"/>
                    </a:lnTo>
                    <a:lnTo>
                      <a:pt x="66" y="212"/>
                    </a:lnTo>
                    <a:lnTo>
                      <a:pt x="71" y="203"/>
                    </a:lnTo>
                    <a:lnTo>
                      <a:pt x="67" y="200"/>
                    </a:lnTo>
                    <a:lnTo>
                      <a:pt x="73" y="192"/>
                    </a:lnTo>
                    <a:lnTo>
                      <a:pt x="75" y="186"/>
                    </a:lnTo>
                    <a:lnTo>
                      <a:pt x="77" y="180"/>
                    </a:lnTo>
                    <a:lnTo>
                      <a:pt x="79" y="169"/>
                    </a:lnTo>
                    <a:lnTo>
                      <a:pt x="81" y="160"/>
                    </a:lnTo>
                    <a:lnTo>
                      <a:pt x="85" y="154"/>
                    </a:lnTo>
                    <a:lnTo>
                      <a:pt x="88" y="146"/>
                    </a:lnTo>
                    <a:lnTo>
                      <a:pt x="88" y="137"/>
                    </a:lnTo>
                    <a:lnTo>
                      <a:pt x="92" y="129"/>
                    </a:lnTo>
                    <a:lnTo>
                      <a:pt x="92" y="120"/>
                    </a:lnTo>
                    <a:lnTo>
                      <a:pt x="92" y="111"/>
                    </a:lnTo>
                    <a:lnTo>
                      <a:pt x="94" y="106"/>
                    </a:lnTo>
                    <a:lnTo>
                      <a:pt x="96" y="103"/>
                    </a:lnTo>
                    <a:lnTo>
                      <a:pt x="96" y="94"/>
                    </a:lnTo>
                    <a:lnTo>
                      <a:pt x="98" y="86"/>
                    </a:lnTo>
                    <a:lnTo>
                      <a:pt x="102" y="80"/>
                    </a:lnTo>
                    <a:lnTo>
                      <a:pt x="102" y="68"/>
                    </a:lnTo>
                    <a:lnTo>
                      <a:pt x="100" y="66"/>
                    </a:lnTo>
                    <a:lnTo>
                      <a:pt x="102" y="54"/>
                    </a:lnTo>
                    <a:lnTo>
                      <a:pt x="106" y="45"/>
                    </a:lnTo>
                    <a:lnTo>
                      <a:pt x="106" y="37"/>
                    </a:lnTo>
                    <a:lnTo>
                      <a:pt x="104" y="28"/>
                    </a:lnTo>
                    <a:lnTo>
                      <a:pt x="108" y="22"/>
                    </a:lnTo>
                    <a:lnTo>
                      <a:pt x="110" y="14"/>
                    </a:lnTo>
                    <a:lnTo>
                      <a:pt x="108" y="0"/>
                    </a:lnTo>
                  </a:path>
                </a:pathLst>
              </a:custGeom>
              <a:noFill/>
              <a:ln w="9525" cap="rnd">
                <a:solidFill>
                  <a:srgbClr val="FF0000"/>
                </a:solidFill>
                <a:round/>
                <a:headEnd type="none" w="sm" len="sm"/>
                <a:tailEnd type="none" w="sm" len="sm"/>
              </a:ln>
            </p:spPr>
            <p:txBody>
              <a:bodyPr/>
              <a:lstStyle/>
              <a:p>
                <a:endParaRPr lang="en-US"/>
              </a:p>
            </p:txBody>
          </p:sp>
          <p:sp>
            <p:nvSpPr>
              <p:cNvPr id="22597" name="Freeform 262"/>
              <p:cNvSpPr>
                <a:spLocks/>
              </p:cNvSpPr>
              <p:nvPr/>
            </p:nvSpPr>
            <p:spPr bwMode="auto">
              <a:xfrm>
                <a:off x="2015" y="1233"/>
                <a:ext cx="111" cy="288"/>
              </a:xfrm>
              <a:custGeom>
                <a:avLst/>
                <a:gdLst>
                  <a:gd name="T0" fmla="*/ 3 w 111"/>
                  <a:gd name="T1" fmla="*/ 284 h 288"/>
                  <a:gd name="T2" fmla="*/ 7 w 111"/>
                  <a:gd name="T3" fmla="*/ 287 h 288"/>
                  <a:gd name="T4" fmla="*/ 15 w 111"/>
                  <a:gd name="T5" fmla="*/ 284 h 288"/>
                  <a:gd name="T6" fmla="*/ 22 w 111"/>
                  <a:gd name="T7" fmla="*/ 278 h 288"/>
                  <a:gd name="T8" fmla="*/ 26 w 111"/>
                  <a:gd name="T9" fmla="*/ 278 h 288"/>
                  <a:gd name="T10" fmla="*/ 28 w 111"/>
                  <a:gd name="T11" fmla="*/ 275 h 288"/>
                  <a:gd name="T12" fmla="*/ 32 w 111"/>
                  <a:gd name="T13" fmla="*/ 272 h 288"/>
                  <a:gd name="T14" fmla="*/ 34 w 111"/>
                  <a:gd name="T15" fmla="*/ 266 h 288"/>
                  <a:gd name="T16" fmla="*/ 38 w 111"/>
                  <a:gd name="T17" fmla="*/ 264 h 288"/>
                  <a:gd name="T18" fmla="*/ 40 w 111"/>
                  <a:gd name="T19" fmla="*/ 258 h 288"/>
                  <a:gd name="T20" fmla="*/ 44 w 111"/>
                  <a:gd name="T21" fmla="*/ 255 h 288"/>
                  <a:gd name="T22" fmla="*/ 45 w 111"/>
                  <a:gd name="T23" fmla="*/ 246 h 288"/>
                  <a:gd name="T24" fmla="*/ 49 w 111"/>
                  <a:gd name="T25" fmla="*/ 243 h 288"/>
                  <a:gd name="T26" fmla="*/ 51 w 111"/>
                  <a:gd name="T27" fmla="*/ 235 h 288"/>
                  <a:gd name="T28" fmla="*/ 53 w 111"/>
                  <a:gd name="T29" fmla="*/ 232 h 288"/>
                  <a:gd name="T30" fmla="*/ 56 w 111"/>
                  <a:gd name="T31" fmla="*/ 226 h 288"/>
                  <a:gd name="T32" fmla="*/ 64 w 111"/>
                  <a:gd name="T33" fmla="*/ 215 h 288"/>
                  <a:gd name="T34" fmla="*/ 71 w 111"/>
                  <a:gd name="T35" fmla="*/ 203 h 288"/>
                  <a:gd name="T36" fmla="*/ 73 w 111"/>
                  <a:gd name="T37" fmla="*/ 192 h 288"/>
                  <a:gd name="T38" fmla="*/ 77 w 111"/>
                  <a:gd name="T39" fmla="*/ 180 h 288"/>
                  <a:gd name="T40" fmla="*/ 79 w 111"/>
                  <a:gd name="T41" fmla="*/ 169 h 288"/>
                  <a:gd name="T42" fmla="*/ 85 w 111"/>
                  <a:gd name="T43" fmla="*/ 154 h 288"/>
                  <a:gd name="T44" fmla="*/ 88 w 111"/>
                  <a:gd name="T45" fmla="*/ 137 h 288"/>
                  <a:gd name="T46" fmla="*/ 92 w 111"/>
                  <a:gd name="T47" fmla="*/ 129 h 288"/>
                  <a:gd name="T48" fmla="*/ 92 w 111"/>
                  <a:gd name="T49" fmla="*/ 111 h 288"/>
                  <a:gd name="T50" fmla="*/ 96 w 111"/>
                  <a:gd name="T51" fmla="*/ 103 h 288"/>
                  <a:gd name="T52" fmla="*/ 98 w 111"/>
                  <a:gd name="T53" fmla="*/ 86 h 288"/>
                  <a:gd name="T54" fmla="*/ 102 w 111"/>
                  <a:gd name="T55" fmla="*/ 68 h 288"/>
                  <a:gd name="T56" fmla="*/ 104 w 111"/>
                  <a:gd name="T57" fmla="*/ 54 h 288"/>
                  <a:gd name="T58" fmla="*/ 106 w 111"/>
                  <a:gd name="T59" fmla="*/ 37 h 288"/>
                  <a:gd name="T60" fmla="*/ 108 w 111"/>
                  <a:gd name="T61" fmla="*/ 20 h 288"/>
                  <a:gd name="T62" fmla="*/ 108 w 111"/>
                  <a:gd name="T63" fmla="*/ 0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0" y="287"/>
                    </a:moveTo>
                    <a:lnTo>
                      <a:pt x="3" y="284"/>
                    </a:lnTo>
                    <a:lnTo>
                      <a:pt x="7" y="287"/>
                    </a:lnTo>
                    <a:lnTo>
                      <a:pt x="11" y="284"/>
                    </a:lnTo>
                    <a:lnTo>
                      <a:pt x="15" y="284"/>
                    </a:lnTo>
                    <a:lnTo>
                      <a:pt x="19" y="284"/>
                    </a:lnTo>
                    <a:lnTo>
                      <a:pt x="22" y="278"/>
                    </a:lnTo>
                    <a:lnTo>
                      <a:pt x="24" y="281"/>
                    </a:lnTo>
                    <a:lnTo>
                      <a:pt x="26" y="278"/>
                    </a:lnTo>
                    <a:lnTo>
                      <a:pt x="28" y="278"/>
                    </a:lnTo>
                    <a:lnTo>
                      <a:pt x="28" y="275"/>
                    </a:lnTo>
                    <a:lnTo>
                      <a:pt x="30" y="275"/>
                    </a:lnTo>
                    <a:lnTo>
                      <a:pt x="32" y="272"/>
                    </a:lnTo>
                    <a:lnTo>
                      <a:pt x="32" y="269"/>
                    </a:lnTo>
                    <a:lnTo>
                      <a:pt x="34" y="266"/>
                    </a:lnTo>
                    <a:lnTo>
                      <a:pt x="38" y="266"/>
                    </a:lnTo>
                    <a:lnTo>
                      <a:pt x="38" y="264"/>
                    </a:lnTo>
                    <a:lnTo>
                      <a:pt x="42" y="261"/>
                    </a:lnTo>
                    <a:lnTo>
                      <a:pt x="40" y="258"/>
                    </a:lnTo>
                    <a:lnTo>
                      <a:pt x="44" y="258"/>
                    </a:lnTo>
                    <a:lnTo>
                      <a:pt x="44" y="255"/>
                    </a:lnTo>
                    <a:lnTo>
                      <a:pt x="44" y="252"/>
                    </a:lnTo>
                    <a:lnTo>
                      <a:pt x="45" y="246"/>
                    </a:lnTo>
                    <a:lnTo>
                      <a:pt x="49" y="243"/>
                    </a:lnTo>
                    <a:lnTo>
                      <a:pt x="51" y="241"/>
                    </a:lnTo>
                    <a:lnTo>
                      <a:pt x="51" y="235"/>
                    </a:lnTo>
                    <a:lnTo>
                      <a:pt x="53" y="235"/>
                    </a:lnTo>
                    <a:lnTo>
                      <a:pt x="53" y="232"/>
                    </a:lnTo>
                    <a:lnTo>
                      <a:pt x="56" y="229"/>
                    </a:lnTo>
                    <a:lnTo>
                      <a:pt x="56" y="226"/>
                    </a:lnTo>
                    <a:lnTo>
                      <a:pt x="60" y="220"/>
                    </a:lnTo>
                    <a:lnTo>
                      <a:pt x="64" y="215"/>
                    </a:lnTo>
                    <a:lnTo>
                      <a:pt x="67" y="212"/>
                    </a:lnTo>
                    <a:lnTo>
                      <a:pt x="71" y="203"/>
                    </a:lnTo>
                    <a:lnTo>
                      <a:pt x="71" y="198"/>
                    </a:lnTo>
                    <a:lnTo>
                      <a:pt x="73" y="192"/>
                    </a:lnTo>
                    <a:lnTo>
                      <a:pt x="75" y="186"/>
                    </a:lnTo>
                    <a:lnTo>
                      <a:pt x="77" y="180"/>
                    </a:lnTo>
                    <a:lnTo>
                      <a:pt x="79" y="169"/>
                    </a:lnTo>
                    <a:lnTo>
                      <a:pt x="81" y="160"/>
                    </a:lnTo>
                    <a:lnTo>
                      <a:pt x="85" y="154"/>
                    </a:lnTo>
                    <a:lnTo>
                      <a:pt x="88" y="146"/>
                    </a:lnTo>
                    <a:lnTo>
                      <a:pt x="88" y="137"/>
                    </a:lnTo>
                    <a:lnTo>
                      <a:pt x="92" y="129"/>
                    </a:lnTo>
                    <a:lnTo>
                      <a:pt x="94" y="120"/>
                    </a:lnTo>
                    <a:lnTo>
                      <a:pt x="92" y="111"/>
                    </a:lnTo>
                    <a:lnTo>
                      <a:pt x="94" y="106"/>
                    </a:lnTo>
                    <a:lnTo>
                      <a:pt x="96" y="103"/>
                    </a:lnTo>
                    <a:lnTo>
                      <a:pt x="96" y="94"/>
                    </a:lnTo>
                    <a:lnTo>
                      <a:pt x="98" y="86"/>
                    </a:lnTo>
                    <a:lnTo>
                      <a:pt x="102" y="80"/>
                    </a:lnTo>
                    <a:lnTo>
                      <a:pt x="102" y="68"/>
                    </a:lnTo>
                    <a:lnTo>
                      <a:pt x="102" y="63"/>
                    </a:lnTo>
                    <a:lnTo>
                      <a:pt x="104" y="54"/>
                    </a:lnTo>
                    <a:lnTo>
                      <a:pt x="106" y="45"/>
                    </a:lnTo>
                    <a:lnTo>
                      <a:pt x="106" y="37"/>
                    </a:lnTo>
                    <a:lnTo>
                      <a:pt x="104" y="28"/>
                    </a:lnTo>
                    <a:lnTo>
                      <a:pt x="108" y="20"/>
                    </a:lnTo>
                    <a:lnTo>
                      <a:pt x="110" y="14"/>
                    </a:lnTo>
                    <a:lnTo>
                      <a:pt x="108" y="0"/>
                    </a:lnTo>
                  </a:path>
                </a:pathLst>
              </a:custGeom>
              <a:noFill/>
              <a:ln w="9525" cap="rnd">
                <a:solidFill>
                  <a:srgbClr val="FF0000"/>
                </a:solidFill>
                <a:round/>
                <a:headEnd type="none" w="sm" len="sm"/>
                <a:tailEnd type="none" w="sm" len="sm"/>
              </a:ln>
            </p:spPr>
            <p:txBody>
              <a:bodyPr/>
              <a:lstStyle/>
              <a:p>
                <a:endParaRPr lang="en-US"/>
              </a:p>
            </p:txBody>
          </p:sp>
          <p:sp>
            <p:nvSpPr>
              <p:cNvPr id="22598" name="Freeform 263"/>
              <p:cNvSpPr>
                <a:spLocks/>
              </p:cNvSpPr>
              <p:nvPr/>
            </p:nvSpPr>
            <p:spPr bwMode="auto">
              <a:xfrm>
                <a:off x="1905" y="1233"/>
                <a:ext cx="111" cy="288"/>
              </a:xfrm>
              <a:custGeom>
                <a:avLst/>
                <a:gdLst>
                  <a:gd name="T0" fmla="*/ 108 w 111"/>
                  <a:gd name="T1" fmla="*/ 287 h 288"/>
                  <a:gd name="T2" fmla="*/ 100 w 111"/>
                  <a:gd name="T3" fmla="*/ 281 h 288"/>
                  <a:gd name="T4" fmla="*/ 98 w 111"/>
                  <a:gd name="T5" fmla="*/ 281 h 288"/>
                  <a:gd name="T6" fmla="*/ 91 w 111"/>
                  <a:gd name="T7" fmla="*/ 278 h 288"/>
                  <a:gd name="T8" fmla="*/ 85 w 111"/>
                  <a:gd name="T9" fmla="*/ 275 h 288"/>
                  <a:gd name="T10" fmla="*/ 83 w 111"/>
                  <a:gd name="T11" fmla="*/ 275 h 288"/>
                  <a:gd name="T12" fmla="*/ 75 w 111"/>
                  <a:gd name="T13" fmla="*/ 272 h 288"/>
                  <a:gd name="T14" fmla="*/ 73 w 111"/>
                  <a:gd name="T15" fmla="*/ 269 h 288"/>
                  <a:gd name="T16" fmla="*/ 72 w 111"/>
                  <a:gd name="T17" fmla="*/ 264 h 288"/>
                  <a:gd name="T18" fmla="*/ 68 w 111"/>
                  <a:gd name="T19" fmla="*/ 258 h 288"/>
                  <a:gd name="T20" fmla="*/ 66 w 111"/>
                  <a:gd name="T21" fmla="*/ 252 h 288"/>
                  <a:gd name="T22" fmla="*/ 64 w 111"/>
                  <a:gd name="T23" fmla="*/ 246 h 288"/>
                  <a:gd name="T24" fmla="*/ 64 w 111"/>
                  <a:gd name="T25" fmla="*/ 241 h 288"/>
                  <a:gd name="T26" fmla="*/ 58 w 111"/>
                  <a:gd name="T27" fmla="*/ 235 h 288"/>
                  <a:gd name="T28" fmla="*/ 55 w 111"/>
                  <a:gd name="T29" fmla="*/ 232 h 288"/>
                  <a:gd name="T30" fmla="*/ 55 w 111"/>
                  <a:gd name="T31" fmla="*/ 232 h 288"/>
                  <a:gd name="T32" fmla="*/ 49 w 111"/>
                  <a:gd name="T33" fmla="*/ 220 h 288"/>
                  <a:gd name="T34" fmla="*/ 45 w 111"/>
                  <a:gd name="T35" fmla="*/ 206 h 288"/>
                  <a:gd name="T36" fmla="*/ 41 w 111"/>
                  <a:gd name="T37" fmla="*/ 198 h 288"/>
                  <a:gd name="T38" fmla="*/ 36 w 111"/>
                  <a:gd name="T39" fmla="*/ 180 h 288"/>
                  <a:gd name="T40" fmla="*/ 30 w 111"/>
                  <a:gd name="T41" fmla="*/ 169 h 288"/>
                  <a:gd name="T42" fmla="*/ 28 w 111"/>
                  <a:gd name="T43" fmla="*/ 160 h 288"/>
                  <a:gd name="T44" fmla="*/ 24 w 111"/>
                  <a:gd name="T45" fmla="*/ 146 h 288"/>
                  <a:gd name="T46" fmla="*/ 22 w 111"/>
                  <a:gd name="T47" fmla="*/ 134 h 288"/>
                  <a:gd name="T48" fmla="*/ 20 w 111"/>
                  <a:gd name="T49" fmla="*/ 120 h 288"/>
                  <a:gd name="T50" fmla="*/ 17 w 111"/>
                  <a:gd name="T51" fmla="*/ 103 h 288"/>
                  <a:gd name="T52" fmla="*/ 13 w 111"/>
                  <a:gd name="T53" fmla="*/ 88 h 288"/>
                  <a:gd name="T54" fmla="*/ 13 w 111"/>
                  <a:gd name="T55" fmla="*/ 77 h 288"/>
                  <a:gd name="T56" fmla="*/ 9 w 111"/>
                  <a:gd name="T57" fmla="*/ 60 h 288"/>
                  <a:gd name="T58" fmla="*/ 7 w 111"/>
                  <a:gd name="T59" fmla="*/ 43 h 288"/>
                  <a:gd name="T60" fmla="*/ 3 w 111"/>
                  <a:gd name="T61" fmla="*/ 28 h 288"/>
                  <a:gd name="T62" fmla="*/ 3 w 111"/>
                  <a:gd name="T63" fmla="*/ 11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88"/>
                  <a:gd name="T98" fmla="*/ 111 w 111"/>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88">
                    <a:moveTo>
                      <a:pt x="110" y="287"/>
                    </a:moveTo>
                    <a:lnTo>
                      <a:pt x="108" y="287"/>
                    </a:lnTo>
                    <a:lnTo>
                      <a:pt x="104" y="284"/>
                    </a:lnTo>
                    <a:lnTo>
                      <a:pt x="100" y="281"/>
                    </a:lnTo>
                    <a:lnTo>
                      <a:pt x="98" y="287"/>
                    </a:lnTo>
                    <a:lnTo>
                      <a:pt x="98" y="281"/>
                    </a:lnTo>
                    <a:lnTo>
                      <a:pt x="94" y="278"/>
                    </a:lnTo>
                    <a:lnTo>
                      <a:pt x="91" y="278"/>
                    </a:lnTo>
                    <a:lnTo>
                      <a:pt x="87" y="278"/>
                    </a:lnTo>
                    <a:lnTo>
                      <a:pt x="85" y="275"/>
                    </a:lnTo>
                    <a:lnTo>
                      <a:pt x="81" y="278"/>
                    </a:lnTo>
                    <a:lnTo>
                      <a:pt x="83" y="275"/>
                    </a:lnTo>
                    <a:lnTo>
                      <a:pt x="79" y="275"/>
                    </a:lnTo>
                    <a:lnTo>
                      <a:pt x="75" y="272"/>
                    </a:lnTo>
                    <a:lnTo>
                      <a:pt x="75" y="269"/>
                    </a:lnTo>
                    <a:lnTo>
                      <a:pt x="73" y="269"/>
                    </a:lnTo>
                    <a:lnTo>
                      <a:pt x="72" y="266"/>
                    </a:lnTo>
                    <a:lnTo>
                      <a:pt x="72" y="264"/>
                    </a:lnTo>
                    <a:lnTo>
                      <a:pt x="70" y="261"/>
                    </a:lnTo>
                    <a:lnTo>
                      <a:pt x="68" y="258"/>
                    </a:lnTo>
                    <a:lnTo>
                      <a:pt x="68" y="252"/>
                    </a:lnTo>
                    <a:lnTo>
                      <a:pt x="66" y="252"/>
                    </a:lnTo>
                    <a:lnTo>
                      <a:pt x="64" y="246"/>
                    </a:lnTo>
                    <a:lnTo>
                      <a:pt x="62" y="246"/>
                    </a:lnTo>
                    <a:lnTo>
                      <a:pt x="64" y="241"/>
                    </a:lnTo>
                    <a:lnTo>
                      <a:pt x="62" y="241"/>
                    </a:lnTo>
                    <a:lnTo>
                      <a:pt x="58" y="235"/>
                    </a:lnTo>
                    <a:lnTo>
                      <a:pt x="56" y="235"/>
                    </a:lnTo>
                    <a:lnTo>
                      <a:pt x="55" y="232"/>
                    </a:lnTo>
                    <a:lnTo>
                      <a:pt x="53" y="226"/>
                    </a:lnTo>
                    <a:lnTo>
                      <a:pt x="49" y="220"/>
                    </a:lnTo>
                    <a:lnTo>
                      <a:pt x="47" y="212"/>
                    </a:lnTo>
                    <a:lnTo>
                      <a:pt x="45" y="206"/>
                    </a:lnTo>
                    <a:lnTo>
                      <a:pt x="41" y="200"/>
                    </a:lnTo>
                    <a:lnTo>
                      <a:pt x="41" y="198"/>
                    </a:lnTo>
                    <a:lnTo>
                      <a:pt x="37" y="186"/>
                    </a:lnTo>
                    <a:lnTo>
                      <a:pt x="36" y="180"/>
                    </a:lnTo>
                    <a:lnTo>
                      <a:pt x="34" y="177"/>
                    </a:lnTo>
                    <a:lnTo>
                      <a:pt x="30" y="169"/>
                    </a:lnTo>
                    <a:lnTo>
                      <a:pt x="28" y="163"/>
                    </a:lnTo>
                    <a:lnTo>
                      <a:pt x="28" y="160"/>
                    </a:lnTo>
                    <a:lnTo>
                      <a:pt x="28" y="154"/>
                    </a:lnTo>
                    <a:lnTo>
                      <a:pt x="24" y="146"/>
                    </a:lnTo>
                    <a:lnTo>
                      <a:pt x="24" y="134"/>
                    </a:lnTo>
                    <a:lnTo>
                      <a:pt x="22" y="134"/>
                    </a:lnTo>
                    <a:lnTo>
                      <a:pt x="20" y="126"/>
                    </a:lnTo>
                    <a:lnTo>
                      <a:pt x="20" y="120"/>
                    </a:lnTo>
                    <a:lnTo>
                      <a:pt x="17" y="114"/>
                    </a:lnTo>
                    <a:lnTo>
                      <a:pt x="17" y="103"/>
                    </a:lnTo>
                    <a:lnTo>
                      <a:pt x="17" y="97"/>
                    </a:lnTo>
                    <a:lnTo>
                      <a:pt x="13" y="88"/>
                    </a:lnTo>
                    <a:lnTo>
                      <a:pt x="11" y="86"/>
                    </a:lnTo>
                    <a:lnTo>
                      <a:pt x="13" y="77"/>
                    </a:lnTo>
                    <a:lnTo>
                      <a:pt x="9" y="63"/>
                    </a:lnTo>
                    <a:lnTo>
                      <a:pt x="9" y="60"/>
                    </a:lnTo>
                    <a:lnTo>
                      <a:pt x="9" y="54"/>
                    </a:lnTo>
                    <a:lnTo>
                      <a:pt x="7" y="43"/>
                    </a:lnTo>
                    <a:lnTo>
                      <a:pt x="5" y="37"/>
                    </a:lnTo>
                    <a:lnTo>
                      <a:pt x="3" y="28"/>
                    </a:lnTo>
                    <a:lnTo>
                      <a:pt x="1" y="20"/>
                    </a:lnTo>
                    <a:lnTo>
                      <a:pt x="3" y="11"/>
                    </a:lnTo>
                    <a:lnTo>
                      <a:pt x="0" y="0"/>
                    </a:lnTo>
                  </a:path>
                </a:pathLst>
              </a:custGeom>
              <a:noFill/>
              <a:ln w="9525" cap="rnd">
                <a:solidFill>
                  <a:srgbClr val="FF0000"/>
                </a:solidFill>
                <a:round/>
                <a:headEnd type="none" w="sm" len="sm"/>
                <a:tailEnd type="none" w="sm" len="sm"/>
              </a:ln>
            </p:spPr>
            <p:txBody>
              <a:bodyPr/>
              <a:lstStyle/>
              <a:p>
                <a:endParaRPr lang="en-US"/>
              </a:p>
            </p:txBody>
          </p:sp>
          <p:sp>
            <p:nvSpPr>
              <p:cNvPr id="22599" name="Freeform 264"/>
              <p:cNvSpPr>
                <a:spLocks/>
              </p:cNvSpPr>
              <p:nvPr/>
            </p:nvSpPr>
            <p:spPr bwMode="auto">
              <a:xfrm>
                <a:off x="1798" y="950"/>
                <a:ext cx="110" cy="284"/>
              </a:xfrm>
              <a:custGeom>
                <a:avLst/>
                <a:gdLst>
                  <a:gd name="T0" fmla="*/ 5 w 110"/>
                  <a:gd name="T1" fmla="*/ 0 h 284"/>
                  <a:gd name="T2" fmla="*/ 9 w 110"/>
                  <a:gd name="T3" fmla="*/ 2 h 284"/>
                  <a:gd name="T4" fmla="*/ 15 w 110"/>
                  <a:gd name="T5" fmla="*/ 0 h 284"/>
                  <a:gd name="T6" fmla="*/ 22 w 110"/>
                  <a:gd name="T7" fmla="*/ 5 h 284"/>
                  <a:gd name="T8" fmla="*/ 26 w 110"/>
                  <a:gd name="T9" fmla="*/ 11 h 284"/>
                  <a:gd name="T10" fmla="*/ 30 w 110"/>
                  <a:gd name="T11" fmla="*/ 11 h 284"/>
                  <a:gd name="T12" fmla="*/ 33 w 110"/>
                  <a:gd name="T13" fmla="*/ 14 h 284"/>
                  <a:gd name="T14" fmla="*/ 35 w 110"/>
                  <a:gd name="T15" fmla="*/ 20 h 284"/>
                  <a:gd name="T16" fmla="*/ 41 w 110"/>
                  <a:gd name="T17" fmla="*/ 25 h 284"/>
                  <a:gd name="T18" fmla="*/ 39 w 110"/>
                  <a:gd name="T19" fmla="*/ 25 h 284"/>
                  <a:gd name="T20" fmla="*/ 43 w 110"/>
                  <a:gd name="T21" fmla="*/ 31 h 284"/>
                  <a:gd name="T22" fmla="*/ 48 w 110"/>
                  <a:gd name="T23" fmla="*/ 37 h 284"/>
                  <a:gd name="T24" fmla="*/ 48 w 110"/>
                  <a:gd name="T25" fmla="*/ 42 h 284"/>
                  <a:gd name="T26" fmla="*/ 50 w 110"/>
                  <a:gd name="T27" fmla="*/ 48 h 284"/>
                  <a:gd name="T28" fmla="*/ 54 w 110"/>
                  <a:gd name="T29" fmla="*/ 51 h 284"/>
                  <a:gd name="T30" fmla="*/ 58 w 110"/>
                  <a:gd name="T31" fmla="*/ 54 h 284"/>
                  <a:gd name="T32" fmla="*/ 62 w 110"/>
                  <a:gd name="T33" fmla="*/ 62 h 284"/>
                  <a:gd name="T34" fmla="*/ 65 w 110"/>
                  <a:gd name="T35" fmla="*/ 74 h 284"/>
                  <a:gd name="T36" fmla="*/ 69 w 110"/>
                  <a:gd name="T37" fmla="*/ 91 h 284"/>
                  <a:gd name="T38" fmla="*/ 75 w 110"/>
                  <a:gd name="T39" fmla="*/ 100 h 284"/>
                  <a:gd name="T40" fmla="*/ 77 w 110"/>
                  <a:gd name="T41" fmla="*/ 111 h 284"/>
                  <a:gd name="T42" fmla="*/ 80 w 110"/>
                  <a:gd name="T43" fmla="*/ 128 h 284"/>
                  <a:gd name="T44" fmla="*/ 84 w 110"/>
                  <a:gd name="T45" fmla="*/ 137 h 284"/>
                  <a:gd name="T46" fmla="*/ 90 w 110"/>
                  <a:gd name="T47" fmla="*/ 151 h 284"/>
                  <a:gd name="T48" fmla="*/ 88 w 110"/>
                  <a:gd name="T49" fmla="*/ 165 h 284"/>
                  <a:gd name="T50" fmla="*/ 93 w 110"/>
                  <a:gd name="T51" fmla="*/ 180 h 284"/>
                  <a:gd name="T52" fmla="*/ 97 w 110"/>
                  <a:gd name="T53" fmla="*/ 188 h 284"/>
                  <a:gd name="T54" fmla="*/ 97 w 110"/>
                  <a:gd name="T55" fmla="*/ 208 h 284"/>
                  <a:gd name="T56" fmla="*/ 99 w 110"/>
                  <a:gd name="T57" fmla="*/ 225 h 284"/>
                  <a:gd name="T58" fmla="*/ 99 w 110"/>
                  <a:gd name="T59" fmla="*/ 242 h 284"/>
                  <a:gd name="T60" fmla="*/ 105 w 110"/>
                  <a:gd name="T61" fmla="*/ 260 h 284"/>
                  <a:gd name="T62" fmla="*/ 105 w 110"/>
                  <a:gd name="T63" fmla="*/ 277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0" y="0"/>
                    </a:moveTo>
                    <a:lnTo>
                      <a:pt x="5" y="0"/>
                    </a:lnTo>
                    <a:lnTo>
                      <a:pt x="7" y="2"/>
                    </a:lnTo>
                    <a:lnTo>
                      <a:pt x="9" y="2"/>
                    </a:lnTo>
                    <a:lnTo>
                      <a:pt x="11" y="2"/>
                    </a:lnTo>
                    <a:lnTo>
                      <a:pt x="15" y="0"/>
                    </a:lnTo>
                    <a:lnTo>
                      <a:pt x="16" y="5"/>
                    </a:lnTo>
                    <a:lnTo>
                      <a:pt x="22" y="5"/>
                    </a:lnTo>
                    <a:lnTo>
                      <a:pt x="24" y="8"/>
                    </a:lnTo>
                    <a:lnTo>
                      <a:pt x="26" y="11"/>
                    </a:lnTo>
                    <a:lnTo>
                      <a:pt x="30" y="11"/>
                    </a:lnTo>
                    <a:lnTo>
                      <a:pt x="31" y="11"/>
                    </a:lnTo>
                    <a:lnTo>
                      <a:pt x="33" y="14"/>
                    </a:lnTo>
                    <a:lnTo>
                      <a:pt x="33" y="17"/>
                    </a:lnTo>
                    <a:lnTo>
                      <a:pt x="35" y="20"/>
                    </a:lnTo>
                    <a:lnTo>
                      <a:pt x="37" y="22"/>
                    </a:lnTo>
                    <a:lnTo>
                      <a:pt x="41" y="25"/>
                    </a:lnTo>
                    <a:lnTo>
                      <a:pt x="39" y="25"/>
                    </a:lnTo>
                    <a:lnTo>
                      <a:pt x="41" y="31"/>
                    </a:lnTo>
                    <a:lnTo>
                      <a:pt x="43" y="31"/>
                    </a:lnTo>
                    <a:lnTo>
                      <a:pt x="45" y="34"/>
                    </a:lnTo>
                    <a:lnTo>
                      <a:pt x="48" y="37"/>
                    </a:lnTo>
                    <a:lnTo>
                      <a:pt x="46" y="40"/>
                    </a:lnTo>
                    <a:lnTo>
                      <a:pt x="48" y="42"/>
                    </a:lnTo>
                    <a:lnTo>
                      <a:pt x="48" y="45"/>
                    </a:lnTo>
                    <a:lnTo>
                      <a:pt x="50" y="48"/>
                    </a:lnTo>
                    <a:lnTo>
                      <a:pt x="54" y="51"/>
                    </a:lnTo>
                    <a:lnTo>
                      <a:pt x="56" y="54"/>
                    </a:lnTo>
                    <a:lnTo>
                      <a:pt x="58" y="54"/>
                    </a:lnTo>
                    <a:lnTo>
                      <a:pt x="58" y="60"/>
                    </a:lnTo>
                    <a:lnTo>
                      <a:pt x="62" y="62"/>
                    </a:lnTo>
                    <a:lnTo>
                      <a:pt x="63" y="65"/>
                    </a:lnTo>
                    <a:lnTo>
                      <a:pt x="65" y="74"/>
                    </a:lnTo>
                    <a:lnTo>
                      <a:pt x="69" y="85"/>
                    </a:lnTo>
                    <a:lnTo>
                      <a:pt x="69" y="91"/>
                    </a:lnTo>
                    <a:lnTo>
                      <a:pt x="71" y="97"/>
                    </a:lnTo>
                    <a:lnTo>
                      <a:pt x="75" y="100"/>
                    </a:lnTo>
                    <a:lnTo>
                      <a:pt x="78" y="108"/>
                    </a:lnTo>
                    <a:lnTo>
                      <a:pt x="77" y="111"/>
                    </a:lnTo>
                    <a:lnTo>
                      <a:pt x="80" y="122"/>
                    </a:lnTo>
                    <a:lnTo>
                      <a:pt x="80" y="128"/>
                    </a:lnTo>
                    <a:lnTo>
                      <a:pt x="82" y="134"/>
                    </a:lnTo>
                    <a:lnTo>
                      <a:pt x="84" y="137"/>
                    </a:lnTo>
                    <a:lnTo>
                      <a:pt x="84" y="148"/>
                    </a:lnTo>
                    <a:lnTo>
                      <a:pt x="90" y="151"/>
                    </a:lnTo>
                    <a:lnTo>
                      <a:pt x="88" y="157"/>
                    </a:lnTo>
                    <a:lnTo>
                      <a:pt x="88" y="165"/>
                    </a:lnTo>
                    <a:lnTo>
                      <a:pt x="92" y="171"/>
                    </a:lnTo>
                    <a:lnTo>
                      <a:pt x="93" y="180"/>
                    </a:lnTo>
                    <a:lnTo>
                      <a:pt x="95" y="185"/>
                    </a:lnTo>
                    <a:lnTo>
                      <a:pt x="97" y="188"/>
                    </a:lnTo>
                    <a:lnTo>
                      <a:pt x="97" y="202"/>
                    </a:lnTo>
                    <a:lnTo>
                      <a:pt x="97" y="208"/>
                    </a:lnTo>
                    <a:lnTo>
                      <a:pt x="97" y="217"/>
                    </a:lnTo>
                    <a:lnTo>
                      <a:pt x="99" y="225"/>
                    </a:lnTo>
                    <a:lnTo>
                      <a:pt x="99" y="234"/>
                    </a:lnTo>
                    <a:lnTo>
                      <a:pt x="99" y="242"/>
                    </a:lnTo>
                    <a:lnTo>
                      <a:pt x="103" y="251"/>
                    </a:lnTo>
                    <a:lnTo>
                      <a:pt x="105" y="260"/>
                    </a:lnTo>
                    <a:lnTo>
                      <a:pt x="109" y="265"/>
                    </a:lnTo>
                    <a:lnTo>
                      <a:pt x="105" y="277"/>
                    </a:lnTo>
                    <a:lnTo>
                      <a:pt x="109" y="283"/>
                    </a:lnTo>
                  </a:path>
                </a:pathLst>
              </a:custGeom>
              <a:noFill/>
              <a:ln w="9525" cap="rnd">
                <a:solidFill>
                  <a:srgbClr val="FF0000"/>
                </a:solidFill>
                <a:round/>
                <a:headEnd type="none" w="sm" len="sm"/>
                <a:tailEnd type="none" w="sm" len="sm"/>
              </a:ln>
            </p:spPr>
            <p:txBody>
              <a:bodyPr/>
              <a:lstStyle/>
              <a:p>
                <a:endParaRPr lang="en-US"/>
              </a:p>
            </p:txBody>
          </p:sp>
        </p:grpSp>
      </p:grpSp>
      <p:grpSp>
        <p:nvGrpSpPr>
          <p:cNvPr id="15" name="Group 265"/>
          <p:cNvGrpSpPr>
            <a:grpSpLocks/>
          </p:cNvGrpSpPr>
          <p:nvPr/>
        </p:nvGrpSpPr>
        <p:grpSpPr bwMode="auto">
          <a:xfrm>
            <a:off x="2428875" y="4394200"/>
            <a:ext cx="100013" cy="409575"/>
            <a:chOff x="2460" y="2318"/>
            <a:chExt cx="63" cy="258"/>
          </a:xfrm>
        </p:grpSpPr>
        <p:sp>
          <p:nvSpPr>
            <p:cNvPr id="22545" name="Freeform 266"/>
            <p:cNvSpPr>
              <a:spLocks/>
            </p:cNvSpPr>
            <p:nvPr/>
          </p:nvSpPr>
          <p:spPr bwMode="auto">
            <a:xfrm rot="-1539688">
              <a:off x="2464" y="2318"/>
              <a:ext cx="32" cy="121"/>
            </a:xfrm>
            <a:custGeom>
              <a:avLst/>
              <a:gdLst>
                <a:gd name="T0" fmla="*/ 0 w 110"/>
                <a:gd name="T1" fmla="*/ 0 h 284"/>
                <a:gd name="T2" fmla="*/ 0 w 110"/>
                <a:gd name="T3" fmla="*/ 0 h 284"/>
                <a:gd name="T4" fmla="*/ 0 w 110"/>
                <a:gd name="T5" fmla="*/ 0 h 284"/>
                <a:gd name="T6" fmla="*/ 0 w 110"/>
                <a:gd name="T7" fmla="*/ 0 h 284"/>
                <a:gd name="T8" fmla="*/ 0 w 110"/>
                <a:gd name="T9" fmla="*/ 0 h 284"/>
                <a:gd name="T10" fmla="*/ 0 w 110"/>
                <a:gd name="T11" fmla="*/ 0 h 284"/>
                <a:gd name="T12" fmla="*/ 0 w 110"/>
                <a:gd name="T13" fmla="*/ 0 h 284"/>
                <a:gd name="T14" fmla="*/ 0 w 110"/>
                <a:gd name="T15" fmla="*/ 0 h 284"/>
                <a:gd name="T16" fmla="*/ 0 w 110"/>
                <a:gd name="T17" fmla="*/ 0 h 284"/>
                <a:gd name="T18" fmla="*/ 0 w 110"/>
                <a:gd name="T19" fmla="*/ 0 h 284"/>
                <a:gd name="T20" fmla="*/ 0 w 110"/>
                <a:gd name="T21" fmla="*/ 0 h 284"/>
                <a:gd name="T22" fmla="*/ 0 w 110"/>
                <a:gd name="T23" fmla="*/ 0 h 284"/>
                <a:gd name="T24" fmla="*/ 0 w 110"/>
                <a:gd name="T25" fmla="*/ 0 h 284"/>
                <a:gd name="T26" fmla="*/ 0 w 110"/>
                <a:gd name="T27" fmla="*/ 0 h 284"/>
                <a:gd name="T28" fmla="*/ 0 w 110"/>
                <a:gd name="T29" fmla="*/ 0 h 284"/>
                <a:gd name="T30" fmla="*/ 0 w 110"/>
                <a:gd name="T31" fmla="*/ 0 h 284"/>
                <a:gd name="T32" fmla="*/ 0 w 110"/>
                <a:gd name="T33" fmla="*/ 0 h 284"/>
                <a:gd name="T34" fmla="*/ 0 w 110"/>
                <a:gd name="T35" fmla="*/ 0 h 284"/>
                <a:gd name="T36" fmla="*/ 0 w 110"/>
                <a:gd name="T37" fmla="*/ 0 h 284"/>
                <a:gd name="T38" fmla="*/ 0 w 110"/>
                <a:gd name="T39" fmla="*/ 0 h 284"/>
                <a:gd name="T40" fmla="*/ 0 w 110"/>
                <a:gd name="T41" fmla="*/ 0 h 284"/>
                <a:gd name="T42" fmla="*/ 0 w 110"/>
                <a:gd name="T43" fmla="*/ 0 h 284"/>
                <a:gd name="T44" fmla="*/ 0 w 110"/>
                <a:gd name="T45" fmla="*/ 0 h 284"/>
                <a:gd name="T46" fmla="*/ 0 w 110"/>
                <a:gd name="T47" fmla="*/ 0 h 284"/>
                <a:gd name="T48" fmla="*/ 0 w 110"/>
                <a:gd name="T49" fmla="*/ 0 h 284"/>
                <a:gd name="T50" fmla="*/ 0 w 110"/>
                <a:gd name="T51" fmla="*/ 0 h 284"/>
                <a:gd name="T52" fmla="*/ 0 w 110"/>
                <a:gd name="T53" fmla="*/ 0 h 284"/>
                <a:gd name="T54" fmla="*/ 0 w 110"/>
                <a:gd name="T55" fmla="*/ 0 h 284"/>
                <a:gd name="T56" fmla="*/ 0 w 110"/>
                <a:gd name="T57" fmla="*/ 0 h 284"/>
                <a:gd name="T58" fmla="*/ 0 w 110"/>
                <a:gd name="T59" fmla="*/ 0 h 284"/>
                <a:gd name="T60" fmla="*/ 0 w 110"/>
                <a:gd name="T61" fmla="*/ 0 h 284"/>
                <a:gd name="T62" fmla="*/ 0 w 110"/>
                <a:gd name="T63" fmla="*/ 0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284"/>
                <a:gd name="T98" fmla="*/ 110 w 110"/>
                <a:gd name="T99" fmla="*/ 284 h 2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284">
                  <a:moveTo>
                    <a:pt x="109" y="0"/>
                  </a:moveTo>
                  <a:lnTo>
                    <a:pt x="107" y="0"/>
                  </a:lnTo>
                  <a:lnTo>
                    <a:pt x="105" y="2"/>
                  </a:lnTo>
                  <a:lnTo>
                    <a:pt x="101" y="0"/>
                  </a:lnTo>
                  <a:lnTo>
                    <a:pt x="95" y="2"/>
                  </a:lnTo>
                  <a:lnTo>
                    <a:pt x="93" y="0"/>
                  </a:lnTo>
                  <a:lnTo>
                    <a:pt x="92" y="2"/>
                  </a:lnTo>
                  <a:lnTo>
                    <a:pt x="90" y="2"/>
                  </a:lnTo>
                  <a:lnTo>
                    <a:pt x="88" y="8"/>
                  </a:lnTo>
                  <a:lnTo>
                    <a:pt x="86" y="8"/>
                  </a:lnTo>
                  <a:lnTo>
                    <a:pt x="82" y="8"/>
                  </a:lnTo>
                  <a:lnTo>
                    <a:pt x="79" y="11"/>
                  </a:lnTo>
                  <a:lnTo>
                    <a:pt x="77" y="14"/>
                  </a:lnTo>
                  <a:lnTo>
                    <a:pt x="76" y="17"/>
                  </a:lnTo>
                  <a:lnTo>
                    <a:pt x="74" y="17"/>
                  </a:lnTo>
                  <a:lnTo>
                    <a:pt x="72" y="17"/>
                  </a:lnTo>
                  <a:lnTo>
                    <a:pt x="70" y="17"/>
                  </a:lnTo>
                  <a:lnTo>
                    <a:pt x="72" y="20"/>
                  </a:lnTo>
                  <a:lnTo>
                    <a:pt x="68" y="20"/>
                  </a:lnTo>
                  <a:lnTo>
                    <a:pt x="66" y="25"/>
                  </a:lnTo>
                  <a:lnTo>
                    <a:pt x="64" y="28"/>
                  </a:lnTo>
                  <a:lnTo>
                    <a:pt x="62" y="31"/>
                  </a:lnTo>
                  <a:lnTo>
                    <a:pt x="62" y="34"/>
                  </a:lnTo>
                  <a:lnTo>
                    <a:pt x="61" y="37"/>
                  </a:lnTo>
                  <a:lnTo>
                    <a:pt x="61" y="40"/>
                  </a:lnTo>
                  <a:lnTo>
                    <a:pt x="59" y="40"/>
                  </a:lnTo>
                  <a:lnTo>
                    <a:pt x="59" y="42"/>
                  </a:lnTo>
                  <a:lnTo>
                    <a:pt x="57" y="45"/>
                  </a:lnTo>
                  <a:lnTo>
                    <a:pt x="55" y="48"/>
                  </a:lnTo>
                  <a:lnTo>
                    <a:pt x="55" y="51"/>
                  </a:lnTo>
                  <a:lnTo>
                    <a:pt x="53" y="54"/>
                  </a:lnTo>
                  <a:lnTo>
                    <a:pt x="51" y="57"/>
                  </a:lnTo>
                  <a:lnTo>
                    <a:pt x="51" y="60"/>
                  </a:lnTo>
                  <a:lnTo>
                    <a:pt x="46" y="68"/>
                  </a:lnTo>
                  <a:lnTo>
                    <a:pt x="44" y="77"/>
                  </a:lnTo>
                  <a:lnTo>
                    <a:pt x="42" y="80"/>
                  </a:lnTo>
                  <a:lnTo>
                    <a:pt x="40" y="82"/>
                  </a:lnTo>
                  <a:lnTo>
                    <a:pt x="36" y="91"/>
                  </a:lnTo>
                  <a:lnTo>
                    <a:pt x="34" y="97"/>
                  </a:lnTo>
                  <a:lnTo>
                    <a:pt x="32" y="108"/>
                  </a:lnTo>
                  <a:lnTo>
                    <a:pt x="29" y="111"/>
                  </a:lnTo>
                  <a:lnTo>
                    <a:pt x="29" y="117"/>
                  </a:lnTo>
                  <a:lnTo>
                    <a:pt x="26" y="122"/>
                  </a:lnTo>
                  <a:lnTo>
                    <a:pt x="29" y="131"/>
                  </a:lnTo>
                  <a:lnTo>
                    <a:pt x="24" y="137"/>
                  </a:lnTo>
                  <a:lnTo>
                    <a:pt x="22" y="145"/>
                  </a:lnTo>
                  <a:lnTo>
                    <a:pt x="22" y="148"/>
                  </a:lnTo>
                  <a:lnTo>
                    <a:pt x="20" y="154"/>
                  </a:lnTo>
                  <a:lnTo>
                    <a:pt x="18" y="160"/>
                  </a:lnTo>
                  <a:lnTo>
                    <a:pt x="15" y="171"/>
                  </a:lnTo>
                  <a:lnTo>
                    <a:pt x="11" y="177"/>
                  </a:lnTo>
                  <a:lnTo>
                    <a:pt x="15" y="182"/>
                  </a:lnTo>
                  <a:lnTo>
                    <a:pt x="13" y="191"/>
                  </a:lnTo>
                  <a:lnTo>
                    <a:pt x="13" y="200"/>
                  </a:lnTo>
                  <a:lnTo>
                    <a:pt x="11" y="208"/>
                  </a:lnTo>
                  <a:lnTo>
                    <a:pt x="9" y="214"/>
                  </a:lnTo>
                  <a:lnTo>
                    <a:pt x="7" y="217"/>
                  </a:lnTo>
                  <a:lnTo>
                    <a:pt x="7" y="231"/>
                  </a:lnTo>
                  <a:lnTo>
                    <a:pt x="7" y="237"/>
                  </a:lnTo>
                  <a:lnTo>
                    <a:pt x="7" y="248"/>
                  </a:lnTo>
                  <a:lnTo>
                    <a:pt x="1" y="251"/>
                  </a:lnTo>
                  <a:lnTo>
                    <a:pt x="1" y="265"/>
                  </a:lnTo>
                  <a:lnTo>
                    <a:pt x="1" y="268"/>
                  </a:lnTo>
                  <a:lnTo>
                    <a:pt x="0" y="283"/>
                  </a:lnTo>
                </a:path>
              </a:pathLst>
            </a:custGeom>
            <a:noFill/>
            <a:ln w="19050" cap="rnd">
              <a:solidFill>
                <a:srgbClr val="339966"/>
              </a:solidFill>
              <a:round/>
              <a:headEnd type="none" w="sm" len="sm"/>
              <a:tailEnd type="none" w="sm" len="sm"/>
            </a:ln>
          </p:spPr>
          <p:txBody>
            <a:bodyPr/>
            <a:lstStyle/>
            <a:p>
              <a:endParaRPr lang="en-US"/>
            </a:p>
          </p:txBody>
        </p:sp>
        <p:sp>
          <p:nvSpPr>
            <p:cNvPr id="22546" name="Freeform 267"/>
            <p:cNvSpPr>
              <a:spLocks/>
            </p:cNvSpPr>
            <p:nvPr/>
          </p:nvSpPr>
          <p:spPr bwMode="auto">
            <a:xfrm rot="-1539688">
              <a:off x="2490" y="2444"/>
              <a:ext cx="33" cy="117"/>
            </a:xfrm>
            <a:custGeom>
              <a:avLst/>
              <a:gdLst>
                <a:gd name="T0" fmla="*/ 0 w 115"/>
                <a:gd name="T1" fmla="*/ 0 h 274"/>
                <a:gd name="T2" fmla="*/ 0 w 115"/>
                <a:gd name="T3" fmla="*/ 0 h 274"/>
                <a:gd name="T4" fmla="*/ 0 w 115"/>
                <a:gd name="T5" fmla="*/ 0 h 274"/>
                <a:gd name="T6" fmla="*/ 0 w 115"/>
                <a:gd name="T7" fmla="*/ 0 h 274"/>
                <a:gd name="T8" fmla="*/ 0 w 115"/>
                <a:gd name="T9" fmla="*/ 0 h 274"/>
                <a:gd name="T10" fmla="*/ 0 w 115"/>
                <a:gd name="T11" fmla="*/ 0 h 274"/>
                <a:gd name="T12" fmla="*/ 0 w 115"/>
                <a:gd name="T13" fmla="*/ 0 h 274"/>
                <a:gd name="T14" fmla="*/ 0 w 115"/>
                <a:gd name="T15" fmla="*/ 0 h 274"/>
                <a:gd name="T16" fmla="*/ 0 w 115"/>
                <a:gd name="T17" fmla="*/ 0 h 274"/>
                <a:gd name="T18" fmla="*/ 0 w 115"/>
                <a:gd name="T19" fmla="*/ 0 h 274"/>
                <a:gd name="T20" fmla="*/ 0 w 115"/>
                <a:gd name="T21" fmla="*/ 0 h 274"/>
                <a:gd name="T22" fmla="*/ 0 w 115"/>
                <a:gd name="T23" fmla="*/ 0 h 274"/>
                <a:gd name="T24" fmla="*/ 0 w 115"/>
                <a:gd name="T25" fmla="*/ 0 h 274"/>
                <a:gd name="T26" fmla="*/ 0 w 115"/>
                <a:gd name="T27" fmla="*/ 0 h 274"/>
                <a:gd name="T28" fmla="*/ 0 w 115"/>
                <a:gd name="T29" fmla="*/ 0 h 274"/>
                <a:gd name="T30" fmla="*/ 0 w 115"/>
                <a:gd name="T31" fmla="*/ 0 h 274"/>
                <a:gd name="T32" fmla="*/ 0 w 115"/>
                <a:gd name="T33" fmla="*/ 0 h 274"/>
                <a:gd name="T34" fmla="*/ 0 w 115"/>
                <a:gd name="T35" fmla="*/ 0 h 274"/>
                <a:gd name="T36" fmla="*/ 0 w 115"/>
                <a:gd name="T37" fmla="*/ 0 h 274"/>
                <a:gd name="T38" fmla="*/ 0 w 115"/>
                <a:gd name="T39" fmla="*/ 0 h 274"/>
                <a:gd name="T40" fmla="*/ 0 w 115"/>
                <a:gd name="T41" fmla="*/ 0 h 274"/>
                <a:gd name="T42" fmla="*/ 0 w 115"/>
                <a:gd name="T43" fmla="*/ 0 h 274"/>
                <a:gd name="T44" fmla="*/ 0 w 115"/>
                <a:gd name="T45" fmla="*/ 0 h 274"/>
                <a:gd name="T46" fmla="*/ 0 w 115"/>
                <a:gd name="T47" fmla="*/ 0 h 274"/>
                <a:gd name="T48" fmla="*/ 0 w 115"/>
                <a:gd name="T49" fmla="*/ 0 h 274"/>
                <a:gd name="T50" fmla="*/ 0 w 115"/>
                <a:gd name="T51" fmla="*/ 0 h 274"/>
                <a:gd name="T52" fmla="*/ 0 w 115"/>
                <a:gd name="T53" fmla="*/ 0 h 274"/>
                <a:gd name="T54" fmla="*/ 0 w 115"/>
                <a:gd name="T55" fmla="*/ 0 h 274"/>
                <a:gd name="T56" fmla="*/ 0 w 115"/>
                <a:gd name="T57" fmla="*/ 0 h 274"/>
                <a:gd name="T58" fmla="*/ 0 w 115"/>
                <a:gd name="T59" fmla="*/ 0 h 274"/>
                <a:gd name="T60" fmla="*/ 0 w 115"/>
                <a:gd name="T61" fmla="*/ 0 h 274"/>
                <a:gd name="T62" fmla="*/ 0 w 115"/>
                <a:gd name="T63" fmla="*/ 0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
                <a:gd name="T97" fmla="*/ 0 h 274"/>
                <a:gd name="T98" fmla="*/ 115 w 115"/>
                <a:gd name="T99" fmla="*/ 274 h 2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 h="274">
                  <a:moveTo>
                    <a:pt x="0" y="270"/>
                  </a:moveTo>
                  <a:lnTo>
                    <a:pt x="0" y="270"/>
                  </a:lnTo>
                  <a:lnTo>
                    <a:pt x="5" y="270"/>
                  </a:lnTo>
                  <a:lnTo>
                    <a:pt x="11" y="270"/>
                  </a:lnTo>
                  <a:lnTo>
                    <a:pt x="13" y="273"/>
                  </a:lnTo>
                  <a:lnTo>
                    <a:pt x="13" y="270"/>
                  </a:lnTo>
                  <a:lnTo>
                    <a:pt x="17" y="270"/>
                  </a:lnTo>
                  <a:lnTo>
                    <a:pt x="23" y="270"/>
                  </a:lnTo>
                  <a:lnTo>
                    <a:pt x="23" y="267"/>
                  </a:lnTo>
                  <a:lnTo>
                    <a:pt x="25" y="264"/>
                  </a:lnTo>
                  <a:lnTo>
                    <a:pt x="27" y="261"/>
                  </a:lnTo>
                  <a:lnTo>
                    <a:pt x="29" y="258"/>
                  </a:lnTo>
                  <a:lnTo>
                    <a:pt x="35" y="258"/>
                  </a:lnTo>
                  <a:lnTo>
                    <a:pt x="39" y="255"/>
                  </a:lnTo>
                  <a:lnTo>
                    <a:pt x="37" y="250"/>
                  </a:lnTo>
                  <a:lnTo>
                    <a:pt x="39" y="247"/>
                  </a:lnTo>
                  <a:lnTo>
                    <a:pt x="41" y="247"/>
                  </a:lnTo>
                  <a:lnTo>
                    <a:pt x="43" y="247"/>
                  </a:lnTo>
                  <a:lnTo>
                    <a:pt x="45" y="241"/>
                  </a:lnTo>
                  <a:lnTo>
                    <a:pt x="46" y="238"/>
                  </a:lnTo>
                  <a:lnTo>
                    <a:pt x="46" y="235"/>
                  </a:lnTo>
                  <a:lnTo>
                    <a:pt x="48" y="232"/>
                  </a:lnTo>
                  <a:lnTo>
                    <a:pt x="50" y="229"/>
                  </a:lnTo>
                  <a:lnTo>
                    <a:pt x="48" y="227"/>
                  </a:lnTo>
                  <a:lnTo>
                    <a:pt x="52" y="227"/>
                  </a:lnTo>
                  <a:lnTo>
                    <a:pt x="50" y="221"/>
                  </a:lnTo>
                  <a:lnTo>
                    <a:pt x="57" y="221"/>
                  </a:lnTo>
                  <a:lnTo>
                    <a:pt x="57" y="218"/>
                  </a:lnTo>
                  <a:lnTo>
                    <a:pt x="61" y="209"/>
                  </a:lnTo>
                  <a:lnTo>
                    <a:pt x="67" y="204"/>
                  </a:lnTo>
                  <a:lnTo>
                    <a:pt x="68" y="195"/>
                  </a:lnTo>
                  <a:lnTo>
                    <a:pt x="70" y="192"/>
                  </a:lnTo>
                  <a:lnTo>
                    <a:pt x="70" y="186"/>
                  </a:lnTo>
                  <a:lnTo>
                    <a:pt x="76" y="178"/>
                  </a:lnTo>
                  <a:lnTo>
                    <a:pt x="78" y="172"/>
                  </a:lnTo>
                  <a:lnTo>
                    <a:pt x="78" y="169"/>
                  </a:lnTo>
                  <a:lnTo>
                    <a:pt x="80" y="166"/>
                  </a:lnTo>
                  <a:lnTo>
                    <a:pt x="82" y="155"/>
                  </a:lnTo>
                  <a:lnTo>
                    <a:pt x="84" y="146"/>
                  </a:lnTo>
                  <a:lnTo>
                    <a:pt x="86" y="140"/>
                  </a:lnTo>
                  <a:lnTo>
                    <a:pt x="84" y="137"/>
                  </a:lnTo>
                  <a:lnTo>
                    <a:pt x="88" y="135"/>
                  </a:lnTo>
                  <a:lnTo>
                    <a:pt x="91" y="126"/>
                  </a:lnTo>
                  <a:lnTo>
                    <a:pt x="93" y="120"/>
                  </a:lnTo>
                  <a:lnTo>
                    <a:pt x="96" y="112"/>
                  </a:lnTo>
                  <a:lnTo>
                    <a:pt x="93" y="109"/>
                  </a:lnTo>
                  <a:lnTo>
                    <a:pt x="96" y="97"/>
                  </a:lnTo>
                  <a:lnTo>
                    <a:pt x="98" y="91"/>
                  </a:lnTo>
                  <a:lnTo>
                    <a:pt x="100" y="83"/>
                  </a:lnTo>
                  <a:lnTo>
                    <a:pt x="100" y="74"/>
                  </a:lnTo>
                  <a:lnTo>
                    <a:pt x="100" y="68"/>
                  </a:lnTo>
                  <a:lnTo>
                    <a:pt x="104" y="66"/>
                  </a:lnTo>
                  <a:lnTo>
                    <a:pt x="104" y="54"/>
                  </a:lnTo>
                  <a:lnTo>
                    <a:pt x="108" y="45"/>
                  </a:lnTo>
                  <a:lnTo>
                    <a:pt x="108" y="40"/>
                  </a:lnTo>
                  <a:lnTo>
                    <a:pt x="110" y="37"/>
                  </a:lnTo>
                  <a:lnTo>
                    <a:pt x="110" y="25"/>
                  </a:lnTo>
                  <a:lnTo>
                    <a:pt x="110" y="17"/>
                  </a:lnTo>
                  <a:lnTo>
                    <a:pt x="112" y="5"/>
                  </a:lnTo>
                  <a:lnTo>
                    <a:pt x="114" y="0"/>
                  </a:lnTo>
                </a:path>
              </a:pathLst>
            </a:custGeom>
            <a:noFill/>
            <a:ln w="19050" cap="rnd">
              <a:solidFill>
                <a:srgbClr val="339966"/>
              </a:solidFill>
              <a:round/>
              <a:headEnd type="none" w="sm" len="sm"/>
              <a:tailEnd type="none" w="sm" len="sm"/>
            </a:ln>
          </p:spPr>
          <p:txBody>
            <a:bodyPr/>
            <a:lstStyle/>
            <a:p>
              <a:endParaRPr lang="en-US"/>
            </a:p>
          </p:txBody>
        </p:sp>
        <p:sp>
          <p:nvSpPr>
            <p:cNvPr id="22547" name="Freeform 268"/>
            <p:cNvSpPr>
              <a:spLocks/>
            </p:cNvSpPr>
            <p:nvPr/>
          </p:nvSpPr>
          <p:spPr bwMode="auto">
            <a:xfrm rot="-1539688">
              <a:off x="2460" y="2453"/>
              <a:ext cx="32" cy="123"/>
            </a:xfrm>
            <a:custGeom>
              <a:avLst/>
              <a:gdLst>
                <a:gd name="T0" fmla="*/ 0 w 108"/>
                <a:gd name="T1" fmla="*/ 0 h 288"/>
                <a:gd name="T2" fmla="*/ 0 w 108"/>
                <a:gd name="T3" fmla="*/ 0 h 288"/>
                <a:gd name="T4" fmla="*/ 0 w 108"/>
                <a:gd name="T5" fmla="*/ 0 h 288"/>
                <a:gd name="T6" fmla="*/ 0 w 108"/>
                <a:gd name="T7" fmla="*/ 0 h 288"/>
                <a:gd name="T8" fmla="*/ 0 w 108"/>
                <a:gd name="T9" fmla="*/ 0 h 288"/>
                <a:gd name="T10" fmla="*/ 0 w 108"/>
                <a:gd name="T11" fmla="*/ 0 h 288"/>
                <a:gd name="T12" fmla="*/ 0 w 108"/>
                <a:gd name="T13" fmla="*/ 0 h 288"/>
                <a:gd name="T14" fmla="*/ 0 w 108"/>
                <a:gd name="T15" fmla="*/ 0 h 288"/>
                <a:gd name="T16" fmla="*/ 0 w 108"/>
                <a:gd name="T17" fmla="*/ 0 h 288"/>
                <a:gd name="T18" fmla="*/ 0 w 108"/>
                <a:gd name="T19" fmla="*/ 0 h 288"/>
                <a:gd name="T20" fmla="*/ 0 w 108"/>
                <a:gd name="T21" fmla="*/ 0 h 288"/>
                <a:gd name="T22" fmla="*/ 0 w 108"/>
                <a:gd name="T23" fmla="*/ 0 h 288"/>
                <a:gd name="T24" fmla="*/ 0 w 108"/>
                <a:gd name="T25" fmla="*/ 0 h 288"/>
                <a:gd name="T26" fmla="*/ 0 w 108"/>
                <a:gd name="T27" fmla="*/ 0 h 288"/>
                <a:gd name="T28" fmla="*/ 0 w 108"/>
                <a:gd name="T29" fmla="*/ 0 h 288"/>
                <a:gd name="T30" fmla="*/ 0 w 108"/>
                <a:gd name="T31" fmla="*/ 0 h 288"/>
                <a:gd name="T32" fmla="*/ 0 w 108"/>
                <a:gd name="T33" fmla="*/ 0 h 288"/>
                <a:gd name="T34" fmla="*/ 0 w 108"/>
                <a:gd name="T35" fmla="*/ 0 h 288"/>
                <a:gd name="T36" fmla="*/ 0 w 108"/>
                <a:gd name="T37" fmla="*/ 0 h 288"/>
                <a:gd name="T38" fmla="*/ 0 w 108"/>
                <a:gd name="T39" fmla="*/ 0 h 288"/>
                <a:gd name="T40" fmla="*/ 0 w 108"/>
                <a:gd name="T41" fmla="*/ 0 h 288"/>
                <a:gd name="T42" fmla="*/ 0 w 108"/>
                <a:gd name="T43" fmla="*/ 0 h 288"/>
                <a:gd name="T44" fmla="*/ 0 w 108"/>
                <a:gd name="T45" fmla="*/ 0 h 288"/>
                <a:gd name="T46" fmla="*/ 0 w 108"/>
                <a:gd name="T47" fmla="*/ 0 h 288"/>
                <a:gd name="T48" fmla="*/ 0 w 108"/>
                <a:gd name="T49" fmla="*/ 0 h 288"/>
                <a:gd name="T50" fmla="*/ 0 w 108"/>
                <a:gd name="T51" fmla="*/ 0 h 288"/>
                <a:gd name="T52" fmla="*/ 0 w 108"/>
                <a:gd name="T53" fmla="*/ 0 h 288"/>
                <a:gd name="T54" fmla="*/ 0 w 108"/>
                <a:gd name="T55" fmla="*/ 0 h 288"/>
                <a:gd name="T56" fmla="*/ 0 w 108"/>
                <a:gd name="T57" fmla="*/ 0 h 288"/>
                <a:gd name="T58" fmla="*/ 0 w 108"/>
                <a:gd name="T59" fmla="*/ 0 h 288"/>
                <a:gd name="T60" fmla="*/ 0 w 108"/>
                <a:gd name="T61" fmla="*/ 0 h 288"/>
                <a:gd name="T62" fmla="*/ 0 w 108"/>
                <a:gd name="T63" fmla="*/ 0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107" y="287"/>
                  </a:moveTo>
                  <a:lnTo>
                    <a:pt x="105" y="287"/>
                  </a:lnTo>
                  <a:lnTo>
                    <a:pt x="97" y="284"/>
                  </a:lnTo>
                  <a:lnTo>
                    <a:pt x="93" y="287"/>
                  </a:lnTo>
                  <a:lnTo>
                    <a:pt x="89" y="284"/>
                  </a:lnTo>
                  <a:lnTo>
                    <a:pt x="88" y="284"/>
                  </a:lnTo>
                  <a:lnTo>
                    <a:pt x="86" y="284"/>
                  </a:lnTo>
                  <a:lnTo>
                    <a:pt x="82" y="275"/>
                  </a:lnTo>
                  <a:lnTo>
                    <a:pt x="80" y="275"/>
                  </a:lnTo>
                  <a:lnTo>
                    <a:pt x="78" y="275"/>
                  </a:lnTo>
                  <a:lnTo>
                    <a:pt x="76" y="272"/>
                  </a:lnTo>
                  <a:lnTo>
                    <a:pt x="76" y="275"/>
                  </a:lnTo>
                  <a:lnTo>
                    <a:pt x="74" y="272"/>
                  </a:lnTo>
                  <a:lnTo>
                    <a:pt x="72" y="269"/>
                  </a:lnTo>
                  <a:lnTo>
                    <a:pt x="69" y="264"/>
                  </a:lnTo>
                  <a:lnTo>
                    <a:pt x="67" y="264"/>
                  </a:lnTo>
                  <a:lnTo>
                    <a:pt x="67" y="261"/>
                  </a:lnTo>
                  <a:lnTo>
                    <a:pt x="65" y="261"/>
                  </a:lnTo>
                  <a:lnTo>
                    <a:pt x="63" y="261"/>
                  </a:lnTo>
                  <a:lnTo>
                    <a:pt x="61" y="255"/>
                  </a:lnTo>
                  <a:lnTo>
                    <a:pt x="59" y="252"/>
                  </a:lnTo>
                  <a:lnTo>
                    <a:pt x="59" y="246"/>
                  </a:lnTo>
                  <a:lnTo>
                    <a:pt x="57" y="243"/>
                  </a:lnTo>
                  <a:lnTo>
                    <a:pt x="53" y="238"/>
                  </a:lnTo>
                  <a:lnTo>
                    <a:pt x="53" y="235"/>
                  </a:lnTo>
                  <a:lnTo>
                    <a:pt x="53" y="232"/>
                  </a:lnTo>
                  <a:lnTo>
                    <a:pt x="51" y="229"/>
                  </a:lnTo>
                  <a:lnTo>
                    <a:pt x="47" y="226"/>
                  </a:lnTo>
                  <a:lnTo>
                    <a:pt x="45" y="218"/>
                  </a:lnTo>
                  <a:lnTo>
                    <a:pt x="39" y="206"/>
                  </a:lnTo>
                  <a:lnTo>
                    <a:pt x="35" y="203"/>
                  </a:lnTo>
                  <a:lnTo>
                    <a:pt x="35" y="198"/>
                  </a:lnTo>
                  <a:lnTo>
                    <a:pt x="32" y="192"/>
                  </a:lnTo>
                  <a:lnTo>
                    <a:pt x="34" y="186"/>
                  </a:lnTo>
                  <a:lnTo>
                    <a:pt x="32" y="177"/>
                  </a:lnTo>
                  <a:lnTo>
                    <a:pt x="30" y="175"/>
                  </a:lnTo>
                  <a:lnTo>
                    <a:pt x="26" y="169"/>
                  </a:lnTo>
                  <a:lnTo>
                    <a:pt x="26" y="160"/>
                  </a:lnTo>
                  <a:lnTo>
                    <a:pt x="22" y="152"/>
                  </a:lnTo>
                  <a:lnTo>
                    <a:pt x="22" y="146"/>
                  </a:lnTo>
                  <a:lnTo>
                    <a:pt x="22" y="143"/>
                  </a:lnTo>
                  <a:lnTo>
                    <a:pt x="18" y="132"/>
                  </a:lnTo>
                  <a:lnTo>
                    <a:pt x="17" y="132"/>
                  </a:lnTo>
                  <a:lnTo>
                    <a:pt x="15" y="120"/>
                  </a:lnTo>
                  <a:lnTo>
                    <a:pt x="18" y="114"/>
                  </a:lnTo>
                  <a:lnTo>
                    <a:pt x="15" y="109"/>
                  </a:lnTo>
                  <a:lnTo>
                    <a:pt x="13" y="100"/>
                  </a:lnTo>
                  <a:lnTo>
                    <a:pt x="13" y="91"/>
                  </a:lnTo>
                  <a:lnTo>
                    <a:pt x="9" y="83"/>
                  </a:lnTo>
                  <a:lnTo>
                    <a:pt x="11" y="77"/>
                  </a:lnTo>
                  <a:lnTo>
                    <a:pt x="9" y="74"/>
                  </a:lnTo>
                  <a:lnTo>
                    <a:pt x="7" y="63"/>
                  </a:lnTo>
                  <a:lnTo>
                    <a:pt x="5" y="51"/>
                  </a:lnTo>
                  <a:lnTo>
                    <a:pt x="5" y="48"/>
                  </a:lnTo>
                  <a:lnTo>
                    <a:pt x="5" y="34"/>
                  </a:lnTo>
                  <a:lnTo>
                    <a:pt x="3" y="25"/>
                  </a:lnTo>
                  <a:lnTo>
                    <a:pt x="1" y="20"/>
                  </a:lnTo>
                  <a:lnTo>
                    <a:pt x="3" y="8"/>
                  </a:lnTo>
                  <a:lnTo>
                    <a:pt x="0" y="0"/>
                  </a:lnTo>
                </a:path>
              </a:pathLst>
            </a:custGeom>
            <a:noFill/>
            <a:ln w="19050" cap="rnd">
              <a:solidFill>
                <a:srgbClr val="339966"/>
              </a:solidFill>
              <a:round/>
              <a:headEnd type="none" w="sm" len="sm"/>
              <a:tailEnd type="none" w="sm" len="sm"/>
            </a:ln>
          </p:spPr>
          <p:txBody>
            <a:bodyPr/>
            <a:lstStyle/>
            <a:p>
              <a:endParaRPr lang="en-US"/>
            </a:p>
          </p:txBody>
        </p:sp>
      </p:grpSp>
      <p:sp>
        <p:nvSpPr>
          <p:cNvPr id="856333" name="Line 269"/>
          <p:cNvSpPr>
            <a:spLocks noChangeShapeType="1"/>
          </p:cNvSpPr>
          <p:nvPr/>
        </p:nvSpPr>
        <p:spPr bwMode="auto">
          <a:xfrm flipH="1">
            <a:off x="2362200" y="1666875"/>
            <a:ext cx="6162675" cy="3008313"/>
          </a:xfrm>
          <a:prstGeom prst="line">
            <a:avLst/>
          </a:prstGeom>
          <a:noFill/>
          <a:ln w="38100">
            <a:solidFill>
              <a:srgbClr val="FDB91E"/>
            </a:solidFill>
            <a:round/>
            <a:headEnd type="none" w="sm" len="sm"/>
            <a:tailEnd type="none" w="sm" len="sm"/>
          </a:ln>
        </p:spPr>
        <p:txBody>
          <a:bodyPr wrap="none" anchor="ctr"/>
          <a:lstStyle/>
          <a:p>
            <a:endParaRPr lang="en-US"/>
          </a:p>
        </p:txBody>
      </p:sp>
      <p:sp>
        <p:nvSpPr>
          <p:cNvPr id="22544" name="Text Box 270"/>
          <p:cNvSpPr txBox="1">
            <a:spLocks noChangeArrowheads="1"/>
          </p:cNvSpPr>
          <p:nvPr/>
        </p:nvSpPr>
        <p:spPr bwMode="auto">
          <a:xfrm>
            <a:off x="8153400" y="457200"/>
            <a:ext cx="990600" cy="779463"/>
          </a:xfrm>
          <a:prstGeom prst="rect">
            <a:avLst/>
          </a:prstGeom>
          <a:noFill/>
          <a:ln w="9525">
            <a:noFill/>
            <a:miter lim="800000"/>
            <a:headEnd/>
            <a:tailEnd/>
          </a:ln>
        </p:spPr>
        <p:txBody>
          <a:bodyPr>
            <a:spAutoFit/>
          </a:bodyPr>
          <a:lstStyle/>
          <a:p>
            <a:pPr eaLnBrk="0" hangingPunct="0">
              <a:spcBef>
                <a:spcPct val="50000"/>
              </a:spcBef>
            </a:pPr>
            <a:r>
              <a:rPr lang="en-US" sz="1800">
                <a:latin typeface="Arial Narrow" pitchFamily="34" charset="0"/>
              </a:rPr>
              <a:t>WGS 84</a:t>
            </a:r>
          </a:p>
          <a:p>
            <a:pPr eaLnBrk="0" hangingPunct="0">
              <a:spcBef>
                <a:spcPct val="50000"/>
              </a:spcBef>
            </a:pPr>
            <a:r>
              <a:rPr lang="en-US" sz="1800">
                <a:latin typeface="Arial Narrow" pitchFamily="34" charset="0"/>
              </a:rPr>
              <a:t>X,Y,Z</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5607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5608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856333"/>
                                        </p:tgtEl>
                                        <p:attrNameLst>
                                          <p:attrName>style.visibility</p:attrName>
                                        </p:attrNameLst>
                                      </p:cBhvr>
                                      <p:to>
                                        <p:strVal val="visible"/>
                                      </p:to>
                                    </p:set>
                                    <p:animEffect transition="in" filter="wipe(up)">
                                      <p:cBhvr>
                                        <p:cTn id="28" dur="500"/>
                                        <p:tgtEl>
                                          <p:spTgt spid="856333"/>
                                        </p:tgtEl>
                                      </p:cBhvr>
                                    </p:animEffec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56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075" grpId="0"/>
      <p:bldP spid="856081" grpId="0"/>
      <p:bldP spid="856089" grpId="0"/>
      <p:bldP spid="8563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762000" y="990600"/>
            <a:ext cx="7772400" cy="4800600"/>
          </a:xfrm>
          <a:prstGeom prst="rect">
            <a:avLst/>
          </a:prstGeom>
          <a:noFill/>
          <a:ln w="9525">
            <a:noFill/>
            <a:miter lim="800000"/>
            <a:headEnd/>
            <a:tailEnd/>
          </a:ln>
        </p:spPr>
        <p:txBody>
          <a:bodyPr anchor="ctr">
            <a:spAutoFit/>
          </a:bodyPr>
          <a:lstStyle/>
          <a:p>
            <a:endParaRPr lang="en-US" sz="1800" b="0">
              <a:latin typeface="Arial" pitchFamily="34" charset="0"/>
            </a:endParaRPr>
          </a:p>
          <a:p>
            <a:r>
              <a:rPr lang="en-US" sz="1800" b="0">
                <a:latin typeface="Arial" pitchFamily="34" charset="0"/>
              </a:rPr>
              <a:t>The ambiguity is an </a:t>
            </a:r>
            <a:r>
              <a:rPr lang="en-US" sz="1800" b="0" i="1">
                <a:latin typeface="Arial" pitchFamily="34" charset="0"/>
              </a:rPr>
              <a:t>integer</a:t>
            </a:r>
            <a:r>
              <a:rPr lang="en-US" sz="1800" b="0">
                <a:latin typeface="Arial" pitchFamily="34" charset="0"/>
              </a:rPr>
              <a:t> number (a multiple of the carrier wavelength).</a:t>
            </a:r>
            <a:br>
              <a:rPr lang="en-US" sz="1800" b="0">
                <a:latin typeface="Arial" pitchFamily="34" charset="0"/>
              </a:rPr>
            </a:br>
            <a:endParaRPr lang="en-US" sz="1800" b="0">
              <a:latin typeface="Arial" pitchFamily="34" charset="0"/>
            </a:endParaRPr>
          </a:p>
          <a:p>
            <a:r>
              <a:rPr lang="en-US" sz="1800" b="0">
                <a:latin typeface="Arial" pitchFamily="34" charset="0"/>
              </a:rPr>
              <a:t>The integer is different for the L1 and L2 phase observations.</a:t>
            </a:r>
            <a:br>
              <a:rPr lang="en-US" sz="1800" b="0">
                <a:latin typeface="Arial" pitchFamily="34" charset="0"/>
              </a:rPr>
            </a:br>
            <a:endParaRPr lang="en-US" sz="1800" b="0">
              <a:latin typeface="Arial" pitchFamily="34" charset="0"/>
            </a:endParaRPr>
          </a:p>
          <a:p>
            <a:r>
              <a:rPr lang="en-US" sz="1800" b="0">
                <a:latin typeface="Arial" pitchFamily="34" charset="0"/>
              </a:rPr>
              <a:t>The integer ambiguity is different for each </a:t>
            </a:r>
            <a:r>
              <a:rPr lang="en-US" sz="1800" b="0" i="1">
                <a:latin typeface="Arial" pitchFamily="34" charset="0"/>
              </a:rPr>
              <a:t>satellite-receiver pair.</a:t>
            </a:r>
            <a:br>
              <a:rPr lang="en-US" sz="1800" b="0" i="1">
                <a:latin typeface="Arial" pitchFamily="34" charset="0"/>
              </a:rPr>
            </a:br>
            <a:endParaRPr lang="en-US" sz="1800" b="0">
              <a:latin typeface="Arial" pitchFamily="34" charset="0"/>
            </a:endParaRPr>
          </a:p>
          <a:p>
            <a:r>
              <a:rPr lang="en-US" sz="1800" b="0">
                <a:latin typeface="Arial" pitchFamily="34" charset="0"/>
              </a:rPr>
              <a:t>The integer ambiguity is a </a:t>
            </a:r>
            <a:r>
              <a:rPr lang="en-US" sz="1800" b="0" u="sng">
                <a:latin typeface="Arial" pitchFamily="34" charset="0"/>
              </a:rPr>
              <a:t>constant</a:t>
            </a:r>
            <a:r>
              <a:rPr lang="en-US" sz="1800" b="0">
                <a:latin typeface="Arial" pitchFamily="34" charset="0"/>
              </a:rPr>
              <a:t> for a particular satellite-receiver pair for all epochs of </a:t>
            </a:r>
            <a:r>
              <a:rPr lang="en-US" sz="1800" b="0" i="1">
                <a:latin typeface="Arial" pitchFamily="34" charset="0"/>
              </a:rPr>
              <a:t>continuous</a:t>
            </a:r>
            <a:r>
              <a:rPr lang="en-US" sz="1800" b="0">
                <a:latin typeface="Arial" pitchFamily="34" charset="0"/>
              </a:rPr>
              <a:t> tracking (that is, as long as no </a:t>
            </a:r>
            <a:r>
              <a:rPr lang="en-US" sz="1800">
                <a:latin typeface="Arial" pitchFamily="34" charset="0"/>
              </a:rPr>
              <a:t>cycle slips</a:t>
            </a:r>
            <a:r>
              <a:rPr lang="en-US" sz="1800" b="0">
                <a:latin typeface="Arial" pitchFamily="34" charset="0"/>
              </a:rPr>
              <a:t> occur)</a:t>
            </a:r>
            <a:br>
              <a:rPr lang="en-US" sz="1800" b="0">
                <a:latin typeface="Arial" pitchFamily="34" charset="0"/>
              </a:rPr>
            </a:br>
            <a:endParaRPr lang="en-US" sz="1800" b="0">
              <a:latin typeface="Arial" pitchFamily="34" charset="0"/>
            </a:endParaRPr>
          </a:p>
          <a:p>
            <a:r>
              <a:rPr lang="en-US" sz="1800" b="0">
                <a:latin typeface="Arial" pitchFamily="34" charset="0"/>
              </a:rPr>
              <a:t>The carrier phase measurement from one observation epoch to another is a measure of the </a:t>
            </a:r>
            <a:r>
              <a:rPr lang="en-US" sz="1800" b="0" i="1">
                <a:latin typeface="Arial" pitchFamily="34" charset="0"/>
              </a:rPr>
              <a:t>change</a:t>
            </a:r>
            <a:r>
              <a:rPr lang="en-US" sz="1800" b="0">
                <a:latin typeface="Arial" pitchFamily="34" charset="0"/>
              </a:rPr>
              <a:t> in satellite-receiver range.</a:t>
            </a:r>
            <a:br>
              <a:rPr lang="en-US" sz="1800" b="0">
                <a:latin typeface="Arial" pitchFamily="34" charset="0"/>
              </a:rPr>
            </a:br>
            <a:endParaRPr lang="en-US" sz="1800" b="0">
              <a:latin typeface="Arial" pitchFamily="34" charset="0"/>
            </a:endParaRPr>
          </a:p>
          <a:p>
            <a:r>
              <a:rPr lang="en-US" sz="1800" b="0">
                <a:latin typeface="Arial" pitchFamily="34" charset="0"/>
              </a:rPr>
              <a:t>The determination of the cycle ambiguity integer is known as </a:t>
            </a:r>
            <a:r>
              <a:rPr lang="en-US" sz="1800">
                <a:latin typeface="Arial" pitchFamily="34" charset="0"/>
              </a:rPr>
              <a:t>ambiguity resolution</a:t>
            </a:r>
            <a:r>
              <a:rPr lang="en-US" sz="1800" b="0">
                <a:latin typeface="Arial" pitchFamily="34" charset="0"/>
              </a:rPr>
              <a:t>, and is generally not an easy task because of the presence of other biases and errors in the carrier phase measurement. </a:t>
            </a:r>
          </a:p>
          <a:p>
            <a:pPr eaLnBrk="0" hangingPunct="0"/>
            <a:endParaRPr lang="en-US" sz="1800" b="0">
              <a:latin typeface="Arial" pitchFamily="34" charset="0"/>
            </a:endParaRPr>
          </a:p>
        </p:txBody>
      </p:sp>
      <p:sp>
        <p:nvSpPr>
          <p:cNvPr id="23555" name="Text Box 3"/>
          <p:cNvSpPr txBox="1">
            <a:spLocks noChangeArrowheads="1"/>
          </p:cNvSpPr>
          <p:nvPr/>
        </p:nvSpPr>
        <p:spPr bwMode="auto">
          <a:xfrm>
            <a:off x="609600" y="457200"/>
            <a:ext cx="7772400" cy="519113"/>
          </a:xfrm>
          <a:prstGeom prst="rect">
            <a:avLst/>
          </a:prstGeom>
          <a:noFill/>
          <a:ln w="15875" algn="ctr">
            <a:noFill/>
            <a:miter lim="800000"/>
            <a:headEnd/>
            <a:tailEnd/>
          </a:ln>
        </p:spPr>
        <p:txBody>
          <a:bodyPr>
            <a:spAutoFit/>
          </a:bodyPr>
          <a:lstStyle/>
          <a:p>
            <a:pPr algn="ctr" eaLnBrk="0" hangingPunct="0">
              <a:spcBef>
                <a:spcPct val="50000"/>
              </a:spcBef>
            </a:pPr>
            <a:r>
              <a:rPr lang="en-US" sz="2800">
                <a:solidFill>
                  <a:schemeClr val="accent2"/>
                </a:solidFill>
              </a:rPr>
              <a:t>THE AMBIGUITY SEARCH….</a:t>
            </a:r>
          </a:p>
        </p:txBody>
      </p:sp>
      <p:sp>
        <p:nvSpPr>
          <p:cNvPr id="4" name="Rectangle 3"/>
          <p:cNvSpPr/>
          <p:nvPr/>
        </p:nvSpPr>
        <p:spPr bwMode="auto">
          <a:xfrm>
            <a:off x="533400" y="4495800"/>
            <a:ext cx="8001000" cy="1219200"/>
          </a:xfrm>
          <a:prstGeom prst="rect">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5" name="Oval 3"/>
          <p:cNvSpPr>
            <a:spLocks noChangeArrowheads="1"/>
          </p:cNvSpPr>
          <p:nvPr/>
        </p:nvSpPr>
        <p:spPr bwMode="auto">
          <a:xfrm>
            <a:off x="4038600" y="2895600"/>
            <a:ext cx="152400" cy="152400"/>
          </a:xfrm>
          <a:prstGeom prst="ellipse">
            <a:avLst/>
          </a:prstGeom>
          <a:solidFill>
            <a:schemeClr val="tx1"/>
          </a:solidFill>
          <a:ln w="15875" algn="ctr">
            <a:solidFill>
              <a:schemeClr val="tx1"/>
            </a:solidFill>
            <a:round/>
            <a:headEnd/>
            <a:tailEnd/>
          </a:ln>
        </p:spPr>
        <p:txBody>
          <a:bodyPr wrap="none" anchor="ctr"/>
          <a:lstStyle/>
          <a:p>
            <a:endParaRPr lang="en-US"/>
          </a:p>
        </p:txBody>
      </p:sp>
      <p:sp>
        <p:nvSpPr>
          <p:cNvPr id="719876" name="Oval 4"/>
          <p:cNvSpPr>
            <a:spLocks noChangeArrowheads="1"/>
          </p:cNvSpPr>
          <p:nvPr/>
        </p:nvSpPr>
        <p:spPr bwMode="auto">
          <a:xfrm>
            <a:off x="3810000" y="3276600"/>
            <a:ext cx="152400" cy="152400"/>
          </a:xfrm>
          <a:prstGeom prst="ellipse">
            <a:avLst/>
          </a:prstGeom>
          <a:solidFill>
            <a:schemeClr val="tx1"/>
          </a:solidFill>
          <a:ln w="15875" algn="ctr">
            <a:solidFill>
              <a:schemeClr val="tx1"/>
            </a:solidFill>
            <a:round/>
            <a:headEnd/>
            <a:tailEnd/>
          </a:ln>
        </p:spPr>
        <p:txBody>
          <a:bodyPr wrap="none" anchor="ctr"/>
          <a:lstStyle/>
          <a:p>
            <a:endParaRPr lang="en-US"/>
          </a:p>
        </p:txBody>
      </p:sp>
      <p:sp>
        <p:nvSpPr>
          <p:cNvPr id="719877" name="Oval 5"/>
          <p:cNvSpPr>
            <a:spLocks noChangeArrowheads="1"/>
          </p:cNvSpPr>
          <p:nvPr/>
        </p:nvSpPr>
        <p:spPr bwMode="auto">
          <a:xfrm>
            <a:off x="4343400" y="3657600"/>
            <a:ext cx="152400" cy="152400"/>
          </a:xfrm>
          <a:prstGeom prst="ellipse">
            <a:avLst/>
          </a:prstGeom>
          <a:solidFill>
            <a:schemeClr val="tx1"/>
          </a:solidFill>
          <a:ln w="15875" algn="ctr">
            <a:solidFill>
              <a:schemeClr val="tx1"/>
            </a:solidFill>
            <a:round/>
            <a:headEnd/>
            <a:tailEnd/>
          </a:ln>
        </p:spPr>
        <p:txBody>
          <a:bodyPr wrap="none" anchor="ctr"/>
          <a:lstStyle/>
          <a:p>
            <a:endParaRPr lang="en-US"/>
          </a:p>
        </p:txBody>
      </p:sp>
      <p:sp>
        <p:nvSpPr>
          <p:cNvPr id="719878" name="Oval 6"/>
          <p:cNvSpPr>
            <a:spLocks noChangeArrowheads="1"/>
          </p:cNvSpPr>
          <p:nvPr/>
        </p:nvSpPr>
        <p:spPr bwMode="auto">
          <a:xfrm>
            <a:off x="4724400" y="3352800"/>
            <a:ext cx="152400" cy="152400"/>
          </a:xfrm>
          <a:prstGeom prst="ellipse">
            <a:avLst/>
          </a:prstGeom>
          <a:solidFill>
            <a:schemeClr val="tx1"/>
          </a:solidFill>
          <a:ln w="15875" algn="ctr">
            <a:solidFill>
              <a:schemeClr val="tx1"/>
            </a:solidFill>
            <a:round/>
            <a:headEnd/>
            <a:tailEnd/>
          </a:ln>
        </p:spPr>
        <p:txBody>
          <a:bodyPr wrap="none" anchor="ctr"/>
          <a:lstStyle/>
          <a:p>
            <a:endParaRPr lang="en-US"/>
          </a:p>
        </p:txBody>
      </p:sp>
      <p:sp>
        <p:nvSpPr>
          <p:cNvPr id="719879" name="Oval 7"/>
          <p:cNvSpPr>
            <a:spLocks noChangeArrowheads="1"/>
          </p:cNvSpPr>
          <p:nvPr/>
        </p:nvSpPr>
        <p:spPr bwMode="auto">
          <a:xfrm>
            <a:off x="4724400" y="3124200"/>
            <a:ext cx="152400" cy="152400"/>
          </a:xfrm>
          <a:prstGeom prst="ellipse">
            <a:avLst/>
          </a:prstGeom>
          <a:solidFill>
            <a:schemeClr val="tx1"/>
          </a:solidFill>
          <a:ln w="15875" algn="ctr">
            <a:solidFill>
              <a:schemeClr val="tx1"/>
            </a:solidFill>
            <a:round/>
            <a:headEnd/>
            <a:tailEnd/>
          </a:ln>
        </p:spPr>
        <p:txBody>
          <a:bodyPr wrap="none" anchor="ctr"/>
          <a:lstStyle/>
          <a:p>
            <a:endParaRPr lang="en-US"/>
          </a:p>
        </p:txBody>
      </p:sp>
      <p:sp>
        <p:nvSpPr>
          <p:cNvPr id="719880" name="Arc 8"/>
          <p:cNvSpPr>
            <a:spLocks/>
          </p:cNvSpPr>
          <p:nvPr/>
        </p:nvSpPr>
        <p:spPr bwMode="auto">
          <a:xfrm flipV="1">
            <a:off x="1828800" y="8382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993366"/>
            </a:solidFill>
            <a:round/>
            <a:headEnd/>
            <a:tailEnd/>
          </a:ln>
        </p:spPr>
        <p:txBody>
          <a:bodyPr wrap="none" anchor="ctr"/>
          <a:lstStyle/>
          <a:p>
            <a:endParaRPr lang="en-US"/>
          </a:p>
        </p:txBody>
      </p:sp>
      <p:sp>
        <p:nvSpPr>
          <p:cNvPr id="719881" name="Arc 9"/>
          <p:cNvSpPr>
            <a:spLocks/>
          </p:cNvSpPr>
          <p:nvPr/>
        </p:nvSpPr>
        <p:spPr bwMode="auto">
          <a:xfrm flipV="1">
            <a:off x="1981200" y="9906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993366"/>
            </a:solidFill>
            <a:round/>
            <a:headEnd/>
            <a:tailEnd/>
          </a:ln>
        </p:spPr>
        <p:txBody>
          <a:bodyPr wrap="none" anchor="ctr"/>
          <a:lstStyle/>
          <a:p>
            <a:endParaRPr lang="en-US"/>
          </a:p>
        </p:txBody>
      </p:sp>
      <p:sp>
        <p:nvSpPr>
          <p:cNvPr id="719882" name="Arc 10"/>
          <p:cNvSpPr>
            <a:spLocks/>
          </p:cNvSpPr>
          <p:nvPr/>
        </p:nvSpPr>
        <p:spPr bwMode="auto">
          <a:xfrm flipV="1">
            <a:off x="2133600" y="11430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993366"/>
            </a:solidFill>
            <a:round/>
            <a:headEnd/>
            <a:tailEnd/>
          </a:ln>
        </p:spPr>
        <p:txBody>
          <a:bodyPr wrap="none" anchor="ctr"/>
          <a:lstStyle/>
          <a:p>
            <a:endParaRPr lang="en-US"/>
          </a:p>
        </p:txBody>
      </p:sp>
      <p:sp>
        <p:nvSpPr>
          <p:cNvPr id="719883" name="Arc 11"/>
          <p:cNvSpPr>
            <a:spLocks/>
          </p:cNvSpPr>
          <p:nvPr/>
        </p:nvSpPr>
        <p:spPr bwMode="auto">
          <a:xfrm flipV="1">
            <a:off x="2286000" y="12954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993366"/>
            </a:solidFill>
            <a:round/>
            <a:headEnd/>
            <a:tailEnd/>
          </a:ln>
        </p:spPr>
        <p:txBody>
          <a:bodyPr wrap="none" anchor="ctr"/>
          <a:lstStyle/>
          <a:p>
            <a:endParaRPr lang="en-US"/>
          </a:p>
        </p:txBody>
      </p:sp>
      <p:sp>
        <p:nvSpPr>
          <p:cNvPr id="719884" name="Arc 12"/>
          <p:cNvSpPr>
            <a:spLocks/>
          </p:cNvSpPr>
          <p:nvPr/>
        </p:nvSpPr>
        <p:spPr bwMode="auto">
          <a:xfrm flipV="1">
            <a:off x="2743200" y="17526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993366"/>
            </a:solidFill>
            <a:round/>
            <a:headEnd/>
            <a:tailEnd/>
          </a:ln>
        </p:spPr>
        <p:txBody>
          <a:bodyPr wrap="none" anchor="ctr"/>
          <a:lstStyle/>
          <a:p>
            <a:endParaRPr lang="en-US"/>
          </a:p>
        </p:txBody>
      </p:sp>
      <p:sp>
        <p:nvSpPr>
          <p:cNvPr id="719885" name="Arc 13"/>
          <p:cNvSpPr>
            <a:spLocks/>
          </p:cNvSpPr>
          <p:nvPr/>
        </p:nvSpPr>
        <p:spPr bwMode="auto">
          <a:xfrm flipV="1">
            <a:off x="2895600" y="19050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993366"/>
            </a:solidFill>
            <a:round/>
            <a:headEnd/>
            <a:tailEnd/>
          </a:ln>
        </p:spPr>
        <p:txBody>
          <a:bodyPr wrap="none" anchor="ctr"/>
          <a:lstStyle/>
          <a:p>
            <a:endParaRPr lang="en-US"/>
          </a:p>
        </p:txBody>
      </p:sp>
      <p:sp>
        <p:nvSpPr>
          <p:cNvPr id="719886" name="Arc 14"/>
          <p:cNvSpPr>
            <a:spLocks/>
          </p:cNvSpPr>
          <p:nvPr/>
        </p:nvSpPr>
        <p:spPr bwMode="auto">
          <a:xfrm flipV="1">
            <a:off x="3048000" y="20574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993366"/>
            </a:solidFill>
            <a:round/>
            <a:headEnd/>
            <a:tailEnd/>
          </a:ln>
        </p:spPr>
        <p:txBody>
          <a:bodyPr wrap="none" anchor="ctr"/>
          <a:lstStyle/>
          <a:p>
            <a:endParaRPr lang="en-US"/>
          </a:p>
        </p:txBody>
      </p:sp>
      <p:sp>
        <p:nvSpPr>
          <p:cNvPr id="719887" name="Arc 15"/>
          <p:cNvSpPr>
            <a:spLocks/>
          </p:cNvSpPr>
          <p:nvPr/>
        </p:nvSpPr>
        <p:spPr bwMode="auto">
          <a:xfrm flipV="1">
            <a:off x="3200400" y="22098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993366"/>
            </a:solidFill>
            <a:round/>
            <a:headEnd/>
            <a:tailEnd/>
          </a:ln>
        </p:spPr>
        <p:txBody>
          <a:bodyPr wrap="none" anchor="ctr"/>
          <a:lstStyle/>
          <a:p>
            <a:endParaRPr lang="en-US"/>
          </a:p>
        </p:txBody>
      </p:sp>
      <p:sp>
        <p:nvSpPr>
          <p:cNvPr id="719888" name="Arc 16"/>
          <p:cNvSpPr>
            <a:spLocks/>
          </p:cNvSpPr>
          <p:nvPr/>
        </p:nvSpPr>
        <p:spPr bwMode="auto">
          <a:xfrm flipV="1">
            <a:off x="3048000" y="3810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00"/>
            </a:solidFill>
            <a:round/>
            <a:headEnd/>
            <a:tailEnd/>
          </a:ln>
        </p:spPr>
        <p:txBody>
          <a:bodyPr wrap="none" anchor="ctr"/>
          <a:lstStyle/>
          <a:p>
            <a:endParaRPr lang="en-US"/>
          </a:p>
        </p:txBody>
      </p:sp>
      <p:sp>
        <p:nvSpPr>
          <p:cNvPr id="719889" name="Arc 17"/>
          <p:cNvSpPr>
            <a:spLocks/>
          </p:cNvSpPr>
          <p:nvPr/>
        </p:nvSpPr>
        <p:spPr bwMode="auto">
          <a:xfrm flipV="1">
            <a:off x="3048000" y="5334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00"/>
            </a:solidFill>
            <a:round/>
            <a:headEnd/>
            <a:tailEnd/>
          </a:ln>
        </p:spPr>
        <p:txBody>
          <a:bodyPr wrap="none" anchor="ctr"/>
          <a:lstStyle/>
          <a:p>
            <a:endParaRPr lang="en-US"/>
          </a:p>
        </p:txBody>
      </p:sp>
      <p:sp>
        <p:nvSpPr>
          <p:cNvPr id="719890" name="Arc 18"/>
          <p:cNvSpPr>
            <a:spLocks/>
          </p:cNvSpPr>
          <p:nvPr/>
        </p:nvSpPr>
        <p:spPr bwMode="auto">
          <a:xfrm flipV="1">
            <a:off x="3048000" y="6858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00"/>
            </a:solidFill>
            <a:round/>
            <a:headEnd/>
            <a:tailEnd/>
          </a:ln>
        </p:spPr>
        <p:txBody>
          <a:bodyPr wrap="none" anchor="ctr"/>
          <a:lstStyle/>
          <a:p>
            <a:endParaRPr lang="en-US"/>
          </a:p>
        </p:txBody>
      </p:sp>
      <p:sp>
        <p:nvSpPr>
          <p:cNvPr id="719891" name="Arc 19"/>
          <p:cNvSpPr>
            <a:spLocks/>
          </p:cNvSpPr>
          <p:nvPr/>
        </p:nvSpPr>
        <p:spPr bwMode="auto">
          <a:xfrm flipV="1">
            <a:off x="3048000" y="8382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00"/>
            </a:solidFill>
            <a:round/>
            <a:headEnd/>
            <a:tailEnd/>
          </a:ln>
        </p:spPr>
        <p:txBody>
          <a:bodyPr wrap="none" anchor="ctr"/>
          <a:lstStyle/>
          <a:p>
            <a:endParaRPr lang="en-US"/>
          </a:p>
        </p:txBody>
      </p:sp>
      <p:sp>
        <p:nvSpPr>
          <p:cNvPr id="719892" name="Arc 20"/>
          <p:cNvSpPr>
            <a:spLocks/>
          </p:cNvSpPr>
          <p:nvPr/>
        </p:nvSpPr>
        <p:spPr bwMode="auto">
          <a:xfrm flipV="1">
            <a:off x="3048000" y="9906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00"/>
            </a:solidFill>
            <a:round/>
            <a:headEnd/>
            <a:tailEnd/>
          </a:ln>
        </p:spPr>
        <p:txBody>
          <a:bodyPr wrap="none" anchor="ctr"/>
          <a:lstStyle/>
          <a:p>
            <a:endParaRPr lang="en-US"/>
          </a:p>
        </p:txBody>
      </p:sp>
      <p:sp>
        <p:nvSpPr>
          <p:cNvPr id="719893" name="Arc 21"/>
          <p:cNvSpPr>
            <a:spLocks/>
          </p:cNvSpPr>
          <p:nvPr/>
        </p:nvSpPr>
        <p:spPr bwMode="auto">
          <a:xfrm flipV="1">
            <a:off x="3048000" y="11430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00"/>
            </a:solidFill>
            <a:round/>
            <a:headEnd/>
            <a:tailEnd/>
          </a:ln>
        </p:spPr>
        <p:txBody>
          <a:bodyPr wrap="none" anchor="ctr"/>
          <a:lstStyle/>
          <a:p>
            <a:endParaRPr lang="en-US"/>
          </a:p>
        </p:txBody>
      </p:sp>
      <p:sp>
        <p:nvSpPr>
          <p:cNvPr id="719894" name="Arc 22"/>
          <p:cNvSpPr>
            <a:spLocks/>
          </p:cNvSpPr>
          <p:nvPr/>
        </p:nvSpPr>
        <p:spPr bwMode="auto">
          <a:xfrm flipV="1">
            <a:off x="3048000" y="12954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00"/>
            </a:solidFill>
            <a:round/>
            <a:headEnd/>
            <a:tailEnd/>
          </a:ln>
        </p:spPr>
        <p:txBody>
          <a:bodyPr wrap="none" anchor="ctr"/>
          <a:lstStyle/>
          <a:p>
            <a:endParaRPr lang="en-US"/>
          </a:p>
        </p:txBody>
      </p:sp>
      <p:sp>
        <p:nvSpPr>
          <p:cNvPr id="719895" name="Arc 23"/>
          <p:cNvSpPr>
            <a:spLocks/>
          </p:cNvSpPr>
          <p:nvPr/>
        </p:nvSpPr>
        <p:spPr bwMode="auto">
          <a:xfrm flipV="1">
            <a:off x="3048000" y="14478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00"/>
            </a:solidFill>
            <a:round/>
            <a:headEnd/>
            <a:tailEnd/>
          </a:ln>
        </p:spPr>
        <p:txBody>
          <a:bodyPr wrap="none" anchor="ctr"/>
          <a:lstStyle/>
          <a:p>
            <a:endParaRPr lang="en-US"/>
          </a:p>
        </p:txBody>
      </p:sp>
      <p:sp>
        <p:nvSpPr>
          <p:cNvPr id="719896" name="Arc 24"/>
          <p:cNvSpPr>
            <a:spLocks/>
          </p:cNvSpPr>
          <p:nvPr/>
        </p:nvSpPr>
        <p:spPr bwMode="auto">
          <a:xfrm flipV="1">
            <a:off x="3048000" y="16002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00"/>
            </a:solidFill>
            <a:round/>
            <a:headEnd/>
            <a:tailEnd/>
          </a:ln>
        </p:spPr>
        <p:txBody>
          <a:bodyPr wrap="none" anchor="ctr"/>
          <a:lstStyle/>
          <a:p>
            <a:endParaRPr lang="en-US"/>
          </a:p>
        </p:txBody>
      </p:sp>
      <p:sp>
        <p:nvSpPr>
          <p:cNvPr id="719897" name="Arc 25"/>
          <p:cNvSpPr>
            <a:spLocks/>
          </p:cNvSpPr>
          <p:nvPr/>
        </p:nvSpPr>
        <p:spPr bwMode="auto">
          <a:xfrm flipV="1">
            <a:off x="2438400" y="14478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993366"/>
            </a:solidFill>
            <a:round/>
            <a:headEnd/>
            <a:tailEnd/>
          </a:ln>
        </p:spPr>
        <p:txBody>
          <a:bodyPr wrap="none" anchor="ctr"/>
          <a:lstStyle/>
          <a:p>
            <a:endParaRPr lang="en-US"/>
          </a:p>
        </p:txBody>
      </p:sp>
      <p:sp>
        <p:nvSpPr>
          <p:cNvPr id="719898" name="Arc 26"/>
          <p:cNvSpPr>
            <a:spLocks/>
          </p:cNvSpPr>
          <p:nvPr/>
        </p:nvSpPr>
        <p:spPr bwMode="auto">
          <a:xfrm flipV="1">
            <a:off x="2590800" y="16002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993366"/>
            </a:solidFill>
            <a:round/>
            <a:headEnd/>
            <a:tailEnd/>
          </a:ln>
        </p:spPr>
        <p:txBody>
          <a:bodyPr wrap="none" anchor="ctr"/>
          <a:lstStyle/>
          <a:p>
            <a:endParaRPr lang="en-US"/>
          </a:p>
        </p:txBody>
      </p:sp>
      <p:sp>
        <p:nvSpPr>
          <p:cNvPr id="719899" name="Arc 27"/>
          <p:cNvSpPr>
            <a:spLocks/>
          </p:cNvSpPr>
          <p:nvPr/>
        </p:nvSpPr>
        <p:spPr bwMode="auto">
          <a:xfrm rot="4203699" flipV="1">
            <a:off x="3336925" y="2149475"/>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FF"/>
            </a:solidFill>
            <a:round/>
            <a:headEnd/>
            <a:tailEnd/>
          </a:ln>
        </p:spPr>
        <p:txBody>
          <a:bodyPr wrap="none" anchor="ctr"/>
          <a:lstStyle/>
          <a:p>
            <a:endParaRPr lang="en-US"/>
          </a:p>
        </p:txBody>
      </p:sp>
      <p:sp>
        <p:nvSpPr>
          <p:cNvPr id="719900" name="Arc 28"/>
          <p:cNvSpPr>
            <a:spLocks/>
          </p:cNvSpPr>
          <p:nvPr/>
        </p:nvSpPr>
        <p:spPr bwMode="auto">
          <a:xfrm rot="4203699" flipV="1">
            <a:off x="3794125" y="1235075"/>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FF"/>
            </a:solidFill>
            <a:round/>
            <a:headEnd/>
            <a:tailEnd/>
          </a:ln>
        </p:spPr>
        <p:txBody>
          <a:bodyPr wrap="none" anchor="ctr"/>
          <a:lstStyle/>
          <a:p>
            <a:endParaRPr lang="en-US"/>
          </a:p>
        </p:txBody>
      </p:sp>
      <p:sp>
        <p:nvSpPr>
          <p:cNvPr id="719901" name="Arc 29"/>
          <p:cNvSpPr>
            <a:spLocks/>
          </p:cNvSpPr>
          <p:nvPr/>
        </p:nvSpPr>
        <p:spPr bwMode="auto">
          <a:xfrm rot="4203699" flipV="1">
            <a:off x="3413125" y="1997075"/>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FF"/>
            </a:solidFill>
            <a:round/>
            <a:headEnd/>
            <a:tailEnd/>
          </a:ln>
        </p:spPr>
        <p:txBody>
          <a:bodyPr wrap="none" anchor="ctr"/>
          <a:lstStyle/>
          <a:p>
            <a:endParaRPr lang="en-US"/>
          </a:p>
        </p:txBody>
      </p:sp>
      <p:sp>
        <p:nvSpPr>
          <p:cNvPr id="719902" name="Arc 30"/>
          <p:cNvSpPr>
            <a:spLocks/>
          </p:cNvSpPr>
          <p:nvPr/>
        </p:nvSpPr>
        <p:spPr bwMode="auto">
          <a:xfrm rot="4203699" flipV="1">
            <a:off x="3641725" y="1539875"/>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FF"/>
            </a:solidFill>
            <a:round/>
            <a:headEnd/>
            <a:tailEnd/>
          </a:ln>
        </p:spPr>
        <p:txBody>
          <a:bodyPr wrap="none" anchor="ctr"/>
          <a:lstStyle/>
          <a:p>
            <a:endParaRPr lang="en-US"/>
          </a:p>
        </p:txBody>
      </p:sp>
      <p:sp>
        <p:nvSpPr>
          <p:cNvPr id="719903" name="Arc 31"/>
          <p:cNvSpPr>
            <a:spLocks/>
          </p:cNvSpPr>
          <p:nvPr/>
        </p:nvSpPr>
        <p:spPr bwMode="auto">
          <a:xfrm rot="4203699" flipV="1">
            <a:off x="3717925" y="1387475"/>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FF"/>
            </a:solidFill>
            <a:round/>
            <a:headEnd/>
            <a:tailEnd/>
          </a:ln>
        </p:spPr>
        <p:txBody>
          <a:bodyPr wrap="none" anchor="ctr"/>
          <a:lstStyle/>
          <a:p>
            <a:endParaRPr lang="en-US"/>
          </a:p>
        </p:txBody>
      </p:sp>
      <p:sp>
        <p:nvSpPr>
          <p:cNvPr id="719904" name="Arc 32"/>
          <p:cNvSpPr>
            <a:spLocks/>
          </p:cNvSpPr>
          <p:nvPr/>
        </p:nvSpPr>
        <p:spPr bwMode="auto">
          <a:xfrm rot="4203699" flipV="1">
            <a:off x="3565525" y="1692275"/>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FF"/>
            </a:solidFill>
            <a:round/>
            <a:headEnd/>
            <a:tailEnd/>
          </a:ln>
        </p:spPr>
        <p:txBody>
          <a:bodyPr wrap="none" anchor="ctr"/>
          <a:lstStyle/>
          <a:p>
            <a:endParaRPr lang="en-US"/>
          </a:p>
        </p:txBody>
      </p:sp>
      <p:sp>
        <p:nvSpPr>
          <p:cNvPr id="719905" name="Arc 33"/>
          <p:cNvSpPr>
            <a:spLocks/>
          </p:cNvSpPr>
          <p:nvPr/>
        </p:nvSpPr>
        <p:spPr bwMode="auto">
          <a:xfrm rot="4203699" flipV="1">
            <a:off x="3489325" y="1844675"/>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FF"/>
            </a:solidFill>
            <a:round/>
            <a:headEnd/>
            <a:tailEnd/>
          </a:ln>
        </p:spPr>
        <p:txBody>
          <a:bodyPr wrap="none" anchor="ctr"/>
          <a:lstStyle/>
          <a:p>
            <a:endParaRPr lang="en-US"/>
          </a:p>
        </p:txBody>
      </p:sp>
      <p:sp>
        <p:nvSpPr>
          <p:cNvPr id="719906" name="Arc 34"/>
          <p:cNvSpPr>
            <a:spLocks/>
          </p:cNvSpPr>
          <p:nvPr/>
        </p:nvSpPr>
        <p:spPr bwMode="auto">
          <a:xfrm rot="4203699" flipV="1">
            <a:off x="3962400" y="11430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FF"/>
            </a:solidFill>
            <a:round/>
            <a:headEnd/>
            <a:tailEnd/>
          </a:ln>
        </p:spPr>
        <p:txBody>
          <a:bodyPr wrap="none" anchor="ctr"/>
          <a:lstStyle/>
          <a:p>
            <a:endParaRPr lang="en-US"/>
          </a:p>
        </p:txBody>
      </p:sp>
      <p:sp>
        <p:nvSpPr>
          <p:cNvPr id="719907" name="Arc 35"/>
          <p:cNvSpPr>
            <a:spLocks/>
          </p:cNvSpPr>
          <p:nvPr/>
        </p:nvSpPr>
        <p:spPr bwMode="auto">
          <a:xfrm rot="4203699" flipV="1">
            <a:off x="4005262" y="1006476"/>
            <a:ext cx="1954213" cy="2532062"/>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00FFFF"/>
            </a:solidFill>
            <a:round/>
            <a:headEnd/>
            <a:tailEnd/>
          </a:ln>
        </p:spPr>
        <p:txBody>
          <a:bodyPr wrap="none" anchor="ctr"/>
          <a:lstStyle/>
          <a:p>
            <a:endParaRPr lang="en-US"/>
          </a:p>
        </p:txBody>
      </p:sp>
      <p:sp>
        <p:nvSpPr>
          <p:cNvPr id="719908" name="Arc 36"/>
          <p:cNvSpPr>
            <a:spLocks/>
          </p:cNvSpPr>
          <p:nvPr/>
        </p:nvSpPr>
        <p:spPr bwMode="auto">
          <a:xfrm rot="8967237" flipV="1">
            <a:off x="3827463" y="2057400"/>
            <a:ext cx="1954212"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FF3300"/>
            </a:solidFill>
            <a:round/>
            <a:headEnd/>
            <a:tailEnd/>
          </a:ln>
        </p:spPr>
        <p:txBody>
          <a:bodyPr wrap="none" anchor="ctr"/>
          <a:lstStyle/>
          <a:p>
            <a:endParaRPr lang="en-US"/>
          </a:p>
        </p:txBody>
      </p:sp>
      <p:sp>
        <p:nvSpPr>
          <p:cNvPr id="719909" name="Arc 37"/>
          <p:cNvSpPr>
            <a:spLocks/>
          </p:cNvSpPr>
          <p:nvPr/>
        </p:nvSpPr>
        <p:spPr bwMode="auto">
          <a:xfrm rot="8967237" flipV="1">
            <a:off x="4284663" y="1143000"/>
            <a:ext cx="1954212"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FF3300"/>
            </a:solidFill>
            <a:round/>
            <a:headEnd/>
            <a:tailEnd/>
          </a:ln>
        </p:spPr>
        <p:txBody>
          <a:bodyPr wrap="none" anchor="ctr"/>
          <a:lstStyle/>
          <a:p>
            <a:endParaRPr lang="en-US"/>
          </a:p>
        </p:txBody>
      </p:sp>
      <p:sp>
        <p:nvSpPr>
          <p:cNvPr id="719910" name="Arc 38"/>
          <p:cNvSpPr>
            <a:spLocks/>
          </p:cNvSpPr>
          <p:nvPr/>
        </p:nvSpPr>
        <p:spPr bwMode="auto">
          <a:xfrm rot="8967237" flipV="1">
            <a:off x="3903663" y="1905000"/>
            <a:ext cx="1954212"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FF3300"/>
            </a:solidFill>
            <a:round/>
            <a:headEnd/>
            <a:tailEnd/>
          </a:ln>
        </p:spPr>
        <p:txBody>
          <a:bodyPr wrap="none" anchor="ctr"/>
          <a:lstStyle/>
          <a:p>
            <a:endParaRPr lang="en-US"/>
          </a:p>
        </p:txBody>
      </p:sp>
      <p:sp>
        <p:nvSpPr>
          <p:cNvPr id="719911" name="Arc 39"/>
          <p:cNvSpPr>
            <a:spLocks/>
          </p:cNvSpPr>
          <p:nvPr/>
        </p:nvSpPr>
        <p:spPr bwMode="auto">
          <a:xfrm rot="8967237" flipV="1">
            <a:off x="4132263" y="1447800"/>
            <a:ext cx="1954212"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FF3300"/>
            </a:solidFill>
            <a:round/>
            <a:headEnd/>
            <a:tailEnd/>
          </a:ln>
        </p:spPr>
        <p:txBody>
          <a:bodyPr wrap="none" anchor="ctr"/>
          <a:lstStyle/>
          <a:p>
            <a:endParaRPr lang="en-US"/>
          </a:p>
        </p:txBody>
      </p:sp>
      <p:sp>
        <p:nvSpPr>
          <p:cNvPr id="719912" name="Arc 40"/>
          <p:cNvSpPr>
            <a:spLocks/>
          </p:cNvSpPr>
          <p:nvPr/>
        </p:nvSpPr>
        <p:spPr bwMode="auto">
          <a:xfrm rot="8967237" flipV="1">
            <a:off x="4208463" y="1295400"/>
            <a:ext cx="1954212"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FF3300"/>
            </a:solidFill>
            <a:round/>
            <a:headEnd/>
            <a:tailEnd/>
          </a:ln>
        </p:spPr>
        <p:txBody>
          <a:bodyPr wrap="none" anchor="ctr"/>
          <a:lstStyle/>
          <a:p>
            <a:endParaRPr lang="en-US"/>
          </a:p>
        </p:txBody>
      </p:sp>
      <p:sp>
        <p:nvSpPr>
          <p:cNvPr id="719913" name="Arc 41"/>
          <p:cNvSpPr>
            <a:spLocks/>
          </p:cNvSpPr>
          <p:nvPr/>
        </p:nvSpPr>
        <p:spPr bwMode="auto">
          <a:xfrm rot="8967237" flipV="1">
            <a:off x="4056063" y="1600200"/>
            <a:ext cx="1954212"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FF3300"/>
            </a:solidFill>
            <a:round/>
            <a:headEnd/>
            <a:tailEnd/>
          </a:ln>
        </p:spPr>
        <p:txBody>
          <a:bodyPr wrap="none" anchor="ctr"/>
          <a:lstStyle/>
          <a:p>
            <a:endParaRPr lang="en-US"/>
          </a:p>
        </p:txBody>
      </p:sp>
      <p:sp>
        <p:nvSpPr>
          <p:cNvPr id="719914" name="Arc 42"/>
          <p:cNvSpPr>
            <a:spLocks/>
          </p:cNvSpPr>
          <p:nvPr/>
        </p:nvSpPr>
        <p:spPr bwMode="auto">
          <a:xfrm rot="8967237" flipV="1">
            <a:off x="3979863" y="1752600"/>
            <a:ext cx="1954212"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FF3300"/>
            </a:solidFill>
            <a:round/>
            <a:headEnd/>
            <a:tailEnd/>
          </a:ln>
        </p:spPr>
        <p:txBody>
          <a:bodyPr wrap="none" anchor="ctr"/>
          <a:lstStyle/>
          <a:p>
            <a:endParaRPr lang="en-US"/>
          </a:p>
        </p:txBody>
      </p:sp>
      <p:sp>
        <p:nvSpPr>
          <p:cNvPr id="719915" name="Arc 43"/>
          <p:cNvSpPr>
            <a:spLocks/>
          </p:cNvSpPr>
          <p:nvPr/>
        </p:nvSpPr>
        <p:spPr bwMode="auto">
          <a:xfrm rot="8967237" flipV="1">
            <a:off x="4452938" y="1050925"/>
            <a:ext cx="1954212"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FF3300"/>
            </a:solidFill>
            <a:round/>
            <a:headEnd/>
            <a:tailEnd/>
          </a:ln>
        </p:spPr>
        <p:txBody>
          <a:bodyPr wrap="none" anchor="ctr"/>
          <a:lstStyle/>
          <a:p>
            <a:endParaRPr lang="en-US"/>
          </a:p>
        </p:txBody>
      </p:sp>
      <p:sp>
        <p:nvSpPr>
          <p:cNvPr id="719916" name="Arc 44"/>
          <p:cNvSpPr>
            <a:spLocks/>
          </p:cNvSpPr>
          <p:nvPr/>
        </p:nvSpPr>
        <p:spPr bwMode="auto">
          <a:xfrm rot="8967237" flipV="1">
            <a:off x="4495800" y="914400"/>
            <a:ext cx="1954213" cy="2532063"/>
          </a:xfrm>
          <a:custGeom>
            <a:avLst/>
            <a:gdLst>
              <a:gd name="T0" fmla="*/ 0 w 32592"/>
              <a:gd name="T1" fmla="*/ 2147483647 h 35898"/>
              <a:gd name="T2" fmla="*/ 2147483647 w 32592"/>
              <a:gd name="T3" fmla="*/ 2147483647 h 35898"/>
              <a:gd name="T4" fmla="*/ 2147483647 w 32592"/>
              <a:gd name="T5" fmla="*/ 2147483647 h 35898"/>
              <a:gd name="T6" fmla="*/ 0 60000 65536"/>
              <a:gd name="T7" fmla="*/ 0 60000 65536"/>
              <a:gd name="T8" fmla="*/ 0 60000 65536"/>
              <a:gd name="T9" fmla="*/ 0 w 32592"/>
              <a:gd name="T10" fmla="*/ 0 h 35898"/>
              <a:gd name="T11" fmla="*/ 32592 w 32592"/>
              <a:gd name="T12" fmla="*/ 35898 h 35898"/>
            </a:gdLst>
            <a:ahLst/>
            <a:cxnLst>
              <a:cxn ang="T6">
                <a:pos x="T0" y="T1"/>
              </a:cxn>
              <a:cxn ang="T7">
                <a:pos x="T2" y="T3"/>
              </a:cxn>
              <a:cxn ang="T8">
                <a:pos x="T4" y="T5"/>
              </a:cxn>
            </a:cxnLst>
            <a:rect l="T9" t="T10" r="T11" b="T12"/>
            <a:pathLst>
              <a:path w="32592" h="35898" fill="none" extrusionOk="0">
                <a:moveTo>
                  <a:pt x="0" y="3006"/>
                </a:moveTo>
                <a:cubicBezTo>
                  <a:pt x="3328" y="1038"/>
                  <a:pt x="7124" y="-1"/>
                  <a:pt x="10992" y="0"/>
                </a:cubicBezTo>
                <a:cubicBezTo>
                  <a:pt x="22921" y="0"/>
                  <a:pt x="32592" y="9670"/>
                  <a:pt x="32592" y="21600"/>
                </a:cubicBezTo>
                <a:cubicBezTo>
                  <a:pt x="32592" y="26865"/>
                  <a:pt x="30668" y="31950"/>
                  <a:pt x="27182" y="35897"/>
                </a:cubicBezTo>
              </a:path>
              <a:path w="32592" h="35898" stroke="0" extrusionOk="0">
                <a:moveTo>
                  <a:pt x="0" y="3006"/>
                </a:moveTo>
                <a:cubicBezTo>
                  <a:pt x="3328" y="1038"/>
                  <a:pt x="7124" y="-1"/>
                  <a:pt x="10992" y="0"/>
                </a:cubicBezTo>
                <a:cubicBezTo>
                  <a:pt x="22921" y="0"/>
                  <a:pt x="32592" y="9670"/>
                  <a:pt x="32592" y="21600"/>
                </a:cubicBezTo>
                <a:cubicBezTo>
                  <a:pt x="32592" y="26865"/>
                  <a:pt x="30668" y="31950"/>
                  <a:pt x="27182" y="35897"/>
                </a:cubicBezTo>
                <a:lnTo>
                  <a:pt x="10992" y="21600"/>
                </a:lnTo>
                <a:close/>
              </a:path>
            </a:pathLst>
          </a:custGeom>
          <a:noFill/>
          <a:ln w="15875">
            <a:solidFill>
              <a:srgbClr val="FF3300"/>
            </a:solidFill>
            <a:round/>
            <a:headEnd/>
            <a:tailEnd/>
          </a:ln>
        </p:spPr>
        <p:txBody>
          <a:bodyPr wrap="none" anchor="ctr"/>
          <a:lstStyle/>
          <a:p>
            <a:endParaRPr lang="en-US"/>
          </a:p>
        </p:txBody>
      </p:sp>
      <p:sp>
        <p:nvSpPr>
          <p:cNvPr id="719917" name="WordArt 45"/>
          <p:cNvSpPr>
            <a:spLocks noChangeArrowheads="1" noChangeShapeType="1" noTextEdit="1"/>
          </p:cNvSpPr>
          <p:nvPr/>
        </p:nvSpPr>
        <p:spPr bwMode="auto">
          <a:xfrm>
            <a:off x="7239000" y="1066800"/>
            <a:ext cx="914400" cy="314325"/>
          </a:xfrm>
          <a:prstGeom prst="rect">
            <a:avLst/>
          </a:prstGeom>
        </p:spPr>
        <p:txBody>
          <a:bodyPr wrap="none" fromWordArt="1">
            <a:prstTxWarp prst="textPlain">
              <a:avLst>
                <a:gd name="adj" fmla="val 50000"/>
              </a:avLst>
            </a:prstTxWarp>
          </a:bodyPr>
          <a:lstStyle/>
          <a:p>
            <a:r>
              <a:rPr lang="en-US" sz="1800" kern="10">
                <a:ln w="12700">
                  <a:solidFill>
                    <a:srgbClr val="FF0000"/>
                  </a:solidFill>
                  <a:round/>
                  <a:headEnd/>
                  <a:tailEnd/>
                </a:ln>
                <a:solidFill>
                  <a:srgbClr val="FF0000">
                    <a:alpha val="50195"/>
                  </a:srgbClr>
                </a:solidFill>
                <a:latin typeface="Arial Black"/>
              </a:rPr>
              <a:t>SVN 8</a:t>
            </a:r>
          </a:p>
        </p:txBody>
      </p:sp>
      <p:sp>
        <p:nvSpPr>
          <p:cNvPr id="719918" name="WordArt 46"/>
          <p:cNvSpPr>
            <a:spLocks noChangeArrowheads="1" noChangeShapeType="1" noTextEdit="1"/>
          </p:cNvSpPr>
          <p:nvPr/>
        </p:nvSpPr>
        <p:spPr bwMode="auto">
          <a:xfrm>
            <a:off x="5257800" y="1219200"/>
            <a:ext cx="914400" cy="314325"/>
          </a:xfrm>
          <a:prstGeom prst="rect">
            <a:avLst/>
          </a:prstGeom>
        </p:spPr>
        <p:txBody>
          <a:bodyPr wrap="none" fromWordArt="1">
            <a:prstTxWarp prst="textPlain">
              <a:avLst>
                <a:gd name="adj" fmla="val 50000"/>
              </a:avLst>
            </a:prstTxWarp>
          </a:bodyPr>
          <a:lstStyle/>
          <a:p>
            <a:r>
              <a:rPr lang="en-US" sz="1800" kern="10">
                <a:ln w="12700">
                  <a:solidFill>
                    <a:srgbClr val="00FFFF"/>
                  </a:solidFill>
                  <a:round/>
                  <a:headEnd/>
                  <a:tailEnd/>
                </a:ln>
                <a:solidFill>
                  <a:srgbClr val="00FFFF">
                    <a:alpha val="50195"/>
                  </a:srgbClr>
                </a:solidFill>
                <a:latin typeface="Arial Black"/>
              </a:rPr>
              <a:t>SVN 14</a:t>
            </a:r>
          </a:p>
        </p:txBody>
      </p:sp>
      <p:sp>
        <p:nvSpPr>
          <p:cNvPr id="719919" name="WordArt 47"/>
          <p:cNvSpPr>
            <a:spLocks noChangeArrowheads="1" noChangeShapeType="1" noTextEdit="1"/>
          </p:cNvSpPr>
          <p:nvPr/>
        </p:nvSpPr>
        <p:spPr bwMode="auto">
          <a:xfrm>
            <a:off x="1981200" y="1066800"/>
            <a:ext cx="914400" cy="314325"/>
          </a:xfrm>
          <a:prstGeom prst="rect">
            <a:avLst/>
          </a:prstGeom>
        </p:spPr>
        <p:txBody>
          <a:bodyPr wrap="none" fromWordArt="1">
            <a:prstTxWarp prst="textPlain">
              <a:avLst>
                <a:gd name="adj" fmla="val 50000"/>
              </a:avLst>
            </a:prstTxWarp>
          </a:bodyPr>
          <a:lstStyle/>
          <a:p>
            <a:r>
              <a:rPr lang="en-US" sz="1800" kern="10">
                <a:ln w="12700">
                  <a:solidFill>
                    <a:srgbClr val="00FF00"/>
                  </a:solidFill>
                  <a:round/>
                  <a:headEnd/>
                  <a:tailEnd/>
                </a:ln>
                <a:solidFill>
                  <a:srgbClr val="00FF00">
                    <a:alpha val="50195"/>
                  </a:srgbClr>
                </a:solidFill>
                <a:latin typeface="Arial Black"/>
              </a:rPr>
              <a:t>SVN 31</a:t>
            </a:r>
          </a:p>
        </p:txBody>
      </p:sp>
      <p:pic>
        <p:nvPicPr>
          <p:cNvPr id="719920" name="Picture 48" descr="sat"/>
          <p:cNvPicPr>
            <a:picLocks noChangeAspect="1" noChangeArrowheads="1"/>
          </p:cNvPicPr>
          <p:nvPr/>
        </p:nvPicPr>
        <p:blipFill>
          <a:blip r:embed="rId2" cstate="print"/>
          <a:srcRect/>
          <a:stretch>
            <a:fillRect/>
          </a:stretch>
        </p:blipFill>
        <p:spPr bwMode="auto">
          <a:xfrm>
            <a:off x="7239000" y="152400"/>
            <a:ext cx="993775" cy="865188"/>
          </a:xfrm>
          <a:prstGeom prst="rect">
            <a:avLst/>
          </a:prstGeom>
          <a:noFill/>
          <a:ln w="9525">
            <a:noFill/>
            <a:miter lim="800000"/>
            <a:headEnd/>
            <a:tailEnd/>
          </a:ln>
        </p:spPr>
      </p:pic>
      <p:pic>
        <p:nvPicPr>
          <p:cNvPr id="719921" name="Picture 49" descr="sat"/>
          <p:cNvPicPr>
            <a:picLocks noChangeAspect="1" noChangeArrowheads="1"/>
          </p:cNvPicPr>
          <p:nvPr/>
        </p:nvPicPr>
        <p:blipFill>
          <a:blip r:embed="rId2" cstate="print"/>
          <a:srcRect/>
          <a:stretch>
            <a:fillRect/>
          </a:stretch>
        </p:blipFill>
        <p:spPr bwMode="auto">
          <a:xfrm>
            <a:off x="762000" y="1219200"/>
            <a:ext cx="993775" cy="865188"/>
          </a:xfrm>
          <a:prstGeom prst="rect">
            <a:avLst/>
          </a:prstGeom>
          <a:noFill/>
          <a:ln w="9525">
            <a:noFill/>
            <a:miter lim="800000"/>
            <a:headEnd/>
            <a:tailEnd/>
          </a:ln>
        </p:spPr>
      </p:pic>
      <p:pic>
        <p:nvPicPr>
          <p:cNvPr id="719922" name="Picture 50" descr="sat"/>
          <p:cNvPicPr>
            <a:picLocks noChangeAspect="1" noChangeArrowheads="1"/>
          </p:cNvPicPr>
          <p:nvPr/>
        </p:nvPicPr>
        <p:blipFill>
          <a:blip r:embed="rId2" cstate="print"/>
          <a:srcRect/>
          <a:stretch>
            <a:fillRect/>
          </a:stretch>
        </p:blipFill>
        <p:spPr bwMode="auto">
          <a:xfrm>
            <a:off x="1905000" y="152400"/>
            <a:ext cx="993775" cy="865188"/>
          </a:xfrm>
          <a:prstGeom prst="rect">
            <a:avLst/>
          </a:prstGeom>
          <a:noFill/>
          <a:ln w="9525">
            <a:noFill/>
            <a:miter lim="800000"/>
            <a:headEnd/>
            <a:tailEnd/>
          </a:ln>
        </p:spPr>
      </p:pic>
      <p:pic>
        <p:nvPicPr>
          <p:cNvPr id="719923" name="Picture 51" descr="sat"/>
          <p:cNvPicPr>
            <a:picLocks noChangeAspect="1" noChangeArrowheads="1"/>
          </p:cNvPicPr>
          <p:nvPr/>
        </p:nvPicPr>
        <p:blipFill>
          <a:blip r:embed="rId2" cstate="print"/>
          <a:srcRect/>
          <a:stretch>
            <a:fillRect/>
          </a:stretch>
        </p:blipFill>
        <p:spPr bwMode="auto">
          <a:xfrm>
            <a:off x="5257800" y="304800"/>
            <a:ext cx="993775" cy="865188"/>
          </a:xfrm>
          <a:prstGeom prst="rect">
            <a:avLst/>
          </a:prstGeom>
          <a:noFill/>
          <a:ln w="9525">
            <a:noFill/>
            <a:miter lim="800000"/>
            <a:headEnd/>
            <a:tailEnd/>
          </a:ln>
        </p:spPr>
      </p:pic>
      <p:sp>
        <p:nvSpPr>
          <p:cNvPr id="719924" name="Line 52"/>
          <p:cNvSpPr>
            <a:spLocks noChangeShapeType="1"/>
          </p:cNvSpPr>
          <p:nvPr/>
        </p:nvSpPr>
        <p:spPr bwMode="auto">
          <a:xfrm flipV="1">
            <a:off x="4724400" y="609600"/>
            <a:ext cx="2971800" cy="2133600"/>
          </a:xfrm>
          <a:prstGeom prst="line">
            <a:avLst/>
          </a:prstGeom>
          <a:noFill/>
          <a:ln w="28575">
            <a:solidFill>
              <a:srgbClr val="FF3300"/>
            </a:solidFill>
            <a:round/>
            <a:headEnd/>
            <a:tailEnd/>
          </a:ln>
        </p:spPr>
        <p:txBody>
          <a:bodyPr/>
          <a:lstStyle/>
          <a:p>
            <a:endParaRPr lang="en-US"/>
          </a:p>
        </p:txBody>
      </p:sp>
      <p:sp>
        <p:nvSpPr>
          <p:cNvPr id="719925" name="Line 53"/>
          <p:cNvSpPr>
            <a:spLocks noChangeShapeType="1"/>
          </p:cNvSpPr>
          <p:nvPr/>
        </p:nvSpPr>
        <p:spPr bwMode="auto">
          <a:xfrm flipH="1">
            <a:off x="4038600" y="762000"/>
            <a:ext cx="1676400" cy="2286000"/>
          </a:xfrm>
          <a:prstGeom prst="line">
            <a:avLst/>
          </a:prstGeom>
          <a:noFill/>
          <a:ln w="28575">
            <a:solidFill>
              <a:srgbClr val="00FFFF"/>
            </a:solidFill>
            <a:round/>
            <a:headEnd/>
            <a:tailEnd/>
          </a:ln>
        </p:spPr>
        <p:txBody>
          <a:bodyPr/>
          <a:lstStyle/>
          <a:p>
            <a:endParaRPr lang="en-US"/>
          </a:p>
        </p:txBody>
      </p:sp>
      <p:sp>
        <p:nvSpPr>
          <p:cNvPr id="719926" name="Line 54"/>
          <p:cNvSpPr>
            <a:spLocks noChangeShapeType="1"/>
          </p:cNvSpPr>
          <p:nvPr/>
        </p:nvSpPr>
        <p:spPr bwMode="auto">
          <a:xfrm>
            <a:off x="2438400" y="685800"/>
            <a:ext cx="2133600" cy="2286000"/>
          </a:xfrm>
          <a:prstGeom prst="line">
            <a:avLst/>
          </a:prstGeom>
          <a:noFill/>
          <a:ln w="28575">
            <a:solidFill>
              <a:srgbClr val="00FF00"/>
            </a:solidFill>
            <a:round/>
            <a:headEnd/>
            <a:tailEnd/>
          </a:ln>
        </p:spPr>
        <p:txBody>
          <a:bodyPr/>
          <a:lstStyle/>
          <a:p>
            <a:endParaRPr lang="en-US"/>
          </a:p>
        </p:txBody>
      </p:sp>
      <p:sp>
        <p:nvSpPr>
          <p:cNvPr id="719927" name="Line 55"/>
          <p:cNvSpPr>
            <a:spLocks noChangeShapeType="1"/>
          </p:cNvSpPr>
          <p:nvPr/>
        </p:nvSpPr>
        <p:spPr bwMode="auto">
          <a:xfrm>
            <a:off x="1295400" y="1676400"/>
            <a:ext cx="2057400" cy="1524000"/>
          </a:xfrm>
          <a:prstGeom prst="line">
            <a:avLst/>
          </a:prstGeom>
          <a:noFill/>
          <a:ln w="28575">
            <a:solidFill>
              <a:srgbClr val="993366"/>
            </a:solidFill>
            <a:round/>
            <a:headEnd/>
            <a:tailEnd/>
          </a:ln>
        </p:spPr>
        <p:txBody>
          <a:bodyPr/>
          <a:lstStyle/>
          <a:p>
            <a:endParaRPr lang="en-US"/>
          </a:p>
        </p:txBody>
      </p:sp>
      <p:sp>
        <p:nvSpPr>
          <p:cNvPr id="26679" name="Arc 56"/>
          <p:cNvSpPr>
            <a:spLocks/>
          </p:cNvSpPr>
          <p:nvPr/>
        </p:nvSpPr>
        <p:spPr bwMode="auto">
          <a:xfrm rot="468409" flipH="1">
            <a:off x="1828800" y="4876800"/>
            <a:ext cx="5186363" cy="1087438"/>
          </a:xfrm>
          <a:custGeom>
            <a:avLst/>
            <a:gdLst>
              <a:gd name="T0" fmla="*/ 0 w 25400"/>
              <a:gd name="T1" fmla="*/ 2147483647 h 21600"/>
              <a:gd name="T2" fmla="*/ 2147483647 w 25400"/>
              <a:gd name="T3" fmla="*/ 2147483647 h 21600"/>
              <a:gd name="T4" fmla="*/ 2147483647 w 25400"/>
              <a:gd name="T5" fmla="*/ 2147483647 h 21600"/>
              <a:gd name="T6" fmla="*/ 0 60000 65536"/>
              <a:gd name="T7" fmla="*/ 0 60000 65536"/>
              <a:gd name="T8" fmla="*/ 0 60000 65536"/>
              <a:gd name="T9" fmla="*/ 0 w 25400"/>
              <a:gd name="T10" fmla="*/ 0 h 21600"/>
              <a:gd name="T11" fmla="*/ 25400 w 25400"/>
              <a:gd name="T12" fmla="*/ 21600 h 21600"/>
            </a:gdLst>
            <a:ahLst/>
            <a:cxnLst>
              <a:cxn ang="T6">
                <a:pos x="T0" y="T1"/>
              </a:cxn>
              <a:cxn ang="T7">
                <a:pos x="T2" y="T3"/>
              </a:cxn>
              <a:cxn ang="T8">
                <a:pos x="T4" y="T5"/>
              </a:cxn>
            </a:cxnLst>
            <a:rect l="T9" t="T10" r="T11" b="T12"/>
            <a:pathLst>
              <a:path w="25400" h="21600" fill="none" extrusionOk="0">
                <a:moveTo>
                  <a:pt x="-1" y="596"/>
                </a:moveTo>
                <a:cubicBezTo>
                  <a:pt x="1651" y="200"/>
                  <a:pt x="3344" y="-1"/>
                  <a:pt x="5043" y="0"/>
                </a:cubicBezTo>
                <a:cubicBezTo>
                  <a:pt x="14188" y="0"/>
                  <a:pt x="22342" y="5759"/>
                  <a:pt x="25400" y="14378"/>
                </a:cubicBezTo>
              </a:path>
              <a:path w="25400" h="21600" stroke="0" extrusionOk="0">
                <a:moveTo>
                  <a:pt x="-1" y="596"/>
                </a:moveTo>
                <a:cubicBezTo>
                  <a:pt x="1651" y="200"/>
                  <a:pt x="3344" y="-1"/>
                  <a:pt x="5043" y="0"/>
                </a:cubicBezTo>
                <a:cubicBezTo>
                  <a:pt x="14188" y="0"/>
                  <a:pt x="22342" y="5759"/>
                  <a:pt x="25400" y="14378"/>
                </a:cubicBezTo>
                <a:lnTo>
                  <a:pt x="5043" y="21600"/>
                </a:lnTo>
                <a:close/>
              </a:path>
            </a:pathLst>
          </a:custGeom>
          <a:noFill/>
          <a:ln w="15875">
            <a:solidFill>
              <a:srgbClr val="993366"/>
            </a:solidFill>
            <a:round/>
            <a:headEnd/>
            <a:tailEnd/>
          </a:ln>
        </p:spPr>
        <p:txBody>
          <a:bodyPr wrap="none" anchor="ctr"/>
          <a:lstStyle/>
          <a:p>
            <a:endParaRPr lang="en-US"/>
          </a:p>
        </p:txBody>
      </p:sp>
      <p:sp>
        <p:nvSpPr>
          <p:cNvPr id="26680" name="Line 57"/>
          <p:cNvSpPr>
            <a:spLocks noChangeShapeType="1"/>
          </p:cNvSpPr>
          <p:nvPr/>
        </p:nvSpPr>
        <p:spPr bwMode="auto">
          <a:xfrm>
            <a:off x="4038600" y="5715000"/>
            <a:ext cx="1752600" cy="76200"/>
          </a:xfrm>
          <a:prstGeom prst="line">
            <a:avLst/>
          </a:prstGeom>
          <a:noFill/>
          <a:ln w="38100">
            <a:solidFill>
              <a:srgbClr val="FF3300"/>
            </a:solidFill>
            <a:round/>
            <a:headEnd/>
            <a:tailEnd type="triangle" w="med" len="med"/>
          </a:ln>
        </p:spPr>
        <p:txBody>
          <a:bodyPr/>
          <a:lstStyle/>
          <a:p>
            <a:endParaRPr lang="en-US"/>
          </a:p>
        </p:txBody>
      </p:sp>
      <p:sp>
        <p:nvSpPr>
          <p:cNvPr id="135225" name="Line 58"/>
          <p:cNvSpPr>
            <a:spLocks noChangeShapeType="1"/>
          </p:cNvSpPr>
          <p:nvPr/>
        </p:nvSpPr>
        <p:spPr bwMode="auto">
          <a:xfrm flipV="1">
            <a:off x="1219200" y="762000"/>
            <a:ext cx="609600" cy="0"/>
          </a:xfrm>
          <a:prstGeom prst="line">
            <a:avLst/>
          </a:prstGeom>
          <a:noFill/>
          <a:ln w="38100">
            <a:solidFill>
              <a:srgbClr val="FF3300"/>
            </a:solidFill>
            <a:round/>
            <a:headEnd/>
            <a:tailEnd type="triangle" w="med" len="med"/>
          </a:ln>
        </p:spPr>
        <p:txBody>
          <a:bodyPr/>
          <a:lstStyle/>
          <a:p>
            <a:endParaRPr lang="en-US"/>
          </a:p>
        </p:txBody>
      </p:sp>
      <p:sp>
        <p:nvSpPr>
          <p:cNvPr id="135226" name="Line 59"/>
          <p:cNvSpPr>
            <a:spLocks noChangeShapeType="1"/>
          </p:cNvSpPr>
          <p:nvPr/>
        </p:nvSpPr>
        <p:spPr bwMode="auto">
          <a:xfrm flipH="1" flipV="1">
            <a:off x="304800" y="2133600"/>
            <a:ext cx="609600" cy="381000"/>
          </a:xfrm>
          <a:prstGeom prst="line">
            <a:avLst/>
          </a:prstGeom>
          <a:noFill/>
          <a:ln w="38100">
            <a:solidFill>
              <a:srgbClr val="FF3300"/>
            </a:solidFill>
            <a:round/>
            <a:headEnd/>
            <a:tailEnd type="triangle" w="med" len="med"/>
          </a:ln>
        </p:spPr>
        <p:txBody>
          <a:bodyPr/>
          <a:lstStyle/>
          <a:p>
            <a:endParaRPr lang="en-US"/>
          </a:p>
        </p:txBody>
      </p:sp>
      <p:sp>
        <p:nvSpPr>
          <p:cNvPr id="26683" name="WordArt 61"/>
          <p:cNvSpPr>
            <a:spLocks noChangeArrowheads="1" noChangeShapeType="1" noTextEdit="1"/>
          </p:cNvSpPr>
          <p:nvPr/>
        </p:nvSpPr>
        <p:spPr bwMode="auto">
          <a:xfrm>
            <a:off x="3200400" y="5181600"/>
            <a:ext cx="1914525" cy="403225"/>
          </a:xfrm>
          <a:prstGeom prst="rect">
            <a:avLst/>
          </a:prstGeom>
        </p:spPr>
        <p:txBody>
          <a:bodyPr wrap="none" fromWordArt="1">
            <a:prstTxWarp prst="textWave1">
              <a:avLst>
                <a:gd name="adj1" fmla="val 20644"/>
                <a:gd name="adj2" fmla="val 0"/>
              </a:avLst>
            </a:prstTxWarp>
          </a:bodyPr>
          <a:lstStyle/>
          <a:p>
            <a:r>
              <a:rPr lang="en-US" sz="3600" kern="10">
                <a:ln w="9525">
                  <a:noFill/>
                  <a:round/>
                  <a:headEnd/>
                  <a:tailEnd/>
                </a:ln>
                <a:gradFill rotWithShape="1">
                  <a:gsLst>
                    <a:gs pos="0">
                      <a:srgbClr val="9999FF"/>
                    </a:gs>
                    <a:gs pos="100000">
                      <a:srgbClr val="009999"/>
                    </a:gs>
                  </a:gsLst>
                  <a:lin ang="5400000" scaled="1"/>
                </a:gradFill>
                <a:latin typeface="Times New Roman"/>
                <a:cs typeface="Times New Roman"/>
              </a:rPr>
              <a:t>800 MPH +/-</a:t>
            </a:r>
          </a:p>
        </p:txBody>
      </p:sp>
      <p:sp>
        <p:nvSpPr>
          <p:cNvPr id="26684" name="Line 62"/>
          <p:cNvSpPr>
            <a:spLocks noChangeShapeType="1"/>
          </p:cNvSpPr>
          <p:nvPr/>
        </p:nvSpPr>
        <p:spPr bwMode="auto">
          <a:xfrm flipH="1">
            <a:off x="2895600" y="5257800"/>
            <a:ext cx="304800" cy="0"/>
          </a:xfrm>
          <a:prstGeom prst="line">
            <a:avLst/>
          </a:prstGeom>
          <a:noFill/>
          <a:ln w="15875">
            <a:solidFill>
              <a:srgbClr val="993366"/>
            </a:solidFill>
            <a:round/>
            <a:headEnd/>
            <a:tailEnd/>
          </a:ln>
        </p:spPr>
        <p:txBody>
          <a:bodyPr/>
          <a:lstStyle/>
          <a:p>
            <a:endParaRPr lang="en-US"/>
          </a:p>
        </p:txBody>
      </p:sp>
      <p:sp>
        <p:nvSpPr>
          <p:cNvPr id="26685" name="Line 63"/>
          <p:cNvSpPr>
            <a:spLocks noChangeShapeType="1"/>
          </p:cNvSpPr>
          <p:nvPr/>
        </p:nvSpPr>
        <p:spPr bwMode="auto">
          <a:xfrm flipH="1">
            <a:off x="2286000" y="5334000"/>
            <a:ext cx="838200" cy="0"/>
          </a:xfrm>
          <a:prstGeom prst="line">
            <a:avLst/>
          </a:prstGeom>
          <a:noFill/>
          <a:ln w="15875">
            <a:solidFill>
              <a:srgbClr val="993366"/>
            </a:solidFill>
            <a:round/>
            <a:headEnd/>
            <a:tailEnd/>
          </a:ln>
        </p:spPr>
        <p:txBody>
          <a:bodyPr/>
          <a:lstStyle/>
          <a:p>
            <a:endParaRPr lang="en-US"/>
          </a:p>
        </p:txBody>
      </p:sp>
      <p:sp>
        <p:nvSpPr>
          <p:cNvPr id="26686" name="Line 64"/>
          <p:cNvSpPr>
            <a:spLocks noChangeShapeType="1"/>
          </p:cNvSpPr>
          <p:nvPr/>
        </p:nvSpPr>
        <p:spPr bwMode="auto">
          <a:xfrm flipH="1">
            <a:off x="2362200" y="5410200"/>
            <a:ext cx="762000" cy="0"/>
          </a:xfrm>
          <a:prstGeom prst="line">
            <a:avLst/>
          </a:prstGeom>
          <a:noFill/>
          <a:ln w="15875">
            <a:solidFill>
              <a:srgbClr val="993366"/>
            </a:solidFill>
            <a:round/>
            <a:headEnd/>
            <a:tailEnd/>
          </a:ln>
        </p:spPr>
        <p:txBody>
          <a:bodyPr/>
          <a:lstStyle/>
          <a:p>
            <a:endParaRPr lang="en-US"/>
          </a:p>
        </p:txBody>
      </p:sp>
      <p:sp>
        <p:nvSpPr>
          <p:cNvPr id="26687" name="Line 65"/>
          <p:cNvSpPr>
            <a:spLocks noChangeShapeType="1"/>
          </p:cNvSpPr>
          <p:nvPr/>
        </p:nvSpPr>
        <p:spPr bwMode="auto">
          <a:xfrm flipH="1">
            <a:off x="2743200" y="5486400"/>
            <a:ext cx="381000" cy="0"/>
          </a:xfrm>
          <a:prstGeom prst="line">
            <a:avLst/>
          </a:prstGeom>
          <a:noFill/>
          <a:ln w="15875">
            <a:solidFill>
              <a:srgbClr val="993366"/>
            </a:solidFill>
            <a:round/>
            <a:headEnd/>
            <a:tailEnd/>
          </a:ln>
        </p:spPr>
        <p:txBody>
          <a:bodyPr/>
          <a:lstStyle/>
          <a:p>
            <a:endParaRPr lang="en-US"/>
          </a:p>
        </p:txBody>
      </p:sp>
      <p:sp>
        <p:nvSpPr>
          <p:cNvPr id="135234" name="WordArt 67" descr="Narrow vertical"/>
          <p:cNvSpPr>
            <a:spLocks noChangeArrowheads="1" noChangeShapeType="1" noTextEdit="1"/>
          </p:cNvSpPr>
          <p:nvPr/>
        </p:nvSpPr>
        <p:spPr bwMode="auto">
          <a:xfrm>
            <a:off x="6172200" y="762000"/>
            <a:ext cx="762000" cy="427038"/>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8400 MPH</a:t>
            </a:r>
          </a:p>
        </p:txBody>
      </p:sp>
      <p:sp>
        <p:nvSpPr>
          <p:cNvPr id="135235" name="WordArt 68" descr="Narrow vertical"/>
          <p:cNvSpPr>
            <a:spLocks noChangeArrowheads="1" noChangeShapeType="1" noTextEdit="1"/>
          </p:cNvSpPr>
          <p:nvPr/>
        </p:nvSpPr>
        <p:spPr bwMode="auto">
          <a:xfrm>
            <a:off x="304800" y="533400"/>
            <a:ext cx="838200" cy="427038"/>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8400 MPH</a:t>
            </a:r>
          </a:p>
        </p:txBody>
      </p:sp>
      <p:sp>
        <p:nvSpPr>
          <p:cNvPr id="135236" name="WordArt 69" descr="Narrow vertical"/>
          <p:cNvSpPr>
            <a:spLocks noChangeArrowheads="1" noChangeShapeType="1" noTextEdit="1"/>
          </p:cNvSpPr>
          <p:nvPr/>
        </p:nvSpPr>
        <p:spPr bwMode="auto">
          <a:xfrm rot="919687">
            <a:off x="990600" y="2362200"/>
            <a:ext cx="1104900" cy="503238"/>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8400 MPH</a:t>
            </a:r>
          </a:p>
        </p:txBody>
      </p:sp>
      <p:sp>
        <p:nvSpPr>
          <p:cNvPr id="135237" name="Line 70"/>
          <p:cNvSpPr>
            <a:spLocks noChangeShapeType="1"/>
          </p:cNvSpPr>
          <p:nvPr/>
        </p:nvSpPr>
        <p:spPr bwMode="auto">
          <a:xfrm flipH="1" flipV="1">
            <a:off x="6019800" y="228600"/>
            <a:ext cx="381000" cy="685800"/>
          </a:xfrm>
          <a:prstGeom prst="line">
            <a:avLst/>
          </a:prstGeom>
          <a:noFill/>
          <a:ln w="38100">
            <a:solidFill>
              <a:srgbClr val="FF3300"/>
            </a:solidFill>
            <a:round/>
            <a:headEnd/>
            <a:tailEnd type="triangle" w="med" len="med"/>
          </a:ln>
        </p:spPr>
        <p:txBody>
          <a:bodyPr/>
          <a:lstStyle/>
          <a:p>
            <a:endParaRPr lang="en-US"/>
          </a:p>
        </p:txBody>
      </p:sp>
      <p:sp>
        <p:nvSpPr>
          <p:cNvPr id="26692" name="Text Box 71"/>
          <p:cNvSpPr txBox="1">
            <a:spLocks noChangeArrowheads="1"/>
          </p:cNvSpPr>
          <p:nvPr/>
        </p:nvSpPr>
        <p:spPr bwMode="auto">
          <a:xfrm>
            <a:off x="6553200" y="2057400"/>
            <a:ext cx="2133600" cy="2006600"/>
          </a:xfrm>
          <a:prstGeom prst="rect">
            <a:avLst/>
          </a:prstGeom>
          <a:noFill/>
          <a:ln w="15875" algn="ctr">
            <a:noFill/>
            <a:miter lim="800000"/>
            <a:headEnd/>
            <a:tailEnd/>
          </a:ln>
        </p:spPr>
        <p:txBody>
          <a:bodyPr>
            <a:spAutoFit/>
          </a:bodyPr>
          <a:lstStyle/>
          <a:p>
            <a:pPr>
              <a:spcBef>
                <a:spcPct val="50000"/>
              </a:spcBef>
            </a:pPr>
            <a:r>
              <a:rPr lang="en-US"/>
              <a:t>EVERY EPOCH OF OBSERVATION MUST COMPUTE CHANGE IN POSITION DUE TO EARTH ROTATION, SATELLITE ORBIT CHANGE AND RELATIVITY!</a:t>
            </a:r>
          </a:p>
        </p:txBody>
      </p:sp>
      <p:sp>
        <p:nvSpPr>
          <p:cNvPr id="719944" name="WordArt 72"/>
          <p:cNvSpPr>
            <a:spLocks noChangeArrowheads="1" noChangeShapeType="1" noTextEdit="1"/>
          </p:cNvSpPr>
          <p:nvPr/>
        </p:nvSpPr>
        <p:spPr bwMode="auto">
          <a:xfrm>
            <a:off x="762000" y="2057400"/>
            <a:ext cx="914400" cy="314325"/>
          </a:xfrm>
          <a:prstGeom prst="rect">
            <a:avLst/>
          </a:prstGeom>
        </p:spPr>
        <p:txBody>
          <a:bodyPr wrap="none" fromWordArt="1">
            <a:prstTxWarp prst="textPlain">
              <a:avLst>
                <a:gd name="adj" fmla="val 50000"/>
              </a:avLst>
            </a:prstTxWarp>
          </a:bodyPr>
          <a:lstStyle/>
          <a:p>
            <a:r>
              <a:rPr lang="en-US" sz="1800" kern="10">
                <a:ln w="12700">
                  <a:solidFill>
                    <a:srgbClr val="993366"/>
                  </a:solidFill>
                  <a:round/>
                  <a:headEnd/>
                  <a:tailEnd/>
                </a:ln>
                <a:solidFill>
                  <a:srgbClr val="660033">
                    <a:alpha val="81960"/>
                  </a:srgbClr>
                </a:solidFill>
                <a:latin typeface="Arial Black"/>
              </a:rPr>
              <a:t>SVN 23</a:t>
            </a:r>
          </a:p>
        </p:txBody>
      </p:sp>
      <p:pic>
        <p:nvPicPr>
          <p:cNvPr id="26694" name="Picture 74" descr="OTF Fixing"/>
          <p:cNvPicPr>
            <a:picLocks noChangeAspect="1" noChangeArrowheads="1"/>
          </p:cNvPicPr>
          <p:nvPr/>
        </p:nvPicPr>
        <p:blipFill>
          <a:blip r:embed="rId3" cstate="print"/>
          <a:srcRect/>
          <a:stretch>
            <a:fillRect/>
          </a:stretch>
        </p:blipFill>
        <p:spPr bwMode="auto">
          <a:xfrm>
            <a:off x="6019800" y="4038600"/>
            <a:ext cx="2947988" cy="2117725"/>
          </a:xfrm>
          <a:prstGeom prst="rect">
            <a:avLst/>
          </a:prstGeom>
          <a:noFill/>
          <a:ln w="9525">
            <a:noFill/>
            <a:miter lim="800000"/>
            <a:headEnd/>
            <a:tailEnd/>
          </a:ln>
        </p:spPr>
      </p:pic>
      <p:pic>
        <p:nvPicPr>
          <p:cNvPr id="26695" name="Picture 75" descr="beat phase"/>
          <p:cNvPicPr>
            <a:picLocks noChangeAspect="1" noChangeArrowheads="1"/>
          </p:cNvPicPr>
          <p:nvPr/>
        </p:nvPicPr>
        <p:blipFill>
          <a:blip r:embed="rId4" cstate="print"/>
          <a:srcRect/>
          <a:stretch>
            <a:fillRect/>
          </a:stretch>
        </p:blipFill>
        <p:spPr bwMode="auto">
          <a:xfrm>
            <a:off x="0" y="3810000"/>
            <a:ext cx="2728913" cy="2474913"/>
          </a:xfrm>
          <a:prstGeom prst="rect">
            <a:avLst/>
          </a:prstGeom>
          <a:noFill/>
          <a:ln w="9525">
            <a:noFill/>
            <a:miter lim="800000"/>
            <a:headEnd/>
            <a:tailEnd/>
          </a:ln>
        </p:spPr>
      </p:pic>
      <p:pic>
        <p:nvPicPr>
          <p:cNvPr id="719874" name="Picture 2" descr="receiver"/>
          <p:cNvPicPr>
            <a:picLocks noChangeAspect="1" noChangeArrowheads="1"/>
          </p:cNvPicPr>
          <p:nvPr/>
        </p:nvPicPr>
        <p:blipFill>
          <a:blip r:embed="rId5" cstate="print"/>
          <a:srcRect/>
          <a:stretch>
            <a:fillRect/>
          </a:stretch>
        </p:blipFill>
        <p:spPr bwMode="auto">
          <a:xfrm>
            <a:off x="3657600" y="2895600"/>
            <a:ext cx="1419225" cy="2047875"/>
          </a:xfrm>
          <a:prstGeom prst="rect">
            <a:avLst/>
          </a:prstGeom>
          <a:noFill/>
          <a:ln w="9525">
            <a:noFill/>
            <a:miter lim="800000"/>
            <a:headEnd/>
            <a:tailEnd/>
          </a:ln>
        </p:spPr>
      </p:pic>
      <p:pic>
        <p:nvPicPr>
          <p:cNvPr id="719945" name="Picture 73" descr="orbits"/>
          <p:cNvPicPr>
            <a:picLocks noChangeAspect="1" noChangeArrowheads="1"/>
          </p:cNvPicPr>
          <p:nvPr/>
        </p:nvPicPr>
        <p:blipFill>
          <a:blip r:embed="rId6" cstate="print"/>
          <a:srcRect/>
          <a:stretch>
            <a:fillRect/>
          </a:stretch>
        </p:blipFill>
        <p:spPr bwMode="auto">
          <a:xfrm>
            <a:off x="1524000" y="1371600"/>
            <a:ext cx="5410200" cy="4697413"/>
          </a:xfrm>
          <a:prstGeom prst="rect">
            <a:avLst/>
          </a:prstGeom>
          <a:noFill/>
          <a:ln w="9525">
            <a:noFill/>
            <a:miter lim="800000"/>
            <a:headEnd/>
            <a:tailEnd/>
          </a:ln>
        </p:spPr>
      </p:pic>
      <p:sp>
        <p:nvSpPr>
          <p:cNvPr id="135233" name="WordArt 66" descr="Narrow vertical"/>
          <p:cNvSpPr>
            <a:spLocks noChangeArrowheads="1" noChangeShapeType="1" noTextEdit="1"/>
          </p:cNvSpPr>
          <p:nvPr/>
        </p:nvSpPr>
        <p:spPr bwMode="auto">
          <a:xfrm>
            <a:off x="7010400" y="1524000"/>
            <a:ext cx="1104900" cy="503238"/>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8400 MPH</a:t>
            </a:r>
          </a:p>
        </p:txBody>
      </p:sp>
      <p:sp>
        <p:nvSpPr>
          <p:cNvPr id="135227" name="Line 60"/>
          <p:cNvSpPr>
            <a:spLocks noChangeShapeType="1"/>
          </p:cNvSpPr>
          <p:nvPr/>
        </p:nvSpPr>
        <p:spPr bwMode="auto">
          <a:xfrm flipV="1">
            <a:off x="8153400" y="1066800"/>
            <a:ext cx="685800" cy="457200"/>
          </a:xfrm>
          <a:prstGeom prst="line">
            <a:avLst/>
          </a:prstGeom>
          <a:noFill/>
          <a:ln w="38100">
            <a:solidFill>
              <a:srgbClr val="FF3300"/>
            </a:solidFill>
            <a:round/>
            <a:headEnd/>
            <a:tailEnd type="triangle" w="med" len="med"/>
          </a:ln>
        </p:spPr>
        <p:txBody>
          <a:bodyPr/>
          <a:lstStyle/>
          <a:p>
            <a:endParaRPr lang="en-US"/>
          </a:p>
        </p:txBody>
      </p:sp>
      <p:sp>
        <p:nvSpPr>
          <p:cNvPr id="26700" name="TextBox 75"/>
          <p:cNvSpPr txBox="1">
            <a:spLocks noChangeArrowheads="1"/>
          </p:cNvSpPr>
          <p:nvPr/>
        </p:nvSpPr>
        <p:spPr bwMode="auto">
          <a:xfrm>
            <a:off x="2590800" y="5943600"/>
            <a:ext cx="3657600" cy="307975"/>
          </a:xfrm>
          <a:prstGeom prst="rect">
            <a:avLst/>
          </a:prstGeom>
          <a:noFill/>
          <a:ln w="9525">
            <a:noFill/>
            <a:miter lim="800000"/>
            <a:headEnd/>
            <a:tailEnd/>
          </a:ln>
        </p:spPr>
        <p:txBody>
          <a:bodyPr>
            <a:spAutoFit/>
          </a:bodyPr>
          <a:lstStyle/>
          <a:p>
            <a:r>
              <a:rPr lang="en-US"/>
              <a:t>AT “C”, 1 NANOSECOND = 30 CM!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19945"/>
                                        </p:tgtEl>
                                      </p:cBhvr>
                                    </p:animEffect>
                                    <p:set>
                                      <p:cBhvr>
                                        <p:cTn id="7" dur="1" fill="hold">
                                          <p:stCondLst>
                                            <p:cond delay="499"/>
                                          </p:stCondLst>
                                        </p:cTn>
                                        <p:tgtEl>
                                          <p:spTgt spid="71994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19944"/>
                                        </p:tgtEl>
                                        <p:attrNameLst>
                                          <p:attrName>style.visibility</p:attrName>
                                        </p:attrNameLst>
                                      </p:cBhvr>
                                      <p:to>
                                        <p:strVal val="visible"/>
                                      </p:to>
                                    </p:set>
                                    <p:animEffect transition="in" filter="fade">
                                      <p:cBhvr>
                                        <p:cTn id="10" dur="500"/>
                                        <p:tgtEl>
                                          <p:spTgt spid="7199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5236"/>
                                        </p:tgtEl>
                                        <p:attrNameLst>
                                          <p:attrName>style.visibility</p:attrName>
                                        </p:attrNameLst>
                                      </p:cBhvr>
                                      <p:to>
                                        <p:strVal val="visible"/>
                                      </p:to>
                                    </p:set>
                                    <p:animEffect transition="in" filter="fade">
                                      <p:cBhvr>
                                        <p:cTn id="13" dur="500"/>
                                        <p:tgtEl>
                                          <p:spTgt spid="1352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5226"/>
                                        </p:tgtEl>
                                        <p:attrNameLst>
                                          <p:attrName>style.visibility</p:attrName>
                                        </p:attrNameLst>
                                      </p:cBhvr>
                                      <p:to>
                                        <p:strVal val="visible"/>
                                      </p:to>
                                    </p:set>
                                    <p:animEffect transition="in" filter="fade">
                                      <p:cBhvr>
                                        <p:cTn id="16" dur="500"/>
                                        <p:tgtEl>
                                          <p:spTgt spid="135226"/>
                                        </p:tgtEl>
                                      </p:cBhvr>
                                    </p:animEffect>
                                  </p:childTnLst>
                                </p:cTn>
                              </p:par>
                              <p:par>
                                <p:cTn id="17" presetID="10" presetClass="entr" presetSubtype="0" fill="hold" nodeType="withEffect">
                                  <p:stCondLst>
                                    <p:cond delay="0"/>
                                  </p:stCondLst>
                                  <p:childTnLst>
                                    <p:set>
                                      <p:cBhvr>
                                        <p:cTn id="18" dur="1" fill="hold">
                                          <p:stCondLst>
                                            <p:cond delay="0"/>
                                          </p:stCondLst>
                                        </p:cTn>
                                        <p:tgtEl>
                                          <p:spTgt spid="719921"/>
                                        </p:tgtEl>
                                        <p:attrNameLst>
                                          <p:attrName>style.visibility</p:attrName>
                                        </p:attrNameLst>
                                      </p:cBhvr>
                                      <p:to>
                                        <p:strVal val="visible"/>
                                      </p:to>
                                    </p:set>
                                    <p:animEffect transition="in" filter="fade">
                                      <p:cBhvr>
                                        <p:cTn id="19" dur="500"/>
                                        <p:tgtEl>
                                          <p:spTgt spid="7199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19927"/>
                                        </p:tgtEl>
                                        <p:attrNameLst>
                                          <p:attrName>style.visibility</p:attrName>
                                        </p:attrNameLst>
                                      </p:cBhvr>
                                      <p:to>
                                        <p:strVal val="visible"/>
                                      </p:to>
                                    </p:set>
                                    <p:animEffect transition="in" filter="fade">
                                      <p:cBhvr>
                                        <p:cTn id="22" dur="500"/>
                                        <p:tgtEl>
                                          <p:spTgt spid="7199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19880"/>
                                        </p:tgtEl>
                                        <p:attrNameLst>
                                          <p:attrName>style.visibility</p:attrName>
                                        </p:attrNameLst>
                                      </p:cBhvr>
                                      <p:to>
                                        <p:strVal val="visible"/>
                                      </p:to>
                                    </p:set>
                                    <p:animEffect transition="in" filter="fade">
                                      <p:cBhvr>
                                        <p:cTn id="25" dur="500"/>
                                        <p:tgtEl>
                                          <p:spTgt spid="71988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19881"/>
                                        </p:tgtEl>
                                        <p:attrNameLst>
                                          <p:attrName>style.visibility</p:attrName>
                                        </p:attrNameLst>
                                      </p:cBhvr>
                                      <p:to>
                                        <p:strVal val="visible"/>
                                      </p:to>
                                    </p:set>
                                    <p:animEffect transition="in" filter="fade">
                                      <p:cBhvr>
                                        <p:cTn id="28" dur="500"/>
                                        <p:tgtEl>
                                          <p:spTgt spid="71988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19882"/>
                                        </p:tgtEl>
                                        <p:attrNameLst>
                                          <p:attrName>style.visibility</p:attrName>
                                        </p:attrNameLst>
                                      </p:cBhvr>
                                      <p:to>
                                        <p:strVal val="visible"/>
                                      </p:to>
                                    </p:set>
                                    <p:animEffect transition="in" filter="fade">
                                      <p:cBhvr>
                                        <p:cTn id="31" dur="500"/>
                                        <p:tgtEl>
                                          <p:spTgt spid="71988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19883"/>
                                        </p:tgtEl>
                                        <p:attrNameLst>
                                          <p:attrName>style.visibility</p:attrName>
                                        </p:attrNameLst>
                                      </p:cBhvr>
                                      <p:to>
                                        <p:strVal val="visible"/>
                                      </p:to>
                                    </p:set>
                                    <p:animEffect transition="in" filter="fade">
                                      <p:cBhvr>
                                        <p:cTn id="34" dur="500"/>
                                        <p:tgtEl>
                                          <p:spTgt spid="71988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19897"/>
                                        </p:tgtEl>
                                        <p:attrNameLst>
                                          <p:attrName>style.visibility</p:attrName>
                                        </p:attrNameLst>
                                      </p:cBhvr>
                                      <p:to>
                                        <p:strVal val="visible"/>
                                      </p:to>
                                    </p:set>
                                    <p:animEffect transition="in" filter="fade">
                                      <p:cBhvr>
                                        <p:cTn id="37" dur="500"/>
                                        <p:tgtEl>
                                          <p:spTgt spid="71989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19898"/>
                                        </p:tgtEl>
                                        <p:attrNameLst>
                                          <p:attrName>style.visibility</p:attrName>
                                        </p:attrNameLst>
                                      </p:cBhvr>
                                      <p:to>
                                        <p:strVal val="visible"/>
                                      </p:to>
                                    </p:set>
                                    <p:animEffect transition="in" filter="fade">
                                      <p:cBhvr>
                                        <p:cTn id="40" dur="500"/>
                                        <p:tgtEl>
                                          <p:spTgt spid="71989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19884"/>
                                        </p:tgtEl>
                                        <p:attrNameLst>
                                          <p:attrName>style.visibility</p:attrName>
                                        </p:attrNameLst>
                                      </p:cBhvr>
                                      <p:to>
                                        <p:strVal val="visible"/>
                                      </p:to>
                                    </p:set>
                                    <p:animEffect transition="in" filter="fade">
                                      <p:cBhvr>
                                        <p:cTn id="43" dur="500"/>
                                        <p:tgtEl>
                                          <p:spTgt spid="71988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19885"/>
                                        </p:tgtEl>
                                        <p:attrNameLst>
                                          <p:attrName>style.visibility</p:attrName>
                                        </p:attrNameLst>
                                      </p:cBhvr>
                                      <p:to>
                                        <p:strVal val="visible"/>
                                      </p:to>
                                    </p:set>
                                    <p:animEffect transition="in" filter="fade">
                                      <p:cBhvr>
                                        <p:cTn id="46" dur="500"/>
                                        <p:tgtEl>
                                          <p:spTgt spid="71988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19886"/>
                                        </p:tgtEl>
                                        <p:attrNameLst>
                                          <p:attrName>style.visibility</p:attrName>
                                        </p:attrNameLst>
                                      </p:cBhvr>
                                      <p:to>
                                        <p:strVal val="visible"/>
                                      </p:to>
                                    </p:set>
                                    <p:animEffect transition="in" filter="fade">
                                      <p:cBhvr>
                                        <p:cTn id="49" dur="500"/>
                                        <p:tgtEl>
                                          <p:spTgt spid="71988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19887"/>
                                        </p:tgtEl>
                                        <p:attrNameLst>
                                          <p:attrName>style.visibility</p:attrName>
                                        </p:attrNameLst>
                                      </p:cBhvr>
                                      <p:to>
                                        <p:strVal val="visible"/>
                                      </p:to>
                                    </p:set>
                                    <p:animEffect transition="in" filter="fade">
                                      <p:cBhvr>
                                        <p:cTn id="52" dur="500"/>
                                        <p:tgtEl>
                                          <p:spTgt spid="71988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19918"/>
                                        </p:tgtEl>
                                        <p:attrNameLst>
                                          <p:attrName>style.visibility</p:attrName>
                                        </p:attrNameLst>
                                      </p:cBhvr>
                                      <p:to>
                                        <p:strVal val="visible"/>
                                      </p:to>
                                    </p:set>
                                    <p:animEffect transition="in" filter="fade">
                                      <p:cBhvr>
                                        <p:cTn id="57" dur="500"/>
                                        <p:tgtEl>
                                          <p:spTgt spid="719918"/>
                                        </p:tgtEl>
                                      </p:cBhvr>
                                    </p:animEffect>
                                  </p:childTnLst>
                                </p:cTn>
                              </p:par>
                              <p:par>
                                <p:cTn id="58" presetID="10" presetClass="entr" presetSubtype="0" fill="hold" nodeType="withEffect">
                                  <p:stCondLst>
                                    <p:cond delay="0"/>
                                  </p:stCondLst>
                                  <p:childTnLst>
                                    <p:set>
                                      <p:cBhvr>
                                        <p:cTn id="59" dur="1" fill="hold">
                                          <p:stCondLst>
                                            <p:cond delay="0"/>
                                          </p:stCondLst>
                                        </p:cTn>
                                        <p:tgtEl>
                                          <p:spTgt spid="719923"/>
                                        </p:tgtEl>
                                        <p:attrNameLst>
                                          <p:attrName>style.visibility</p:attrName>
                                        </p:attrNameLst>
                                      </p:cBhvr>
                                      <p:to>
                                        <p:strVal val="visible"/>
                                      </p:to>
                                    </p:set>
                                    <p:animEffect transition="in" filter="fade">
                                      <p:cBhvr>
                                        <p:cTn id="60" dur="500"/>
                                        <p:tgtEl>
                                          <p:spTgt spid="7199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234"/>
                                        </p:tgtEl>
                                        <p:attrNameLst>
                                          <p:attrName>style.visibility</p:attrName>
                                        </p:attrNameLst>
                                      </p:cBhvr>
                                      <p:to>
                                        <p:strVal val="visible"/>
                                      </p:to>
                                    </p:set>
                                    <p:animEffect transition="in" filter="fade">
                                      <p:cBhvr>
                                        <p:cTn id="63" dur="500"/>
                                        <p:tgtEl>
                                          <p:spTgt spid="13523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5237"/>
                                        </p:tgtEl>
                                        <p:attrNameLst>
                                          <p:attrName>style.visibility</p:attrName>
                                        </p:attrNameLst>
                                      </p:cBhvr>
                                      <p:to>
                                        <p:strVal val="visible"/>
                                      </p:to>
                                    </p:set>
                                    <p:animEffect transition="in" filter="fade">
                                      <p:cBhvr>
                                        <p:cTn id="66" dur="500"/>
                                        <p:tgtEl>
                                          <p:spTgt spid="13523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19925"/>
                                        </p:tgtEl>
                                        <p:attrNameLst>
                                          <p:attrName>style.visibility</p:attrName>
                                        </p:attrNameLst>
                                      </p:cBhvr>
                                      <p:to>
                                        <p:strVal val="visible"/>
                                      </p:to>
                                    </p:set>
                                    <p:animEffect transition="in" filter="fade">
                                      <p:cBhvr>
                                        <p:cTn id="69" dur="500"/>
                                        <p:tgtEl>
                                          <p:spTgt spid="71992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19906"/>
                                        </p:tgtEl>
                                        <p:attrNameLst>
                                          <p:attrName>style.visibility</p:attrName>
                                        </p:attrNameLst>
                                      </p:cBhvr>
                                      <p:to>
                                        <p:strVal val="visible"/>
                                      </p:to>
                                    </p:set>
                                    <p:animEffect transition="in" filter="fade">
                                      <p:cBhvr>
                                        <p:cTn id="72" dur="500"/>
                                        <p:tgtEl>
                                          <p:spTgt spid="71990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19900"/>
                                        </p:tgtEl>
                                        <p:attrNameLst>
                                          <p:attrName>style.visibility</p:attrName>
                                        </p:attrNameLst>
                                      </p:cBhvr>
                                      <p:to>
                                        <p:strVal val="visible"/>
                                      </p:to>
                                    </p:set>
                                    <p:animEffect transition="in" filter="fade">
                                      <p:cBhvr>
                                        <p:cTn id="75" dur="500"/>
                                        <p:tgtEl>
                                          <p:spTgt spid="71990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19903"/>
                                        </p:tgtEl>
                                        <p:attrNameLst>
                                          <p:attrName>style.visibility</p:attrName>
                                        </p:attrNameLst>
                                      </p:cBhvr>
                                      <p:to>
                                        <p:strVal val="visible"/>
                                      </p:to>
                                    </p:set>
                                    <p:animEffect transition="in" filter="fade">
                                      <p:cBhvr>
                                        <p:cTn id="78" dur="500"/>
                                        <p:tgtEl>
                                          <p:spTgt spid="71990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19902"/>
                                        </p:tgtEl>
                                        <p:attrNameLst>
                                          <p:attrName>style.visibility</p:attrName>
                                        </p:attrNameLst>
                                      </p:cBhvr>
                                      <p:to>
                                        <p:strVal val="visible"/>
                                      </p:to>
                                    </p:set>
                                    <p:animEffect transition="in" filter="fade">
                                      <p:cBhvr>
                                        <p:cTn id="81" dur="500"/>
                                        <p:tgtEl>
                                          <p:spTgt spid="71990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719901"/>
                                        </p:tgtEl>
                                        <p:attrNameLst>
                                          <p:attrName>style.visibility</p:attrName>
                                        </p:attrNameLst>
                                      </p:cBhvr>
                                      <p:to>
                                        <p:strVal val="visible"/>
                                      </p:to>
                                    </p:set>
                                    <p:animEffect transition="in" filter="fade">
                                      <p:cBhvr>
                                        <p:cTn id="84" dur="500"/>
                                        <p:tgtEl>
                                          <p:spTgt spid="71990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719899"/>
                                        </p:tgtEl>
                                        <p:attrNameLst>
                                          <p:attrName>style.visibility</p:attrName>
                                        </p:attrNameLst>
                                      </p:cBhvr>
                                      <p:to>
                                        <p:strVal val="visible"/>
                                      </p:to>
                                    </p:set>
                                    <p:animEffect transition="in" filter="fade">
                                      <p:cBhvr>
                                        <p:cTn id="87" dur="500"/>
                                        <p:tgtEl>
                                          <p:spTgt spid="71989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719905"/>
                                        </p:tgtEl>
                                        <p:attrNameLst>
                                          <p:attrName>style.visibility</p:attrName>
                                        </p:attrNameLst>
                                      </p:cBhvr>
                                      <p:to>
                                        <p:strVal val="visible"/>
                                      </p:to>
                                    </p:set>
                                    <p:animEffect transition="in" filter="fade">
                                      <p:cBhvr>
                                        <p:cTn id="90" dur="500"/>
                                        <p:tgtEl>
                                          <p:spTgt spid="71990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719904"/>
                                        </p:tgtEl>
                                        <p:attrNameLst>
                                          <p:attrName>style.visibility</p:attrName>
                                        </p:attrNameLst>
                                      </p:cBhvr>
                                      <p:to>
                                        <p:strVal val="visible"/>
                                      </p:to>
                                    </p:set>
                                    <p:animEffect transition="in" filter="fade">
                                      <p:cBhvr>
                                        <p:cTn id="93" dur="500"/>
                                        <p:tgtEl>
                                          <p:spTgt spid="719904"/>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719907"/>
                                        </p:tgtEl>
                                        <p:attrNameLst>
                                          <p:attrName>style.visibility</p:attrName>
                                        </p:attrNameLst>
                                      </p:cBhvr>
                                      <p:to>
                                        <p:strVal val="visible"/>
                                      </p:to>
                                    </p:set>
                                    <p:animEffect transition="in" filter="fade">
                                      <p:cBhvr>
                                        <p:cTn id="96" dur="500"/>
                                        <p:tgtEl>
                                          <p:spTgt spid="719907"/>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719917"/>
                                        </p:tgtEl>
                                        <p:attrNameLst>
                                          <p:attrName>style.visibility</p:attrName>
                                        </p:attrNameLst>
                                      </p:cBhvr>
                                      <p:to>
                                        <p:strVal val="visible"/>
                                      </p:to>
                                    </p:set>
                                    <p:animEffect transition="in" filter="fade">
                                      <p:cBhvr>
                                        <p:cTn id="101" dur="500"/>
                                        <p:tgtEl>
                                          <p:spTgt spid="71991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719924"/>
                                        </p:tgtEl>
                                        <p:attrNameLst>
                                          <p:attrName>style.visibility</p:attrName>
                                        </p:attrNameLst>
                                      </p:cBhvr>
                                      <p:to>
                                        <p:strVal val="visible"/>
                                      </p:to>
                                    </p:set>
                                    <p:animEffect transition="in" filter="fade">
                                      <p:cBhvr>
                                        <p:cTn id="104" dur="500"/>
                                        <p:tgtEl>
                                          <p:spTgt spid="719924"/>
                                        </p:tgtEl>
                                      </p:cBhvr>
                                    </p:animEffect>
                                  </p:childTnLst>
                                </p:cTn>
                              </p:par>
                              <p:par>
                                <p:cTn id="105" presetID="10" presetClass="entr" presetSubtype="0" fill="hold" nodeType="withEffect">
                                  <p:stCondLst>
                                    <p:cond delay="0"/>
                                  </p:stCondLst>
                                  <p:childTnLst>
                                    <p:set>
                                      <p:cBhvr>
                                        <p:cTn id="106" dur="1" fill="hold">
                                          <p:stCondLst>
                                            <p:cond delay="0"/>
                                          </p:stCondLst>
                                        </p:cTn>
                                        <p:tgtEl>
                                          <p:spTgt spid="719920"/>
                                        </p:tgtEl>
                                        <p:attrNameLst>
                                          <p:attrName>style.visibility</p:attrName>
                                        </p:attrNameLst>
                                      </p:cBhvr>
                                      <p:to>
                                        <p:strVal val="visible"/>
                                      </p:to>
                                    </p:set>
                                    <p:animEffect transition="in" filter="fade">
                                      <p:cBhvr>
                                        <p:cTn id="107" dur="500"/>
                                        <p:tgtEl>
                                          <p:spTgt spid="719920"/>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35233"/>
                                        </p:tgtEl>
                                        <p:attrNameLst>
                                          <p:attrName>style.visibility</p:attrName>
                                        </p:attrNameLst>
                                      </p:cBhvr>
                                      <p:to>
                                        <p:strVal val="visible"/>
                                      </p:to>
                                    </p:set>
                                    <p:animEffect transition="in" filter="fade">
                                      <p:cBhvr>
                                        <p:cTn id="110" dur="500"/>
                                        <p:tgtEl>
                                          <p:spTgt spid="13523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35227"/>
                                        </p:tgtEl>
                                        <p:attrNameLst>
                                          <p:attrName>style.visibility</p:attrName>
                                        </p:attrNameLst>
                                      </p:cBhvr>
                                      <p:to>
                                        <p:strVal val="visible"/>
                                      </p:to>
                                    </p:set>
                                    <p:animEffect transition="in" filter="fade">
                                      <p:cBhvr>
                                        <p:cTn id="113" dur="500"/>
                                        <p:tgtEl>
                                          <p:spTgt spid="135227"/>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719908"/>
                                        </p:tgtEl>
                                        <p:attrNameLst>
                                          <p:attrName>style.visibility</p:attrName>
                                        </p:attrNameLst>
                                      </p:cBhvr>
                                      <p:to>
                                        <p:strVal val="visible"/>
                                      </p:to>
                                    </p:set>
                                    <p:animEffect transition="in" filter="fade">
                                      <p:cBhvr>
                                        <p:cTn id="116" dur="500"/>
                                        <p:tgtEl>
                                          <p:spTgt spid="719908"/>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719910"/>
                                        </p:tgtEl>
                                        <p:attrNameLst>
                                          <p:attrName>style.visibility</p:attrName>
                                        </p:attrNameLst>
                                      </p:cBhvr>
                                      <p:to>
                                        <p:strVal val="visible"/>
                                      </p:to>
                                    </p:set>
                                    <p:animEffect transition="in" filter="fade">
                                      <p:cBhvr>
                                        <p:cTn id="119" dur="500"/>
                                        <p:tgtEl>
                                          <p:spTgt spid="719910"/>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719914"/>
                                        </p:tgtEl>
                                        <p:attrNameLst>
                                          <p:attrName>style.visibility</p:attrName>
                                        </p:attrNameLst>
                                      </p:cBhvr>
                                      <p:to>
                                        <p:strVal val="visible"/>
                                      </p:to>
                                    </p:set>
                                    <p:animEffect transition="in" filter="fade">
                                      <p:cBhvr>
                                        <p:cTn id="122" dur="500"/>
                                        <p:tgtEl>
                                          <p:spTgt spid="719914"/>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719913"/>
                                        </p:tgtEl>
                                        <p:attrNameLst>
                                          <p:attrName>style.visibility</p:attrName>
                                        </p:attrNameLst>
                                      </p:cBhvr>
                                      <p:to>
                                        <p:strVal val="visible"/>
                                      </p:to>
                                    </p:set>
                                    <p:animEffect transition="in" filter="fade">
                                      <p:cBhvr>
                                        <p:cTn id="125" dur="500"/>
                                        <p:tgtEl>
                                          <p:spTgt spid="719913"/>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719911"/>
                                        </p:tgtEl>
                                        <p:attrNameLst>
                                          <p:attrName>style.visibility</p:attrName>
                                        </p:attrNameLst>
                                      </p:cBhvr>
                                      <p:to>
                                        <p:strVal val="visible"/>
                                      </p:to>
                                    </p:set>
                                    <p:animEffect transition="in" filter="fade">
                                      <p:cBhvr>
                                        <p:cTn id="128" dur="500"/>
                                        <p:tgtEl>
                                          <p:spTgt spid="719911"/>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719912"/>
                                        </p:tgtEl>
                                        <p:attrNameLst>
                                          <p:attrName>style.visibility</p:attrName>
                                        </p:attrNameLst>
                                      </p:cBhvr>
                                      <p:to>
                                        <p:strVal val="visible"/>
                                      </p:to>
                                    </p:set>
                                    <p:animEffect transition="in" filter="fade">
                                      <p:cBhvr>
                                        <p:cTn id="131" dur="500"/>
                                        <p:tgtEl>
                                          <p:spTgt spid="719912"/>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719909"/>
                                        </p:tgtEl>
                                        <p:attrNameLst>
                                          <p:attrName>style.visibility</p:attrName>
                                        </p:attrNameLst>
                                      </p:cBhvr>
                                      <p:to>
                                        <p:strVal val="visible"/>
                                      </p:to>
                                    </p:set>
                                    <p:animEffect transition="in" filter="fade">
                                      <p:cBhvr>
                                        <p:cTn id="134" dur="500"/>
                                        <p:tgtEl>
                                          <p:spTgt spid="719909"/>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719915"/>
                                        </p:tgtEl>
                                        <p:attrNameLst>
                                          <p:attrName>style.visibility</p:attrName>
                                        </p:attrNameLst>
                                      </p:cBhvr>
                                      <p:to>
                                        <p:strVal val="visible"/>
                                      </p:to>
                                    </p:set>
                                    <p:animEffect transition="in" filter="fade">
                                      <p:cBhvr>
                                        <p:cTn id="137" dur="500"/>
                                        <p:tgtEl>
                                          <p:spTgt spid="719915"/>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719916"/>
                                        </p:tgtEl>
                                        <p:attrNameLst>
                                          <p:attrName>style.visibility</p:attrName>
                                        </p:attrNameLst>
                                      </p:cBhvr>
                                      <p:to>
                                        <p:strVal val="visible"/>
                                      </p:to>
                                    </p:set>
                                    <p:animEffect transition="in" filter="fade">
                                      <p:cBhvr>
                                        <p:cTn id="140" dur="500"/>
                                        <p:tgtEl>
                                          <p:spTgt spid="719916"/>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719919"/>
                                        </p:tgtEl>
                                        <p:attrNameLst>
                                          <p:attrName>style.visibility</p:attrName>
                                        </p:attrNameLst>
                                      </p:cBhvr>
                                      <p:to>
                                        <p:strVal val="visible"/>
                                      </p:to>
                                    </p:set>
                                    <p:animEffect transition="in" filter="fade">
                                      <p:cBhvr>
                                        <p:cTn id="145" dur="500"/>
                                        <p:tgtEl>
                                          <p:spTgt spid="719919"/>
                                        </p:tgtEl>
                                      </p:cBhvr>
                                    </p:animEffect>
                                  </p:childTnLst>
                                </p:cTn>
                              </p:par>
                              <p:par>
                                <p:cTn id="146" presetID="10" presetClass="entr" presetSubtype="0" fill="hold" nodeType="withEffect">
                                  <p:stCondLst>
                                    <p:cond delay="0"/>
                                  </p:stCondLst>
                                  <p:childTnLst>
                                    <p:set>
                                      <p:cBhvr>
                                        <p:cTn id="147" dur="1" fill="hold">
                                          <p:stCondLst>
                                            <p:cond delay="0"/>
                                          </p:stCondLst>
                                        </p:cTn>
                                        <p:tgtEl>
                                          <p:spTgt spid="719922"/>
                                        </p:tgtEl>
                                        <p:attrNameLst>
                                          <p:attrName>style.visibility</p:attrName>
                                        </p:attrNameLst>
                                      </p:cBhvr>
                                      <p:to>
                                        <p:strVal val="visible"/>
                                      </p:to>
                                    </p:set>
                                    <p:animEffect transition="in" filter="fade">
                                      <p:cBhvr>
                                        <p:cTn id="148" dur="500"/>
                                        <p:tgtEl>
                                          <p:spTgt spid="719922"/>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35235"/>
                                        </p:tgtEl>
                                        <p:attrNameLst>
                                          <p:attrName>style.visibility</p:attrName>
                                        </p:attrNameLst>
                                      </p:cBhvr>
                                      <p:to>
                                        <p:strVal val="visible"/>
                                      </p:to>
                                    </p:set>
                                    <p:animEffect transition="in" filter="fade">
                                      <p:cBhvr>
                                        <p:cTn id="151" dur="500"/>
                                        <p:tgtEl>
                                          <p:spTgt spid="135235"/>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35225"/>
                                        </p:tgtEl>
                                        <p:attrNameLst>
                                          <p:attrName>style.visibility</p:attrName>
                                        </p:attrNameLst>
                                      </p:cBhvr>
                                      <p:to>
                                        <p:strVal val="visible"/>
                                      </p:to>
                                    </p:set>
                                    <p:animEffect transition="in" filter="fade">
                                      <p:cBhvr>
                                        <p:cTn id="154" dur="500"/>
                                        <p:tgtEl>
                                          <p:spTgt spid="135225"/>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719926"/>
                                        </p:tgtEl>
                                        <p:attrNameLst>
                                          <p:attrName>style.visibility</p:attrName>
                                        </p:attrNameLst>
                                      </p:cBhvr>
                                      <p:to>
                                        <p:strVal val="visible"/>
                                      </p:to>
                                    </p:set>
                                    <p:animEffect transition="in" filter="fade">
                                      <p:cBhvr>
                                        <p:cTn id="157" dur="500"/>
                                        <p:tgtEl>
                                          <p:spTgt spid="719926"/>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719893"/>
                                        </p:tgtEl>
                                        <p:attrNameLst>
                                          <p:attrName>style.visibility</p:attrName>
                                        </p:attrNameLst>
                                      </p:cBhvr>
                                      <p:to>
                                        <p:strVal val="visible"/>
                                      </p:to>
                                    </p:set>
                                    <p:animEffect transition="in" filter="fade">
                                      <p:cBhvr>
                                        <p:cTn id="160" dur="500"/>
                                        <p:tgtEl>
                                          <p:spTgt spid="719893"/>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719892"/>
                                        </p:tgtEl>
                                        <p:attrNameLst>
                                          <p:attrName>style.visibility</p:attrName>
                                        </p:attrNameLst>
                                      </p:cBhvr>
                                      <p:to>
                                        <p:strVal val="visible"/>
                                      </p:to>
                                    </p:set>
                                    <p:animEffect transition="in" filter="fade">
                                      <p:cBhvr>
                                        <p:cTn id="163" dur="500"/>
                                        <p:tgtEl>
                                          <p:spTgt spid="719892"/>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719891"/>
                                        </p:tgtEl>
                                        <p:attrNameLst>
                                          <p:attrName>style.visibility</p:attrName>
                                        </p:attrNameLst>
                                      </p:cBhvr>
                                      <p:to>
                                        <p:strVal val="visible"/>
                                      </p:to>
                                    </p:set>
                                    <p:animEffect transition="in" filter="fade">
                                      <p:cBhvr>
                                        <p:cTn id="166" dur="500"/>
                                        <p:tgtEl>
                                          <p:spTgt spid="719891"/>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719890"/>
                                        </p:tgtEl>
                                        <p:attrNameLst>
                                          <p:attrName>style.visibility</p:attrName>
                                        </p:attrNameLst>
                                      </p:cBhvr>
                                      <p:to>
                                        <p:strVal val="visible"/>
                                      </p:to>
                                    </p:set>
                                    <p:animEffect transition="in" filter="fade">
                                      <p:cBhvr>
                                        <p:cTn id="169" dur="500"/>
                                        <p:tgtEl>
                                          <p:spTgt spid="719890"/>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719889"/>
                                        </p:tgtEl>
                                        <p:attrNameLst>
                                          <p:attrName>style.visibility</p:attrName>
                                        </p:attrNameLst>
                                      </p:cBhvr>
                                      <p:to>
                                        <p:strVal val="visible"/>
                                      </p:to>
                                    </p:set>
                                    <p:animEffect transition="in" filter="fade">
                                      <p:cBhvr>
                                        <p:cTn id="172" dur="500"/>
                                        <p:tgtEl>
                                          <p:spTgt spid="719889"/>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719888"/>
                                        </p:tgtEl>
                                        <p:attrNameLst>
                                          <p:attrName>style.visibility</p:attrName>
                                        </p:attrNameLst>
                                      </p:cBhvr>
                                      <p:to>
                                        <p:strVal val="visible"/>
                                      </p:to>
                                    </p:set>
                                    <p:animEffect transition="in" filter="fade">
                                      <p:cBhvr>
                                        <p:cTn id="175" dur="500"/>
                                        <p:tgtEl>
                                          <p:spTgt spid="719888"/>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719896"/>
                                        </p:tgtEl>
                                        <p:attrNameLst>
                                          <p:attrName>style.visibility</p:attrName>
                                        </p:attrNameLst>
                                      </p:cBhvr>
                                      <p:to>
                                        <p:strVal val="visible"/>
                                      </p:to>
                                    </p:set>
                                    <p:animEffect transition="in" filter="fade">
                                      <p:cBhvr>
                                        <p:cTn id="178" dur="500"/>
                                        <p:tgtEl>
                                          <p:spTgt spid="719896"/>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719894"/>
                                        </p:tgtEl>
                                        <p:attrNameLst>
                                          <p:attrName>style.visibility</p:attrName>
                                        </p:attrNameLst>
                                      </p:cBhvr>
                                      <p:to>
                                        <p:strVal val="visible"/>
                                      </p:to>
                                    </p:set>
                                    <p:animEffect transition="in" filter="fade">
                                      <p:cBhvr>
                                        <p:cTn id="181" dur="500"/>
                                        <p:tgtEl>
                                          <p:spTgt spid="719894"/>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719895"/>
                                        </p:tgtEl>
                                        <p:attrNameLst>
                                          <p:attrName>style.visibility</p:attrName>
                                        </p:attrNameLst>
                                      </p:cBhvr>
                                      <p:to>
                                        <p:strVal val="visible"/>
                                      </p:to>
                                    </p:set>
                                    <p:animEffect transition="in" filter="fade">
                                      <p:cBhvr>
                                        <p:cTn id="184" dur="500"/>
                                        <p:tgtEl>
                                          <p:spTgt spid="719895"/>
                                        </p:tgtEl>
                                      </p:cBhvr>
                                    </p:animEffect>
                                  </p:childTnLst>
                                </p:cTn>
                              </p:par>
                            </p:childTnLst>
                          </p:cTn>
                        </p:par>
                        <p:par>
                          <p:cTn id="185" fill="hold">
                            <p:stCondLst>
                              <p:cond delay="500"/>
                            </p:stCondLst>
                            <p:childTnLst>
                              <p:par>
                                <p:cTn id="186" presetID="10" presetClass="exit" presetSubtype="0" fill="hold" nodeType="afterEffect">
                                  <p:stCondLst>
                                    <p:cond delay="0"/>
                                  </p:stCondLst>
                                  <p:childTnLst>
                                    <p:animEffect transition="out" filter="fade">
                                      <p:cBhvr>
                                        <p:cTn id="187" dur="500"/>
                                        <p:tgtEl>
                                          <p:spTgt spid="719874"/>
                                        </p:tgtEl>
                                      </p:cBhvr>
                                    </p:animEffect>
                                    <p:set>
                                      <p:cBhvr>
                                        <p:cTn id="188" dur="1" fill="hold">
                                          <p:stCondLst>
                                            <p:cond delay="499"/>
                                          </p:stCondLst>
                                        </p:cTn>
                                        <p:tgtEl>
                                          <p:spTgt spid="719874"/>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grpId="0" nodeType="clickEffect">
                                  <p:stCondLst>
                                    <p:cond delay="0"/>
                                  </p:stCondLst>
                                  <p:childTnLst>
                                    <p:set>
                                      <p:cBhvr>
                                        <p:cTn id="192" dur="1" fill="hold">
                                          <p:stCondLst>
                                            <p:cond delay="0"/>
                                          </p:stCondLst>
                                        </p:cTn>
                                        <p:tgtEl>
                                          <p:spTgt spid="719875"/>
                                        </p:tgtEl>
                                        <p:attrNameLst>
                                          <p:attrName>style.visibility</p:attrName>
                                        </p:attrNameLst>
                                      </p:cBhvr>
                                      <p:to>
                                        <p:strVal val="visible"/>
                                      </p:to>
                                    </p:set>
                                    <p:animEffect transition="in" filter="fade">
                                      <p:cBhvr>
                                        <p:cTn id="193" dur="500"/>
                                        <p:tgtEl>
                                          <p:spTgt spid="719875"/>
                                        </p:tgtEl>
                                      </p:cBhvr>
                                    </p:animEffect>
                                  </p:childTnLst>
                                </p:cTn>
                              </p:par>
                            </p:childTnLst>
                          </p:cTn>
                        </p:par>
                        <p:par>
                          <p:cTn id="194" fill="hold">
                            <p:stCondLst>
                              <p:cond delay="500"/>
                            </p:stCondLst>
                            <p:childTnLst>
                              <p:par>
                                <p:cTn id="195" presetID="10" presetClass="entr" presetSubtype="0" fill="hold" grpId="0" nodeType="afterEffect">
                                  <p:stCondLst>
                                    <p:cond delay="0"/>
                                  </p:stCondLst>
                                  <p:childTnLst>
                                    <p:set>
                                      <p:cBhvr>
                                        <p:cTn id="196" dur="1" fill="hold">
                                          <p:stCondLst>
                                            <p:cond delay="0"/>
                                          </p:stCondLst>
                                        </p:cTn>
                                        <p:tgtEl>
                                          <p:spTgt spid="719877"/>
                                        </p:tgtEl>
                                        <p:attrNameLst>
                                          <p:attrName>style.visibility</p:attrName>
                                        </p:attrNameLst>
                                      </p:cBhvr>
                                      <p:to>
                                        <p:strVal val="visible"/>
                                      </p:to>
                                    </p:set>
                                    <p:animEffect transition="in" filter="fade">
                                      <p:cBhvr>
                                        <p:cTn id="197" dur="500"/>
                                        <p:tgtEl>
                                          <p:spTgt spid="719877"/>
                                        </p:tgtEl>
                                      </p:cBhvr>
                                    </p:animEffect>
                                  </p:childTnLst>
                                </p:cTn>
                              </p:par>
                            </p:childTnLst>
                          </p:cTn>
                        </p:par>
                        <p:par>
                          <p:cTn id="198" fill="hold">
                            <p:stCondLst>
                              <p:cond delay="1000"/>
                            </p:stCondLst>
                            <p:childTnLst>
                              <p:par>
                                <p:cTn id="199" presetID="10" presetClass="entr" presetSubtype="0" fill="hold" grpId="0" nodeType="afterEffect">
                                  <p:stCondLst>
                                    <p:cond delay="0"/>
                                  </p:stCondLst>
                                  <p:childTnLst>
                                    <p:set>
                                      <p:cBhvr>
                                        <p:cTn id="200" dur="1" fill="hold">
                                          <p:stCondLst>
                                            <p:cond delay="0"/>
                                          </p:stCondLst>
                                        </p:cTn>
                                        <p:tgtEl>
                                          <p:spTgt spid="719876"/>
                                        </p:tgtEl>
                                        <p:attrNameLst>
                                          <p:attrName>style.visibility</p:attrName>
                                        </p:attrNameLst>
                                      </p:cBhvr>
                                      <p:to>
                                        <p:strVal val="visible"/>
                                      </p:to>
                                    </p:set>
                                    <p:animEffect transition="in" filter="fade">
                                      <p:cBhvr>
                                        <p:cTn id="201" dur="500"/>
                                        <p:tgtEl>
                                          <p:spTgt spid="719876"/>
                                        </p:tgtEl>
                                      </p:cBhvr>
                                    </p:animEffect>
                                  </p:childTnLst>
                                </p:cTn>
                              </p:par>
                            </p:childTnLst>
                          </p:cTn>
                        </p:par>
                        <p:par>
                          <p:cTn id="202" fill="hold">
                            <p:stCondLst>
                              <p:cond delay="1500"/>
                            </p:stCondLst>
                            <p:childTnLst>
                              <p:par>
                                <p:cTn id="203" presetID="10" presetClass="entr" presetSubtype="0" fill="hold" grpId="0" nodeType="afterEffect">
                                  <p:stCondLst>
                                    <p:cond delay="0"/>
                                  </p:stCondLst>
                                  <p:childTnLst>
                                    <p:set>
                                      <p:cBhvr>
                                        <p:cTn id="204" dur="1" fill="hold">
                                          <p:stCondLst>
                                            <p:cond delay="0"/>
                                          </p:stCondLst>
                                        </p:cTn>
                                        <p:tgtEl>
                                          <p:spTgt spid="719878"/>
                                        </p:tgtEl>
                                        <p:attrNameLst>
                                          <p:attrName>style.visibility</p:attrName>
                                        </p:attrNameLst>
                                      </p:cBhvr>
                                      <p:to>
                                        <p:strVal val="visible"/>
                                      </p:to>
                                    </p:set>
                                    <p:animEffect transition="in" filter="fade">
                                      <p:cBhvr>
                                        <p:cTn id="205" dur="500"/>
                                        <p:tgtEl>
                                          <p:spTgt spid="719878"/>
                                        </p:tgtEl>
                                      </p:cBhvr>
                                    </p:animEffect>
                                  </p:childTnLst>
                                </p:cTn>
                              </p:par>
                            </p:childTnLst>
                          </p:cTn>
                        </p:par>
                        <p:par>
                          <p:cTn id="206" fill="hold">
                            <p:stCondLst>
                              <p:cond delay="2000"/>
                            </p:stCondLst>
                            <p:childTnLst>
                              <p:par>
                                <p:cTn id="207" presetID="10" presetClass="entr" presetSubtype="0" fill="hold" grpId="0" nodeType="afterEffect">
                                  <p:stCondLst>
                                    <p:cond delay="0"/>
                                  </p:stCondLst>
                                  <p:childTnLst>
                                    <p:set>
                                      <p:cBhvr>
                                        <p:cTn id="208" dur="1" fill="hold">
                                          <p:stCondLst>
                                            <p:cond delay="0"/>
                                          </p:stCondLst>
                                        </p:cTn>
                                        <p:tgtEl>
                                          <p:spTgt spid="719879"/>
                                        </p:tgtEl>
                                        <p:attrNameLst>
                                          <p:attrName>style.visibility</p:attrName>
                                        </p:attrNameLst>
                                      </p:cBhvr>
                                      <p:to>
                                        <p:strVal val="visible"/>
                                      </p:to>
                                    </p:set>
                                    <p:animEffect transition="in" filter="fade">
                                      <p:cBhvr>
                                        <p:cTn id="209" dur="500"/>
                                        <p:tgtEl>
                                          <p:spTgt spid="719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75" grpId="0" animBg="1"/>
      <p:bldP spid="719876" grpId="0" animBg="1"/>
      <p:bldP spid="719877" grpId="0" animBg="1"/>
      <p:bldP spid="719878" grpId="0" animBg="1"/>
      <p:bldP spid="719879" grpId="0" animBg="1"/>
      <p:bldP spid="719880" grpId="0" animBg="1"/>
      <p:bldP spid="719881" grpId="0" animBg="1"/>
      <p:bldP spid="719882" grpId="0" animBg="1"/>
      <p:bldP spid="719883" grpId="0" animBg="1"/>
      <p:bldP spid="719884" grpId="0" animBg="1"/>
      <p:bldP spid="719885" grpId="0" animBg="1"/>
      <p:bldP spid="719886" grpId="0" animBg="1"/>
      <p:bldP spid="719887" grpId="0" animBg="1"/>
      <p:bldP spid="719888" grpId="0" animBg="1"/>
      <p:bldP spid="719889" grpId="0" animBg="1"/>
      <p:bldP spid="719890" grpId="0" animBg="1"/>
      <p:bldP spid="719891" grpId="0" animBg="1"/>
      <p:bldP spid="719892" grpId="0" animBg="1"/>
      <p:bldP spid="719893" grpId="0" animBg="1"/>
      <p:bldP spid="719894" grpId="0" animBg="1"/>
      <p:bldP spid="719895" grpId="0" animBg="1"/>
      <p:bldP spid="719896" grpId="0" animBg="1"/>
      <p:bldP spid="719897" grpId="0" animBg="1"/>
      <p:bldP spid="719898" grpId="0" animBg="1"/>
      <p:bldP spid="719899" grpId="0" animBg="1"/>
      <p:bldP spid="719900" grpId="0" animBg="1"/>
      <p:bldP spid="719901" grpId="0" animBg="1"/>
      <p:bldP spid="719902" grpId="0" animBg="1"/>
      <p:bldP spid="719903" grpId="0" animBg="1"/>
      <p:bldP spid="719904" grpId="0" animBg="1"/>
      <p:bldP spid="719905" grpId="0" animBg="1"/>
      <p:bldP spid="719906" grpId="0" animBg="1"/>
      <p:bldP spid="719907" grpId="0" animBg="1"/>
      <p:bldP spid="719908" grpId="0" animBg="1"/>
      <p:bldP spid="719909" grpId="0" animBg="1"/>
      <p:bldP spid="719910" grpId="0" animBg="1"/>
      <p:bldP spid="719911" grpId="0" animBg="1"/>
      <p:bldP spid="719912" grpId="0" animBg="1"/>
      <p:bldP spid="719913" grpId="0" animBg="1"/>
      <p:bldP spid="719914" grpId="0" animBg="1"/>
      <p:bldP spid="719915" grpId="0" animBg="1"/>
      <p:bldP spid="719916" grpId="0" animBg="1"/>
      <p:bldP spid="719917" grpId="0" animBg="1"/>
      <p:bldP spid="719918" grpId="0" animBg="1"/>
      <p:bldP spid="719919" grpId="0" animBg="1"/>
      <p:bldP spid="719924" grpId="0" animBg="1"/>
      <p:bldP spid="719925" grpId="0" animBg="1"/>
      <p:bldP spid="719926" grpId="0" animBg="1"/>
      <p:bldP spid="719927" grpId="0" animBg="1"/>
      <p:bldP spid="135225" grpId="0" animBg="1"/>
      <p:bldP spid="135226" grpId="0" animBg="1"/>
      <p:bldP spid="135234" grpId="0" animBg="1"/>
      <p:bldP spid="135235" grpId="0" animBg="1"/>
      <p:bldP spid="135236" grpId="0" animBg="1"/>
      <p:bldP spid="135237" grpId="0" animBg="1"/>
      <p:bldP spid="719944" grpId="0" animBg="1"/>
      <p:bldP spid="135233" grpId="0" animBg="1"/>
      <p:bldP spid="1352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0"/>
            <a:ext cx="8458200" cy="762000"/>
          </a:xfrm>
          <a:solidFill>
            <a:schemeClr val="bg1"/>
          </a:solidFill>
        </p:spPr>
        <p:txBody>
          <a:bodyPr/>
          <a:lstStyle/>
          <a:p>
            <a:pPr eaLnBrk="1" hangingPunct="1"/>
            <a:r>
              <a:rPr lang="en-US" sz="2800" smtClean="0">
                <a:solidFill>
                  <a:schemeClr val="accent2"/>
                </a:solidFill>
              </a:rPr>
              <a:t>RT PROCESSING IN YOUR ROVER</a:t>
            </a:r>
          </a:p>
        </p:txBody>
      </p:sp>
      <p:pic>
        <p:nvPicPr>
          <p:cNvPr id="27651" name="Picture 3" descr="errors"/>
          <p:cNvPicPr>
            <a:picLocks noChangeAspect="1" noChangeArrowheads="1"/>
          </p:cNvPicPr>
          <p:nvPr/>
        </p:nvPicPr>
        <p:blipFill>
          <a:blip r:embed="rId2" cstate="print"/>
          <a:srcRect/>
          <a:stretch>
            <a:fillRect/>
          </a:stretch>
        </p:blipFill>
        <p:spPr bwMode="auto">
          <a:xfrm>
            <a:off x="5486400" y="3429000"/>
            <a:ext cx="2438400" cy="2392363"/>
          </a:xfrm>
          <a:prstGeom prst="rect">
            <a:avLst/>
          </a:prstGeom>
          <a:noFill/>
          <a:ln w="9525">
            <a:noFill/>
            <a:miter lim="800000"/>
            <a:headEnd/>
            <a:tailEnd/>
          </a:ln>
        </p:spPr>
      </p:pic>
      <p:pic>
        <p:nvPicPr>
          <p:cNvPr id="27652" name="Picture 4" descr="cycles.tif"/>
          <p:cNvPicPr>
            <a:picLocks noChangeAspect="1"/>
          </p:cNvPicPr>
          <p:nvPr/>
        </p:nvPicPr>
        <p:blipFill>
          <a:blip r:embed="rId3" cstate="print"/>
          <a:srcRect/>
          <a:stretch>
            <a:fillRect/>
          </a:stretch>
        </p:blipFill>
        <p:spPr bwMode="auto">
          <a:xfrm>
            <a:off x="381000" y="685800"/>
            <a:ext cx="8382000" cy="1066800"/>
          </a:xfrm>
          <a:prstGeom prst="rect">
            <a:avLst/>
          </a:prstGeom>
          <a:noFill/>
          <a:ln w="9525">
            <a:noFill/>
            <a:miter lim="800000"/>
            <a:headEnd/>
            <a:tailEnd/>
          </a:ln>
        </p:spPr>
      </p:pic>
      <p:pic>
        <p:nvPicPr>
          <p:cNvPr id="27653" name="Picture 5" descr="error.tif"/>
          <p:cNvPicPr>
            <a:picLocks noChangeAspect="1"/>
          </p:cNvPicPr>
          <p:nvPr/>
        </p:nvPicPr>
        <p:blipFill>
          <a:blip r:embed="rId4" cstate="print"/>
          <a:srcRect/>
          <a:stretch>
            <a:fillRect/>
          </a:stretch>
        </p:blipFill>
        <p:spPr bwMode="auto">
          <a:xfrm>
            <a:off x="228600" y="2133600"/>
            <a:ext cx="3657600" cy="2362200"/>
          </a:xfrm>
          <a:prstGeom prst="rect">
            <a:avLst/>
          </a:prstGeom>
          <a:noFill/>
          <a:ln w="9525">
            <a:noFill/>
            <a:miter lim="800000"/>
            <a:headEnd/>
            <a:tailEnd/>
          </a:ln>
        </p:spPr>
      </p:pic>
      <p:pic>
        <p:nvPicPr>
          <p:cNvPr id="27654" name="Picture 4" descr="signal errors"/>
          <p:cNvPicPr>
            <a:picLocks noChangeAspect="1" noChangeArrowheads="1"/>
          </p:cNvPicPr>
          <p:nvPr/>
        </p:nvPicPr>
        <p:blipFill>
          <a:blip r:embed="rId5" cstate="print"/>
          <a:srcRect/>
          <a:stretch>
            <a:fillRect/>
          </a:stretch>
        </p:blipFill>
        <p:spPr bwMode="auto">
          <a:xfrm>
            <a:off x="3733800" y="1905000"/>
            <a:ext cx="5262563" cy="4397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3429000" y="228600"/>
            <a:ext cx="5486400" cy="6073775"/>
          </a:xfrm>
          <a:prstGeom prst="rect">
            <a:avLst/>
          </a:prstGeom>
          <a:noFill/>
          <a:ln w="9525">
            <a:noFill/>
            <a:miter lim="800000"/>
            <a:headEnd/>
            <a:tailEnd/>
          </a:ln>
        </p:spPr>
      </p:pic>
      <p:sp>
        <p:nvSpPr>
          <p:cNvPr id="28675" name="TextBox 2"/>
          <p:cNvSpPr txBox="1">
            <a:spLocks noChangeArrowheads="1"/>
          </p:cNvSpPr>
          <p:nvPr/>
        </p:nvSpPr>
        <p:spPr bwMode="auto">
          <a:xfrm>
            <a:off x="381000" y="838200"/>
            <a:ext cx="3124200" cy="2678113"/>
          </a:xfrm>
          <a:prstGeom prst="rect">
            <a:avLst/>
          </a:prstGeom>
          <a:noFill/>
          <a:ln w="9525">
            <a:noFill/>
            <a:miter lim="800000"/>
            <a:headEnd/>
            <a:tailEnd/>
          </a:ln>
        </p:spPr>
        <p:txBody>
          <a:bodyPr>
            <a:spAutoFit/>
          </a:bodyPr>
          <a:lstStyle/>
          <a:p>
            <a:r>
              <a:rPr lang="en-US" sz="2800"/>
              <a:t>IONO &amp; TROPO LAYERS AND THEIR EFFECT ON THE GNSS SIGNAL</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ps.jpg"/>
          <p:cNvPicPr>
            <a:picLocks noChangeAspect="1"/>
          </p:cNvPicPr>
          <p:nvPr/>
        </p:nvPicPr>
        <p:blipFill>
          <a:blip r:embed="rId2" cstate="print"/>
          <a:stretch>
            <a:fillRect/>
          </a:stretch>
        </p:blipFill>
        <p:spPr>
          <a:xfrm>
            <a:off x="2667000" y="1219200"/>
            <a:ext cx="3950811" cy="3124200"/>
          </a:xfrm>
          <a:prstGeom prst="rect">
            <a:avLst/>
          </a:prstGeom>
        </p:spPr>
      </p:pic>
      <p:pic>
        <p:nvPicPr>
          <p:cNvPr id="4" name="Picture 3" descr="galileo_satellite_09.jpg"/>
          <p:cNvPicPr>
            <a:picLocks noChangeAspect="1"/>
          </p:cNvPicPr>
          <p:nvPr/>
        </p:nvPicPr>
        <p:blipFill>
          <a:blip r:embed="rId3" cstate="print"/>
          <a:stretch>
            <a:fillRect/>
          </a:stretch>
        </p:blipFill>
        <p:spPr>
          <a:xfrm>
            <a:off x="6355941" y="2514600"/>
            <a:ext cx="2788059" cy="1981200"/>
          </a:xfrm>
          <a:prstGeom prst="rect">
            <a:avLst/>
          </a:prstGeom>
        </p:spPr>
      </p:pic>
      <p:pic>
        <p:nvPicPr>
          <p:cNvPr id="6" name="Picture 5" descr="glonass_image.jpg"/>
          <p:cNvPicPr>
            <a:picLocks noChangeAspect="1"/>
          </p:cNvPicPr>
          <p:nvPr/>
        </p:nvPicPr>
        <p:blipFill>
          <a:blip r:embed="rId4" cstate="print"/>
          <a:stretch>
            <a:fillRect/>
          </a:stretch>
        </p:blipFill>
        <p:spPr>
          <a:xfrm>
            <a:off x="533400" y="2514600"/>
            <a:ext cx="2514600" cy="2052515"/>
          </a:xfrm>
          <a:prstGeom prst="rect">
            <a:avLst/>
          </a:prstGeom>
        </p:spPr>
      </p:pic>
      <p:pic>
        <p:nvPicPr>
          <p:cNvPr id="7" name="Picture 2"/>
          <p:cNvPicPr>
            <a:picLocks noChangeAspect="1" noChangeArrowheads="1"/>
          </p:cNvPicPr>
          <p:nvPr/>
        </p:nvPicPr>
        <p:blipFill>
          <a:blip r:embed="rId5" cstate="print"/>
          <a:srcRect/>
          <a:stretch>
            <a:fillRect/>
          </a:stretch>
        </p:blipFill>
        <p:spPr bwMode="auto">
          <a:xfrm>
            <a:off x="3810000" y="4419600"/>
            <a:ext cx="1800225" cy="1800225"/>
          </a:xfrm>
          <a:prstGeom prst="rect">
            <a:avLst/>
          </a:prstGeom>
          <a:noFill/>
          <a:ln w="9525">
            <a:noFill/>
            <a:miter lim="800000"/>
            <a:headEnd/>
            <a:tailEnd/>
          </a:ln>
        </p:spPr>
      </p:pic>
      <p:sp>
        <p:nvSpPr>
          <p:cNvPr id="8" name="TextBox 7"/>
          <p:cNvSpPr txBox="1"/>
          <p:nvPr/>
        </p:nvSpPr>
        <p:spPr>
          <a:xfrm>
            <a:off x="838200" y="4572000"/>
            <a:ext cx="2133600" cy="369332"/>
          </a:xfrm>
          <a:prstGeom prst="rect">
            <a:avLst/>
          </a:prstGeom>
          <a:noFill/>
        </p:spPr>
        <p:txBody>
          <a:bodyPr wrap="square" rtlCol="0">
            <a:spAutoFit/>
          </a:bodyPr>
          <a:lstStyle/>
          <a:p>
            <a:pPr algn="ctr"/>
            <a:r>
              <a:rPr lang="en-US" sz="1800" dirty="0" smtClean="0"/>
              <a:t>GLONASS</a:t>
            </a:r>
            <a:endParaRPr lang="en-US" sz="1800" dirty="0"/>
          </a:p>
        </p:txBody>
      </p:sp>
      <p:sp>
        <p:nvSpPr>
          <p:cNvPr id="9" name="TextBox 8"/>
          <p:cNvSpPr txBox="1"/>
          <p:nvPr/>
        </p:nvSpPr>
        <p:spPr>
          <a:xfrm>
            <a:off x="3657600" y="3657600"/>
            <a:ext cx="2133600" cy="400110"/>
          </a:xfrm>
          <a:prstGeom prst="rect">
            <a:avLst/>
          </a:prstGeom>
          <a:solidFill>
            <a:schemeClr val="bg1"/>
          </a:solidFill>
        </p:spPr>
        <p:txBody>
          <a:bodyPr wrap="square" rtlCol="0">
            <a:spAutoFit/>
          </a:bodyPr>
          <a:lstStyle/>
          <a:p>
            <a:pPr algn="ctr"/>
            <a:r>
              <a:rPr lang="en-US" sz="2000" dirty="0" smtClean="0"/>
              <a:t>GPS</a:t>
            </a:r>
            <a:endParaRPr lang="en-US" sz="2000" dirty="0"/>
          </a:p>
        </p:txBody>
      </p:sp>
      <p:sp>
        <p:nvSpPr>
          <p:cNvPr id="10" name="TextBox 9"/>
          <p:cNvSpPr txBox="1"/>
          <p:nvPr/>
        </p:nvSpPr>
        <p:spPr>
          <a:xfrm>
            <a:off x="6781800" y="4419600"/>
            <a:ext cx="2133600" cy="369332"/>
          </a:xfrm>
          <a:prstGeom prst="rect">
            <a:avLst/>
          </a:prstGeom>
          <a:noFill/>
        </p:spPr>
        <p:txBody>
          <a:bodyPr wrap="square" rtlCol="0">
            <a:spAutoFit/>
          </a:bodyPr>
          <a:lstStyle/>
          <a:p>
            <a:pPr algn="ctr"/>
            <a:r>
              <a:rPr lang="en-US" sz="1800" dirty="0" smtClean="0"/>
              <a:t>GALILEO</a:t>
            </a:r>
            <a:endParaRPr lang="en-US" sz="1800" dirty="0"/>
          </a:p>
        </p:txBody>
      </p:sp>
      <p:sp>
        <p:nvSpPr>
          <p:cNvPr id="11" name="TextBox 10"/>
          <p:cNvSpPr txBox="1"/>
          <p:nvPr/>
        </p:nvSpPr>
        <p:spPr>
          <a:xfrm>
            <a:off x="3124200" y="6248400"/>
            <a:ext cx="3505200" cy="369332"/>
          </a:xfrm>
          <a:prstGeom prst="rect">
            <a:avLst/>
          </a:prstGeom>
          <a:solidFill>
            <a:schemeClr val="bg1"/>
          </a:solidFill>
        </p:spPr>
        <p:txBody>
          <a:bodyPr wrap="square" rtlCol="0">
            <a:spAutoFit/>
          </a:bodyPr>
          <a:lstStyle/>
          <a:p>
            <a:pPr algn="ctr"/>
            <a:r>
              <a:rPr lang="en-US" sz="1800" dirty="0" smtClean="0"/>
              <a:t>COMPASS (BEIDOU-2)</a:t>
            </a:r>
            <a:endParaRPr lang="en-US" sz="1800" dirty="0"/>
          </a:p>
        </p:txBody>
      </p:sp>
      <p:sp>
        <p:nvSpPr>
          <p:cNvPr id="5" name="Title 4"/>
          <p:cNvSpPr>
            <a:spLocks noGrp="1"/>
          </p:cNvSpPr>
          <p:nvPr>
            <p:ph type="title"/>
          </p:nvPr>
        </p:nvSpPr>
        <p:spPr>
          <a:xfrm>
            <a:off x="228600" y="228600"/>
            <a:ext cx="8686800" cy="1143000"/>
          </a:xfrm>
          <a:solidFill>
            <a:schemeClr val="bg1"/>
          </a:solidFill>
        </p:spPr>
        <p:txBody>
          <a:bodyPr/>
          <a:lstStyle/>
          <a:p>
            <a:r>
              <a:rPr lang="en-US" dirty="0" smtClean="0">
                <a:solidFill>
                  <a:srgbClr val="0070C0"/>
                </a:solidFill>
              </a:rPr>
              <a:t>GNSS POSITIONING TECHNOLOGY-</a:t>
            </a:r>
            <a:br>
              <a:rPr lang="en-US" dirty="0" smtClean="0">
                <a:solidFill>
                  <a:srgbClr val="0070C0"/>
                </a:solidFill>
              </a:rPr>
            </a:br>
            <a:r>
              <a:rPr lang="en-US" dirty="0" smtClean="0">
                <a:solidFill>
                  <a:srgbClr val="0070C0"/>
                </a:solidFill>
              </a:rPr>
              <a:t>WHERE WE STAND NOW</a:t>
            </a:r>
            <a:br>
              <a:rPr lang="en-US" dirty="0" smtClean="0">
                <a:solidFill>
                  <a:srgbClr val="0070C0"/>
                </a:solidFill>
              </a:rPr>
            </a:br>
            <a:r>
              <a:rPr lang="en-US" dirty="0" smtClean="0">
                <a:solidFill>
                  <a:srgbClr val="0070C0"/>
                </a:solidFill>
              </a:rPr>
              <a:t>AND WHERE WE ARE HEADED</a:t>
            </a:r>
            <a:endParaRPr lang="en-US" dirty="0">
              <a:solidFill>
                <a:srgbClr val="0070C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IONO"/>
          <p:cNvPicPr>
            <a:picLocks noGrp="1" noChangeAspect="1" noChangeArrowheads="1"/>
          </p:cNvPicPr>
          <p:nvPr>
            <p:ph sz="half" idx="2"/>
          </p:nvPr>
        </p:nvPicPr>
        <p:blipFill>
          <a:blip r:embed="rId2" cstate="print"/>
          <a:srcRect/>
          <a:stretch>
            <a:fillRect/>
          </a:stretch>
        </p:blipFill>
        <p:spPr>
          <a:xfrm>
            <a:off x="228600" y="1905000"/>
            <a:ext cx="7467600" cy="3074988"/>
          </a:xfrm>
        </p:spPr>
      </p:pic>
      <p:sp>
        <p:nvSpPr>
          <p:cNvPr id="29699" name="Rectangle 3"/>
          <p:cNvSpPr>
            <a:spLocks noGrp="1" noChangeArrowheads="1"/>
          </p:cNvSpPr>
          <p:nvPr>
            <p:ph type="title"/>
          </p:nvPr>
        </p:nvSpPr>
        <p:spPr>
          <a:xfrm>
            <a:off x="381000" y="533400"/>
            <a:ext cx="8458200" cy="379413"/>
          </a:xfrm>
        </p:spPr>
        <p:txBody>
          <a:bodyPr/>
          <a:lstStyle/>
          <a:p>
            <a:pPr eaLnBrk="1" hangingPunct="1"/>
            <a:r>
              <a:rPr lang="en-US" dirty="0" smtClean="0">
                <a:solidFill>
                  <a:srgbClr val="0070C0"/>
                </a:solidFill>
              </a:rPr>
              <a:t>IONOSPHERIC EFFECTS ON POSITIONING</a:t>
            </a:r>
          </a:p>
        </p:txBody>
      </p:sp>
      <p:sp>
        <p:nvSpPr>
          <p:cNvPr id="29700" name="Text Box 4"/>
          <p:cNvSpPr txBox="1">
            <a:spLocks noChangeArrowheads="1"/>
          </p:cNvSpPr>
          <p:nvPr/>
        </p:nvSpPr>
        <p:spPr bwMode="auto">
          <a:xfrm>
            <a:off x="2362200" y="1600200"/>
            <a:ext cx="1828800" cy="517525"/>
          </a:xfrm>
          <a:prstGeom prst="rect">
            <a:avLst/>
          </a:prstGeom>
          <a:noFill/>
          <a:ln w="9525">
            <a:noFill/>
            <a:miter lim="800000"/>
            <a:headEnd/>
            <a:tailEnd/>
          </a:ln>
        </p:spPr>
        <p:txBody>
          <a:bodyPr>
            <a:spAutoFit/>
          </a:bodyPr>
          <a:lstStyle/>
          <a:p>
            <a:pPr eaLnBrk="0" hangingPunct="0">
              <a:spcBef>
                <a:spcPct val="50000"/>
              </a:spcBef>
            </a:pPr>
            <a:r>
              <a:rPr lang="en-US"/>
              <a:t>HIGH IONO-  NO NETWORK</a:t>
            </a:r>
          </a:p>
        </p:txBody>
      </p:sp>
      <p:sp>
        <p:nvSpPr>
          <p:cNvPr id="29701" name="Text Box 5"/>
          <p:cNvSpPr txBox="1">
            <a:spLocks noChangeArrowheads="1"/>
          </p:cNvSpPr>
          <p:nvPr/>
        </p:nvSpPr>
        <p:spPr bwMode="auto">
          <a:xfrm>
            <a:off x="4572000" y="1371600"/>
            <a:ext cx="1676400" cy="730250"/>
          </a:xfrm>
          <a:prstGeom prst="rect">
            <a:avLst/>
          </a:prstGeom>
          <a:noFill/>
          <a:ln w="9525">
            <a:noFill/>
            <a:miter lim="800000"/>
            <a:headEnd/>
            <a:tailEnd/>
          </a:ln>
        </p:spPr>
        <p:txBody>
          <a:bodyPr>
            <a:spAutoFit/>
          </a:bodyPr>
          <a:lstStyle/>
          <a:p>
            <a:pPr eaLnBrk="0" hangingPunct="0">
              <a:spcBef>
                <a:spcPct val="50000"/>
              </a:spcBef>
            </a:pPr>
            <a:r>
              <a:rPr lang="en-US"/>
              <a:t>AVERAGE IONO- NO NETWORK</a:t>
            </a:r>
          </a:p>
        </p:txBody>
      </p:sp>
      <p:sp>
        <p:nvSpPr>
          <p:cNvPr id="29702" name="Text Box 6"/>
          <p:cNvSpPr txBox="1">
            <a:spLocks noChangeArrowheads="1"/>
          </p:cNvSpPr>
          <p:nvPr/>
        </p:nvSpPr>
        <p:spPr bwMode="auto">
          <a:xfrm>
            <a:off x="7239000" y="3733800"/>
            <a:ext cx="1219200" cy="517525"/>
          </a:xfrm>
          <a:prstGeom prst="rect">
            <a:avLst/>
          </a:prstGeom>
          <a:noFill/>
          <a:ln w="9525">
            <a:noFill/>
            <a:miter lim="800000"/>
            <a:headEnd/>
            <a:tailEnd/>
          </a:ln>
        </p:spPr>
        <p:txBody>
          <a:bodyPr>
            <a:spAutoFit/>
          </a:bodyPr>
          <a:lstStyle/>
          <a:p>
            <a:pPr eaLnBrk="0" hangingPunct="0">
              <a:spcBef>
                <a:spcPct val="50000"/>
              </a:spcBef>
            </a:pPr>
            <a:r>
              <a:rPr lang="en-US"/>
              <a:t>WITH NETWORK</a:t>
            </a:r>
          </a:p>
        </p:txBody>
      </p:sp>
      <p:sp>
        <p:nvSpPr>
          <p:cNvPr id="29703" name="Text Box 7"/>
          <p:cNvSpPr txBox="1">
            <a:spLocks noChangeArrowheads="1"/>
          </p:cNvSpPr>
          <p:nvPr/>
        </p:nvSpPr>
        <p:spPr bwMode="auto">
          <a:xfrm>
            <a:off x="2971800" y="5257800"/>
            <a:ext cx="2971800" cy="304800"/>
          </a:xfrm>
          <a:prstGeom prst="rect">
            <a:avLst/>
          </a:prstGeom>
          <a:noFill/>
          <a:ln w="9525">
            <a:noFill/>
            <a:miter lim="800000"/>
            <a:headEnd/>
            <a:tailEnd/>
          </a:ln>
        </p:spPr>
        <p:txBody>
          <a:bodyPr>
            <a:spAutoFit/>
          </a:bodyPr>
          <a:lstStyle/>
          <a:p>
            <a:pPr eaLnBrk="0" hangingPunct="0">
              <a:spcBef>
                <a:spcPct val="50000"/>
              </a:spcBef>
            </a:pPr>
            <a:r>
              <a:rPr lang="en-US"/>
              <a:t>(SOURCE-BKG- GERMANY)</a:t>
            </a:r>
          </a:p>
        </p:txBody>
      </p:sp>
      <p:sp>
        <p:nvSpPr>
          <p:cNvPr id="730120" name="AutoShape 8"/>
          <p:cNvSpPr>
            <a:spLocks noChangeArrowheads="1"/>
          </p:cNvSpPr>
          <p:nvPr/>
        </p:nvSpPr>
        <p:spPr bwMode="auto">
          <a:xfrm>
            <a:off x="2514600" y="2819400"/>
            <a:ext cx="304800" cy="228600"/>
          </a:xfrm>
          <a:prstGeom prst="star5">
            <a:avLst/>
          </a:prstGeom>
          <a:solidFill>
            <a:srgbClr val="FF0000"/>
          </a:solidFill>
          <a:ln w="9525">
            <a:solidFill>
              <a:schemeClr val="tx1"/>
            </a:solidFill>
            <a:miter lim="800000"/>
            <a:headEnd/>
            <a:tailEnd/>
          </a:ln>
          <a:effectLst/>
        </p:spPr>
        <p:txBody>
          <a:bodyPr wrap="none" anchor="ctr"/>
          <a:lstStyle/>
          <a:p>
            <a:pPr algn="ctr" eaLnBrk="0" hangingPunct="0">
              <a:defRPr/>
            </a:pPr>
            <a:endParaRPr lang="en-US"/>
          </a:p>
        </p:txBody>
      </p:sp>
      <p:sp>
        <p:nvSpPr>
          <p:cNvPr id="730121" name="AutoShape 9"/>
          <p:cNvSpPr>
            <a:spLocks noChangeArrowheads="1"/>
          </p:cNvSpPr>
          <p:nvPr/>
        </p:nvSpPr>
        <p:spPr bwMode="auto">
          <a:xfrm>
            <a:off x="2438400" y="4038600"/>
            <a:ext cx="304800" cy="228600"/>
          </a:xfrm>
          <a:prstGeom prst="star5">
            <a:avLst/>
          </a:prstGeom>
          <a:solidFill>
            <a:srgbClr val="FF0000"/>
          </a:solidFill>
          <a:ln w="9525">
            <a:solidFill>
              <a:schemeClr val="tx1"/>
            </a:solidFill>
            <a:miter lim="800000"/>
            <a:headEnd/>
            <a:tailEnd/>
          </a:ln>
          <a:effectLst/>
        </p:spPr>
        <p:txBody>
          <a:bodyPr wrap="none" anchor="ctr"/>
          <a:lstStyle/>
          <a:p>
            <a:pPr algn="ctr" eaLnBrk="0" hangingPunct="0">
              <a:defRPr/>
            </a:pPr>
            <a:endParaRPr lang="en-US"/>
          </a:p>
        </p:txBody>
      </p:sp>
      <p:sp>
        <p:nvSpPr>
          <p:cNvPr id="730122" name="AutoShape 10"/>
          <p:cNvSpPr>
            <a:spLocks noChangeArrowheads="1"/>
          </p:cNvSpPr>
          <p:nvPr/>
        </p:nvSpPr>
        <p:spPr bwMode="auto">
          <a:xfrm>
            <a:off x="4724400" y="4038600"/>
            <a:ext cx="381000" cy="304800"/>
          </a:xfrm>
          <a:prstGeom prst="star5">
            <a:avLst/>
          </a:prstGeom>
          <a:solidFill>
            <a:srgbClr val="00FF00"/>
          </a:solidFill>
          <a:ln w="9525">
            <a:solidFill>
              <a:schemeClr val="tx1"/>
            </a:solidFill>
            <a:miter lim="800000"/>
            <a:headEnd/>
            <a:tailEnd/>
          </a:ln>
          <a:effectLst/>
        </p:spPr>
        <p:txBody>
          <a:bodyPr wrap="none" anchor="ctr"/>
          <a:lstStyle/>
          <a:p>
            <a:pPr algn="ctr" eaLnBrk="0" hangingPunct="0">
              <a:defRPr/>
            </a:pPr>
            <a:endParaRPr lang="en-US"/>
          </a:p>
        </p:txBody>
      </p:sp>
      <p:sp>
        <p:nvSpPr>
          <p:cNvPr id="29707" name="Text Box 11"/>
          <p:cNvSpPr txBox="1">
            <a:spLocks noChangeArrowheads="1"/>
          </p:cNvSpPr>
          <p:nvPr/>
        </p:nvSpPr>
        <p:spPr bwMode="auto">
          <a:xfrm>
            <a:off x="2362200" y="4800600"/>
            <a:ext cx="4343400" cy="274638"/>
          </a:xfrm>
          <a:prstGeom prst="rect">
            <a:avLst/>
          </a:prstGeom>
          <a:solidFill>
            <a:schemeClr val="bg1"/>
          </a:solidFill>
          <a:ln w="9525">
            <a:noFill/>
            <a:miter lim="800000"/>
            <a:headEnd/>
            <a:tailEnd/>
          </a:ln>
        </p:spPr>
        <p:txBody>
          <a:bodyPr>
            <a:spAutoFit/>
          </a:bodyPr>
          <a:lstStyle/>
          <a:p>
            <a:pPr eaLnBrk="0" hangingPunct="0">
              <a:spcBef>
                <a:spcPct val="50000"/>
              </a:spcBef>
            </a:pPr>
            <a:r>
              <a:rPr lang="en-US" sz="1200"/>
              <a:t>DISTANCE TO REFERENCE STATION (KM)</a:t>
            </a:r>
          </a:p>
        </p:txBody>
      </p:sp>
      <p:sp>
        <p:nvSpPr>
          <p:cNvPr id="29708" name="Text Box 12"/>
          <p:cNvSpPr txBox="1">
            <a:spLocks noChangeArrowheads="1"/>
          </p:cNvSpPr>
          <p:nvPr/>
        </p:nvSpPr>
        <p:spPr bwMode="auto">
          <a:xfrm rot="10800000">
            <a:off x="609600" y="1981200"/>
            <a:ext cx="336550" cy="2590800"/>
          </a:xfrm>
          <a:prstGeom prst="rect">
            <a:avLst/>
          </a:prstGeom>
          <a:solidFill>
            <a:schemeClr val="bg1"/>
          </a:solidFill>
          <a:ln w="9525">
            <a:noFill/>
            <a:miter lim="800000"/>
            <a:headEnd/>
            <a:tailEnd/>
          </a:ln>
        </p:spPr>
        <p:txBody>
          <a:bodyPr vert="eaVert">
            <a:spAutoFit/>
          </a:bodyPr>
          <a:lstStyle/>
          <a:p>
            <a:pPr eaLnBrk="0" hangingPunct="0">
              <a:spcBef>
                <a:spcPct val="50000"/>
              </a:spcBef>
            </a:pPr>
            <a:r>
              <a:rPr lang="en-US" sz="1000"/>
              <a:t>2D PRECISION/ACCURACY (CM)</a:t>
            </a:r>
          </a:p>
        </p:txBody>
      </p:sp>
      <p:sp>
        <p:nvSpPr>
          <p:cNvPr id="29709" name="Rectangle 13"/>
          <p:cNvSpPr>
            <a:spLocks noChangeArrowheads="1"/>
          </p:cNvSpPr>
          <p:nvPr/>
        </p:nvSpPr>
        <p:spPr bwMode="auto">
          <a:xfrm>
            <a:off x="4495800" y="2438400"/>
            <a:ext cx="1295400" cy="685800"/>
          </a:xfrm>
          <a:prstGeom prst="rect">
            <a:avLst/>
          </a:prstGeom>
          <a:solidFill>
            <a:schemeClr val="bg1"/>
          </a:solidFill>
          <a:ln w="9525">
            <a:noFill/>
            <a:miter lim="800000"/>
            <a:headEnd/>
            <a:tailEnd/>
          </a:ln>
        </p:spPr>
        <p:txBody>
          <a:bodyPr wrap="none" anchor="ctr"/>
          <a:lstStyle/>
          <a:p>
            <a:pPr algn="ctr" eaLnBrk="0" hangingPunct="0"/>
            <a:endParaRPr lang="en-US"/>
          </a:p>
        </p:txBody>
      </p:sp>
      <p:sp>
        <p:nvSpPr>
          <p:cNvPr id="29710" name="Rectangle 14"/>
          <p:cNvSpPr>
            <a:spLocks noChangeArrowheads="1"/>
          </p:cNvSpPr>
          <p:nvPr/>
        </p:nvSpPr>
        <p:spPr bwMode="auto">
          <a:xfrm>
            <a:off x="2819400" y="2438400"/>
            <a:ext cx="1219200" cy="609600"/>
          </a:xfrm>
          <a:prstGeom prst="rect">
            <a:avLst/>
          </a:prstGeom>
          <a:solidFill>
            <a:schemeClr val="bg1"/>
          </a:solidFill>
          <a:ln w="9525">
            <a:noFill/>
            <a:miter lim="800000"/>
            <a:headEnd/>
            <a:tailEnd/>
          </a:ln>
        </p:spPr>
        <p:txBody>
          <a:bodyPr wrap="none" anchor="ctr"/>
          <a:lstStyle/>
          <a:p>
            <a:pPr algn="ctr" eaLnBrk="0" hangingPunct="0"/>
            <a:endParaRPr lang="en-US"/>
          </a:p>
        </p:txBody>
      </p:sp>
      <p:sp>
        <p:nvSpPr>
          <p:cNvPr id="29711" name="Oval 15"/>
          <p:cNvSpPr>
            <a:spLocks noChangeArrowheads="1"/>
          </p:cNvSpPr>
          <p:nvPr/>
        </p:nvSpPr>
        <p:spPr bwMode="auto">
          <a:xfrm>
            <a:off x="3886200" y="2286000"/>
            <a:ext cx="304800" cy="381000"/>
          </a:xfrm>
          <a:prstGeom prst="ellipse">
            <a:avLst/>
          </a:prstGeom>
          <a:solidFill>
            <a:schemeClr val="bg1"/>
          </a:solidFill>
          <a:ln w="9525">
            <a:noFill/>
            <a:round/>
            <a:headEnd/>
            <a:tailEnd/>
          </a:ln>
        </p:spPr>
        <p:txBody>
          <a:bodyPr wrap="none" anchor="ctr"/>
          <a:lstStyle/>
          <a:p>
            <a:pPr algn="ctr" eaLnBrk="0" hangingPunct="0"/>
            <a:endParaRPr lang="en-US"/>
          </a:p>
        </p:txBody>
      </p:sp>
      <p:sp>
        <p:nvSpPr>
          <p:cNvPr id="29712" name="Oval 16"/>
          <p:cNvSpPr>
            <a:spLocks noChangeArrowheads="1"/>
          </p:cNvSpPr>
          <p:nvPr/>
        </p:nvSpPr>
        <p:spPr bwMode="auto">
          <a:xfrm>
            <a:off x="5334000" y="3886200"/>
            <a:ext cx="1219200" cy="228600"/>
          </a:xfrm>
          <a:prstGeom prst="ellipse">
            <a:avLst/>
          </a:prstGeom>
          <a:solidFill>
            <a:schemeClr val="bg1"/>
          </a:solidFill>
          <a:ln w="9525">
            <a:noFill/>
            <a:round/>
            <a:headEnd/>
            <a:tailEnd/>
          </a:ln>
        </p:spPr>
        <p:txBody>
          <a:bodyPr wrap="none" anchor="ctr"/>
          <a:lstStyle/>
          <a:p>
            <a:pPr algn="ctr" eaLnBrk="0" hangingPunct="0"/>
            <a:endParaRPr lang="en-US"/>
          </a:p>
        </p:txBody>
      </p:sp>
      <p:sp>
        <p:nvSpPr>
          <p:cNvPr id="29713" name="Line 17"/>
          <p:cNvSpPr>
            <a:spLocks noChangeShapeType="1"/>
          </p:cNvSpPr>
          <p:nvPr/>
        </p:nvSpPr>
        <p:spPr bwMode="auto">
          <a:xfrm flipV="1">
            <a:off x="1828800" y="4114800"/>
            <a:ext cx="5257800" cy="228600"/>
          </a:xfrm>
          <a:prstGeom prst="line">
            <a:avLst/>
          </a:prstGeom>
          <a:noFill/>
          <a:ln w="9525">
            <a:solidFill>
              <a:schemeClr val="tx1"/>
            </a:solidFill>
            <a:round/>
            <a:headEnd/>
            <a:tailEnd/>
          </a:ln>
        </p:spPr>
        <p:txBody>
          <a:bodyPr/>
          <a:lstStyle/>
          <a:p>
            <a:endParaRPr lang="en-US"/>
          </a:p>
        </p:txBody>
      </p:sp>
      <p:sp>
        <p:nvSpPr>
          <p:cNvPr id="29714" name="Text Box 18"/>
          <p:cNvSpPr txBox="1">
            <a:spLocks noChangeArrowheads="1"/>
          </p:cNvSpPr>
          <p:nvPr/>
        </p:nvSpPr>
        <p:spPr bwMode="auto">
          <a:xfrm>
            <a:off x="1447800" y="2362200"/>
            <a:ext cx="1143000" cy="473075"/>
          </a:xfrm>
          <a:prstGeom prst="rect">
            <a:avLst/>
          </a:prstGeom>
          <a:noFill/>
          <a:ln w="9525">
            <a:noFill/>
            <a:miter lim="800000"/>
            <a:headEnd/>
            <a:tailEnd/>
          </a:ln>
        </p:spPr>
        <p:txBody>
          <a:bodyPr>
            <a:spAutoFit/>
          </a:bodyPr>
          <a:lstStyle/>
          <a:p>
            <a:pPr eaLnBrk="0" hangingPunct="0">
              <a:spcBef>
                <a:spcPct val="50000"/>
              </a:spcBef>
            </a:pPr>
            <a:r>
              <a:rPr lang="en-US" sz="1000"/>
              <a:t>SINGLE BASE</a:t>
            </a:r>
          </a:p>
          <a:p>
            <a:pPr eaLnBrk="0" hangingPunct="0">
              <a:spcBef>
                <a:spcPct val="50000"/>
              </a:spcBef>
            </a:pPr>
            <a:r>
              <a:rPr lang="en-US" sz="1000"/>
              <a:t>RTK @ 10 KM</a:t>
            </a:r>
          </a:p>
        </p:txBody>
      </p:sp>
      <p:sp>
        <p:nvSpPr>
          <p:cNvPr id="29715" name="Line 19"/>
          <p:cNvSpPr>
            <a:spLocks noChangeShapeType="1"/>
          </p:cNvSpPr>
          <p:nvPr/>
        </p:nvSpPr>
        <p:spPr bwMode="auto">
          <a:xfrm>
            <a:off x="1828800" y="2819400"/>
            <a:ext cx="685800" cy="1295400"/>
          </a:xfrm>
          <a:prstGeom prst="line">
            <a:avLst/>
          </a:prstGeom>
          <a:noFill/>
          <a:ln w="28575">
            <a:solidFill>
              <a:srgbClr val="0066FF"/>
            </a:solidFill>
            <a:round/>
            <a:headEnd/>
            <a:tailEnd type="triangle" w="med" len="med"/>
          </a:ln>
        </p:spPr>
        <p:txBody>
          <a:bodyPr/>
          <a:lstStyle/>
          <a:p>
            <a:endParaRPr lang="en-US"/>
          </a:p>
        </p:txBody>
      </p:sp>
      <p:sp>
        <p:nvSpPr>
          <p:cNvPr id="29716" name="Line 20"/>
          <p:cNvSpPr>
            <a:spLocks noChangeShapeType="1"/>
          </p:cNvSpPr>
          <p:nvPr/>
        </p:nvSpPr>
        <p:spPr bwMode="auto">
          <a:xfrm>
            <a:off x="1828800" y="2819400"/>
            <a:ext cx="685800" cy="152400"/>
          </a:xfrm>
          <a:prstGeom prst="line">
            <a:avLst/>
          </a:prstGeom>
          <a:noFill/>
          <a:ln w="28575">
            <a:solidFill>
              <a:srgbClr val="0066FF"/>
            </a:solidFill>
            <a:round/>
            <a:headEnd/>
            <a:tailEnd type="triangle" w="med" len="med"/>
          </a:ln>
        </p:spPr>
        <p:txBody>
          <a:bodyPr/>
          <a:lstStyle/>
          <a:p>
            <a:endParaRPr lang="en-US"/>
          </a:p>
        </p:txBody>
      </p:sp>
      <p:sp>
        <p:nvSpPr>
          <p:cNvPr id="29717" name="Text Box 21"/>
          <p:cNvSpPr txBox="1">
            <a:spLocks noChangeArrowheads="1"/>
          </p:cNvSpPr>
          <p:nvPr/>
        </p:nvSpPr>
        <p:spPr bwMode="auto">
          <a:xfrm>
            <a:off x="5334000" y="3048000"/>
            <a:ext cx="1828800" cy="473075"/>
          </a:xfrm>
          <a:prstGeom prst="rect">
            <a:avLst/>
          </a:prstGeom>
          <a:noFill/>
          <a:ln w="9525">
            <a:noFill/>
            <a:miter lim="800000"/>
            <a:headEnd/>
            <a:tailEnd/>
          </a:ln>
        </p:spPr>
        <p:txBody>
          <a:bodyPr>
            <a:spAutoFit/>
          </a:bodyPr>
          <a:lstStyle/>
          <a:p>
            <a:pPr eaLnBrk="0" hangingPunct="0">
              <a:spcBef>
                <a:spcPct val="50000"/>
              </a:spcBef>
            </a:pPr>
            <a:r>
              <a:rPr lang="en-US" sz="1000"/>
              <a:t>NETWORK SOLUTION</a:t>
            </a:r>
          </a:p>
          <a:p>
            <a:pPr eaLnBrk="0" hangingPunct="0">
              <a:spcBef>
                <a:spcPct val="50000"/>
              </a:spcBef>
            </a:pPr>
            <a:r>
              <a:rPr lang="en-US" sz="1000"/>
              <a:t>@ 30 KM</a:t>
            </a:r>
          </a:p>
        </p:txBody>
      </p:sp>
      <p:sp>
        <p:nvSpPr>
          <p:cNvPr id="29718" name="Line 22"/>
          <p:cNvSpPr>
            <a:spLocks noChangeShapeType="1"/>
          </p:cNvSpPr>
          <p:nvPr/>
        </p:nvSpPr>
        <p:spPr bwMode="auto">
          <a:xfrm flipH="1">
            <a:off x="4953000" y="3505200"/>
            <a:ext cx="457200" cy="609600"/>
          </a:xfrm>
          <a:prstGeom prst="line">
            <a:avLst/>
          </a:prstGeom>
          <a:noFill/>
          <a:ln w="28575">
            <a:solidFill>
              <a:srgbClr val="0066FF"/>
            </a:solidFill>
            <a:round/>
            <a:headEnd/>
            <a:tailEnd type="triangle" w="med" len="med"/>
          </a:ln>
        </p:spPr>
        <p:txBody>
          <a:bodyPr/>
          <a:lstStyle/>
          <a:p>
            <a:endParaRPr lang="en-US"/>
          </a:p>
        </p:txBody>
      </p:sp>
      <p:sp>
        <p:nvSpPr>
          <p:cNvPr id="29719" name="Text Box 23"/>
          <p:cNvSpPr txBox="1">
            <a:spLocks noChangeArrowheads="1"/>
          </p:cNvSpPr>
          <p:nvPr/>
        </p:nvSpPr>
        <p:spPr bwMode="auto">
          <a:xfrm>
            <a:off x="4343400" y="2438400"/>
            <a:ext cx="1219200" cy="244475"/>
          </a:xfrm>
          <a:prstGeom prst="rect">
            <a:avLst/>
          </a:prstGeom>
          <a:noFill/>
          <a:ln w="9525">
            <a:noFill/>
            <a:miter lim="800000"/>
            <a:headEnd/>
            <a:tailEnd/>
          </a:ln>
        </p:spPr>
        <p:txBody>
          <a:bodyPr>
            <a:spAutoFit/>
          </a:bodyPr>
          <a:lstStyle/>
          <a:p>
            <a:pPr eaLnBrk="0" hangingPunct="0">
              <a:spcBef>
                <a:spcPct val="50000"/>
              </a:spcBef>
            </a:pPr>
            <a:r>
              <a:rPr lang="en-US" sz="1000"/>
              <a:t>(1994-1995)</a:t>
            </a:r>
          </a:p>
        </p:txBody>
      </p:sp>
      <p:sp>
        <p:nvSpPr>
          <p:cNvPr id="29720" name="Text Box 24"/>
          <p:cNvSpPr txBox="1">
            <a:spLocks noChangeArrowheads="1"/>
          </p:cNvSpPr>
          <p:nvPr/>
        </p:nvSpPr>
        <p:spPr bwMode="auto">
          <a:xfrm>
            <a:off x="2743200" y="2362200"/>
            <a:ext cx="1219200" cy="244475"/>
          </a:xfrm>
          <a:prstGeom prst="rect">
            <a:avLst/>
          </a:prstGeom>
          <a:noFill/>
          <a:ln w="9525">
            <a:noFill/>
            <a:miter lim="800000"/>
            <a:headEnd/>
            <a:tailEnd/>
          </a:ln>
        </p:spPr>
        <p:txBody>
          <a:bodyPr>
            <a:spAutoFit/>
          </a:bodyPr>
          <a:lstStyle/>
          <a:p>
            <a:pPr eaLnBrk="0" hangingPunct="0">
              <a:spcBef>
                <a:spcPct val="50000"/>
              </a:spcBef>
            </a:pPr>
            <a:r>
              <a:rPr lang="en-US" sz="1000"/>
              <a:t>(2000-2002)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30120"/>
                                        </p:tgtEl>
                                        <p:attrNameLst>
                                          <p:attrName>style.visibility</p:attrName>
                                        </p:attrNameLst>
                                      </p:cBhvr>
                                      <p:to>
                                        <p:strVal val="visible"/>
                                      </p:to>
                                    </p:set>
                                    <p:animEffect transition="in" filter="dissolve">
                                      <p:cBhvr>
                                        <p:cTn id="7" dur="500"/>
                                        <p:tgtEl>
                                          <p:spTgt spid="7301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30121"/>
                                        </p:tgtEl>
                                        <p:attrNameLst>
                                          <p:attrName>style.visibility</p:attrName>
                                        </p:attrNameLst>
                                      </p:cBhvr>
                                      <p:to>
                                        <p:strVal val="visible"/>
                                      </p:to>
                                    </p:set>
                                    <p:animEffect transition="in" filter="dissolve">
                                      <p:cBhvr>
                                        <p:cTn id="12" dur="500"/>
                                        <p:tgtEl>
                                          <p:spTgt spid="73012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30122"/>
                                        </p:tgtEl>
                                        <p:attrNameLst>
                                          <p:attrName>style.visibility</p:attrName>
                                        </p:attrNameLst>
                                      </p:cBhvr>
                                      <p:to>
                                        <p:strVal val="visible"/>
                                      </p:to>
                                    </p:set>
                                    <p:animEffect transition="in" filter="dissolve">
                                      <p:cBhvr>
                                        <p:cTn id="17" dur="500"/>
                                        <p:tgtEl>
                                          <p:spTgt spid="730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304800"/>
            <a:ext cx="8458200" cy="609600"/>
          </a:xfrm>
        </p:spPr>
        <p:txBody>
          <a:bodyPr/>
          <a:lstStyle/>
          <a:p>
            <a:pPr eaLnBrk="1" hangingPunct="1"/>
            <a:r>
              <a:rPr lang="en-US" smtClean="0">
                <a:solidFill>
                  <a:schemeClr val="accent2"/>
                </a:solidFill>
              </a:rPr>
              <a:t>SUNSPOT CYCLE</a:t>
            </a:r>
          </a:p>
        </p:txBody>
      </p:sp>
      <p:sp>
        <p:nvSpPr>
          <p:cNvPr id="32771" name="Rectangle 3"/>
          <p:cNvSpPr>
            <a:spLocks noGrp="1" noChangeArrowheads="1"/>
          </p:cNvSpPr>
          <p:nvPr>
            <p:ph type="body" sz="half" idx="1"/>
          </p:nvPr>
        </p:nvSpPr>
        <p:spPr>
          <a:xfrm>
            <a:off x="457200" y="914400"/>
            <a:ext cx="3505200" cy="3048000"/>
          </a:xfrm>
        </p:spPr>
        <p:txBody>
          <a:bodyPr/>
          <a:lstStyle/>
          <a:p>
            <a:pPr eaLnBrk="1" hangingPunct="1"/>
            <a:r>
              <a:rPr lang="en-US" sz="1600" smtClean="0"/>
              <a:t>Sunspots follow a regular 11 year cycle</a:t>
            </a:r>
          </a:p>
          <a:p>
            <a:pPr eaLnBrk="1" hangingPunct="1"/>
            <a:r>
              <a:rPr lang="en-US" sz="1600" smtClean="0"/>
              <a:t>We are just past the low point of the current cycle</a:t>
            </a:r>
          </a:p>
          <a:p>
            <a:pPr eaLnBrk="1" hangingPunct="1"/>
            <a:r>
              <a:rPr lang="en-US" sz="1600" smtClean="0"/>
              <a:t>Sunspots increase the radiation hitting the earth's upper atmosphere and produce an active and unstable ionosphere</a:t>
            </a:r>
          </a:p>
        </p:txBody>
      </p:sp>
      <p:pic>
        <p:nvPicPr>
          <p:cNvPr id="32772" name="Picture 4"/>
          <p:cNvPicPr>
            <a:picLocks noChangeAspect="1" noChangeArrowheads="1"/>
          </p:cNvPicPr>
          <p:nvPr/>
        </p:nvPicPr>
        <p:blipFill>
          <a:blip r:embed="rId3" cstate="print"/>
          <a:srcRect/>
          <a:stretch>
            <a:fillRect/>
          </a:stretch>
        </p:blipFill>
        <p:spPr bwMode="auto">
          <a:xfrm>
            <a:off x="533400" y="3352800"/>
            <a:ext cx="3475038" cy="2876550"/>
          </a:xfrm>
          <a:prstGeom prst="rect">
            <a:avLst/>
          </a:prstGeom>
          <a:noFill/>
          <a:ln w="9525">
            <a:noFill/>
            <a:miter lim="800000"/>
            <a:headEnd/>
            <a:tailEnd/>
          </a:ln>
        </p:spPr>
      </p:pic>
      <p:pic>
        <p:nvPicPr>
          <p:cNvPr id="32773" name="Picture 8" descr="sunspot"/>
          <p:cNvPicPr>
            <a:picLocks noChangeAspect="1" noChangeArrowheads="1"/>
          </p:cNvPicPr>
          <p:nvPr/>
        </p:nvPicPr>
        <p:blipFill>
          <a:blip r:embed="rId4" cstate="print"/>
          <a:srcRect/>
          <a:stretch>
            <a:fillRect/>
          </a:stretch>
        </p:blipFill>
        <p:spPr bwMode="auto">
          <a:xfrm>
            <a:off x="4038600" y="4267200"/>
            <a:ext cx="4724400" cy="2239963"/>
          </a:xfrm>
          <a:prstGeom prst="rect">
            <a:avLst/>
          </a:prstGeom>
          <a:noFill/>
          <a:ln w="9525">
            <a:noFill/>
            <a:miter lim="800000"/>
            <a:headEnd/>
            <a:tailEnd/>
          </a:ln>
        </p:spPr>
      </p:pic>
      <p:pic>
        <p:nvPicPr>
          <p:cNvPr id="32774" name="Picture 7" descr="solarcycle.tif"/>
          <p:cNvPicPr>
            <a:picLocks noChangeAspect="1"/>
          </p:cNvPicPr>
          <p:nvPr/>
        </p:nvPicPr>
        <p:blipFill>
          <a:blip r:embed="rId5" cstate="print"/>
          <a:srcRect/>
          <a:stretch>
            <a:fillRect/>
          </a:stretch>
        </p:blipFill>
        <p:spPr bwMode="auto">
          <a:xfrm>
            <a:off x="4038600" y="762000"/>
            <a:ext cx="4876800" cy="3581400"/>
          </a:xfrm>
          <a:prstGeom prst="rect">
            <a:avLst/>
          </a:prstGeom>
          <a:noFill/>
          <a:ln w="9525">
            <a:noFill/>
            <a:miter lim="800000"/>
            <a:headEnd/>
            <a:tailEnd/>
          </a:ln>
        </p:spPr>
      </p:pic>
      <p:sp>
        <p:nvSpPr>
          <p:cNvPr id="10" name="TextBox 9"/>
          <p:cNvSpPr txBox="1"/>
          <p:nvPr/>
        </p:nvSpPr>
        <p:spPr>
          <a:xfrm rot="5400000">
            <a:off x="6869668" y="1740932"/>
            <a:ext cx="1046440" cy="307777"/>
          </a:xfrm>
          <a:prstGeom prst="rect">
            <a:avLst/>
          </a:prstGeom>
          <a:solidFill>
            <a:schemeClr val="bg1"/>
          </a:solidFill>
        </p:spPr>
        <p:txBody>
          <a:bodyPr vert="vert270">
            <a:spAutoFit/>
          </a:bodyPr>
          <a:lstStyle/>
          <a:p>
            <a:pPr>
              <a:defRPr/>
            </a:pPr>
            <a:r>
              <a:rPr lang="en-US" dirty="0"/>
              <a:t>2013</a:t>
            </a:r>
          </a:p>
        </p:txBody>
      </p:sp>
      <p:sp>
        <p:nvSpPr>
          <p:cNvPr id="32776" name="Text Box 5"/>
          <p:cNvSpPr txBox="1">
            <a:spLocks noChangeArrowheads="1"/>
          </p:cNvSpPr>
          <p:nvPr/>
        </p:nvSpPr>
        <p:spPr bwMode="auto">
          <a:xfrm>
            <a:off x="0" y="5867400"/>
            <a:ext cx="4419600" cy="400050"/>
          </a:xfrm>
          <a:prstGeom prst="rect">
            <a:avLst/>
          </a:prstGeom>
          <a:solidFill>
            <a:schemeClr val="bg1"/>
          </a:solidFill>
          <a:ln w="9525">
            <a:noFill/>
            <a:miter lim="800000"/>
            <a:headEnd/>
            <a:tailEnd/>
          </a:ln>
        </p:spPr>
        <p:txBody>
          <a:bodyPr>
            <a:spAutoFit/>
          </a:bodyPr>
          <a:lstStyle/>
          <a:p>
            <a:r>
              <a:rPr lang="en-US" sz="2000">
                <a:solidFill>
                  <a:srgbClr val="0066FF"/>
                </a:solidFill>
              </a:rPr>
              <a:t>http://www.swpc.noaa.gov/</a:t>
            </a:r>
            <a:endParaRPr lang="en-US" sz="2000">
              <a:solidFill>
                <a:srgbClr val="0066FF"/>
              </a:solidFill>
              <a:latin typeface="Times New Roman" pitchFamily="18" charset="0"/>
            </a:endParaRPr>
          </a:p>
        </p:txBody>
      </p:sp>
      <p:pic>
        <p:nvPicPr>
          <p:cNvPr id="687105" name="Picture 1" descr="C:\Presentations\pics\current cycles.jpg"/>
          <p:cNvPicPr>
            <a:picLocks noChangeAspect="1" noChangeArrowheads="1"/>
          </p:cNvPicPr>
          <p:nvPr/>
        </p:nvPicPr>
        <p:blipFill>
          <a:blip r:embed="rId6" cstate="print"/>
          <a:srcRect/>
          <a:stretch>
            <a:fillRect/>
          </a:stretch>
        </p:blipFill>
        <p:spPr bwMode="auto">
          <a:xfrm>
            <a:off x="4114800" y="914400"/>
            <a:ext cx="4800600" cy="32004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87105"/>
                                        </p:tgtEl>
                                      </p:cBhvr>
                                    </p:animEffect>
                                    <p:set>
                                      <p:cBhvr>
                                        <p:cTn id="7" dur="1" fill="hold">
                                          <p:stCondLst>
                                            <p:cond delay="499"/>
                                          </p:stCondLst>
                                        </p:cTn>
                                        <p:tgtEl>
                                          <p:spTgt spid="687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5" name="Rectangle 1"/>
          <p:cNvSpPr>
            <a:spLocks noChangeArrowheads="1"/>
          </p:cNvSpPr>
          <p:nvPr/>
        </p:nvSpPr>
        <p:spPr bwMode="auto">
          <a:xfrm>
            <a:off x="0" y="1295400"/>
            <a:ext cx="9144000" cy="4246563"/>
          </a:xfrm>
          <a:prstGeom prst="rect">
            <a:avLst/>
          </a:prstGeom>
          <a:noFill/>
          <a:ln w="9525">
            <a:noFill/>
            <a:miter lim="800000"/>
            <a:headEnd/>
            <a:tailEnd/>
          </a:ln>
        </p:spPr>
        <p:txBody>
          <a:bodyPr anchor="ctr">
            <a:spAutoFit/>
          </a:bodyPr>
          <a:lstStyle/>
          <a:p>
            <a:r>
              <a:rPr lang="en-US" sz="1800" b="0">
                <a:latin typeface="Arial Unicode MS" pitchFamily="34" charset="-128"/>
              </a:rPr>
              <a:t>Official Space Weather Advisory issued by NOAA Space Weather Prediction Center Boulder, Colorado, USA SPACE WEATHER ADVISORY BULLETIN #10- 1 2010 April 05 at 12:13 p.m. MST (2010 April 05 1213 UTC) **** STRONG GEOMAGNETIC STORM IN PROGRESS **** A geomagnetic storm began at 05:55 AM EST Monday, April 5, 2010. Space weather storm levels reached Strong (G3) levels on the Geomagnetic Storms Space Weather Scale. The source of the storming is an Earth-directed Coronal Mass Ejection associated with a weak solar flare that occurred in Active Region 1059 on April 3 at 05:54 AM EST. This is expected to be an isolated storm that should subside quickly. Other than the flare and CME erupting on April 3, this active region has not produced any significant activity. Systems that can be affected include electric power systems, spacecraft operations, high-frequency communications, GPS, and other navigation systems. Data used to provide space weather services are contributed by NOAA, USAF, NASA, NSF, USGS, the International Space Environment Services and other observatories, universities, and institutions. More information is available at SWPC's Web site http://swpc.noaa.gov</a:t>
            </a:r>
            <a:r>
              <a:rPr lang="en-US" sz="1800" b="0">
                <a:latin typeface="Arial" pitchFamily="34" charset="0"/>
              </a:rPr>
              <a:t> </a:t>
            </a:r>
          </a:p>
        </p:txBody>
      </p:sp>
      <p:cxnSp>
        <p:nvCxnSpPr>
          <p:cNvPr id="5" name="Straight Connector 4"/>
          <p:cNvCxnSpPr>
            <a:cxnSpLocks noChangeShapeType="1"/>
          </p:cNvCxnSpPr>
          <p:nvPr/>
        </p:nvCxnSpPr>
        <p:spPr bwMode="auto">
          <a:xfrm>
            <a:off x="1905000" y="1905000"/>
            <a:ext cx="5105400" cy="0"/>
          </a:xfrm>
          <a:prstGeom prst="line">
            <a:avLst/>
          </a:prstGeom>
          <a:noFill/>
          <a:ln w="34925" algn="ctr">
            <a:solidFill>
              <a:srgbClr val="FF0000"/>
            </a:solidFill>
            <a:round/>
            <a:headEnd/>
            <a:tailEnd/>
          </a:ln>
        </p:spPr>
      </p:cxnSp>
      <p:cxnSp>
        <p:nvCxnSpPr>
          <p:cNvPr id="36868" name="Straight Connector 5"/>
          <p:cNvCxnSpPr>
            <a:cxnSpLocks noChangeShapeType="1"/>
          </p:cNvCxnSpPr>
          <p:nvPr/>
        </p:nvCxnSpPr>
        <p:spPr bwMode="auto">
          <a:xfrm>
            <a:off x="5029200" y="2743200"/>
            <a:ext cx="2514600" cy="0"/>
          </a:xfrm>
          <a:prstGeom prst="line">
            <a:avLst/>
          </a:prstGeom>
          <a:noFill/>
          <a:ln w="34925" algn="ctr">
            <a:solidFill>
              <a:srgbClr val="FF0000"/>
            </a:solidFill>
            <a:round/>
            <a:headEnd/>
            <a:tailEnd/>
          </a:ln>
        </p:spPr>
      </p:cxnSp>
      <p:pic>
        <p:nvPicPr>
          <p:cNvPr id="7" name="Picture 6" descr="STORM.tif"/>
          <p:cNvPicPr>
            <a:picLocks noChangeAspect="1"/>
          </p:cNvPicPr>
          <p:nvPr/>
        </p:nvPicPr>
        <p:blipFill>
          <a:blip r:embed="rId2" cstate="print"/>
          <a:srcRect/>
          <a:stretch>
            <a:fillRect/>
          </a:stretch>
        </p:blipFill>
        <p:spPr bwMode="auto">
          <a:xfrm>
            <a:off x="152400" y="2209800"/>
            <a:ext cx="8726488" cy="3613150"/>
          </a:xfrm>
          <a:prstGeom prst="rect">
            <a:avLst/>
          </a:prstGeom>
          <a:noFill/>
          <a:ln w="9525">
            <a:noFill/>
            <a:miter lim="800000"/>
            <a:headEnd/>
            <a:tailEnd/>
          </a:ln>
        </p:spPr>
      </p:pic>
      <p:sp>
        <p:nvSpPr>
          <p:cNvPr id="8" name="TextBox 7"/>
          <p:cNvSpPr txBox="1">
            <a:spLocks noChangeArrowheads="1"/>
          </p:cNvSpPr>
          <p:nvPr/>
        </p:nvSpPr>
        <p:spPr bwMode="auto">
          <a:xfrm>
            <a:off x="457200" y="2590800"/>
            <a:ext cx="8153400" cy="1938338"/>
          </a:xfrm>
          <a:prstGeom prst="rect">
            <a:avLst/>
          </a:prstGeom>
          <a:solidFill>
            <a:schemeClr val="bg1"/>
          </a:solidFill>
          <a:ln w="9525">
            <a:noFill/>
            <a:miter lim="800000"/>
            <a:headEnd/>
            <a:tailEnd/>
          </a:ln>
        </p:spPr>
        <p:txBody>
          <a:bodyPr>
            <a:spAutoFit/>
          </a:bodyPr>
          <a:lstStyle/>
          <a:p>
            <a:r>
              <a:rPr lang="en-US" sz="2000">
                <a:solidFill>
                  <a:srgbClr val="0070C0"/>
                </a:solidFill>
              </a:rPr>
              <a:t>SINGLE FREQUENCY USERS USE A MODEL FOR IONO CORRECTIONS, SO DURING GEOMAGNETIC STORMS, THEY WILL EXPERIENCEMORE DRAMATIC ERROR AND NOISE THAN DUAL+ FREQUENCY USERS WHO MAY  USE THE DISPERSIVE CHARACTER OF THE IONOSPHERE TO CALCULATE THE ACTUAL ERROR.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grpId="0" nodeType="withEffect">
                                  <p:stCondLst>
                                    <p:cond delay="0"/>
                                  </p:stCondLst>
                                  <p:childTnLst>
                                    <p:animEffect transition="out" filter="fade">
                                      <p:cBhvr>
                                        <p:cTn id="9" dur="500"/>
                                        <p:tgtEl>
                                          <p:spTgt spid="907265"/>
                                        </p:tgtEl>
                                      </p:cBhvr>
                                    </p:animEffect>
                                    <p:set>
                                      <p:cBhvr>
                                        <p:cTn id="10" dur="1" fill="hold">
                                          <p:stCondLst>
                                            <p:cond delay="499"/>
                                          </p:stCondLst>
                                        </p:cTn>
                                        <p:tgtEl>
                                          <p:spTgt spid="90726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2000"/>
                                        <p:tgtEl>
                                          <p:spTgt spid="7"/>
                                        </p:tgtEl>
                                      </p:cBhvr>
                                    </p:animEffect>
                                    <p:set>
                                      <p:cBhvr>
                                        <p:cTn id="18" dur="1" fill="hold">
                                          <p:stCondLst>
                                            <p:cond delay="19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65" grpId="0"/>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Oval 2"/>
          <p:cNvSpPr>
            <a:spLocks noChangeArrowheads="1"/>
          </p:cNvSpPr>
          <p:nvPr/>
        </p:nvSpPr>
        <p:spPr bwMode="auto">
          <a:xfrm rot="-300000">
            <a:off x="306388" y="5200650"/>
            <a:ext cx="2636837" cy="781050"/>
          </a:xfrm>
          <a:prstGeom prst="ellipse">
            <a:avLst/>
          </a:prstGeom>
          <a:solidFill>
            <a:srgbClr val="CEFECE"/>
          </a:solidFill>
          <a:ln w="9525">
            <a:noFill/>
            <a:round/>
            <a:headEnd/>
            <a:tailEnd/>
          </a:ln>
        </p:spPr>
        <p:txBody>
          <a:bodyPr wrap="none" anchor="ctr"/>
          <a:lstStyle/>
          <a:p>
            <a:pPr algn="ctr" eaLnBrk="0" hangingPunct="0"/>
            <a:endParaRPr lang="en-US"/>
          </a:p>
        </p:txBody>
      </p:sp>
      <p:sp>
        <p:nvSpPr>
          <p:cNvPr id="1030" name="Rectangle 3"/>
          <p:cNvSpPr>
            <a:spLocks noChangeArrowheads="1"/>
          </p:cNvSpPr>
          <p:nvPr/>
        </p:nvSpPr>
        <p:spPr bwMode="auto">
          <a:xfrm>
            <a:off x="862013" y="1093788"/>
            <a:ext cx="8088312" cy="5018087"/>
          </a:xfrm>
          <a:prstGeom prst="rect">
            <a:avLst/>
          </a:prstGeom>
          <a:noFill/>
          <a:ln w="9525">
            <a:noFill/>
            <a:miter lim="800000"/>
            <a:headEnd/>
            <a:tailEnd/>
          </a:ln>
        </p:spPr>
        <p:txBody>
          <a:bodyPr wrap="none" anchor="ctr"/>
          <a:lstStyle/>
          <a:p>
            <a:pPr algn="ctr" eaLnBrk="0" hangingPunct="0"/>
            <a:endParaRPr lang="en-US"/>
          </a:p>
        </p:txBody>
      </p:sp>
      <p:grpSp>
        <p:nvGrpSpPr>
          <p:cNvPr id="2" name="Group 4"/>
          <p:cNvGrpSpPr>
            <a:grpSpLocks/>
          </p:cNvGrpSpPr>
          <p:nvPr/>
        </p:nvGrpSpPr>
        <p:grpSpPr bwMode="auto">
          <a:xfrm>
            <a:off x="838200" y="5168900"/>
            <a:ext cx="209550" cy="431800"/>
            <a:chOff x="528" y="3256"/>
            <a:chExt cx="132" cy="272"/>
          </a:xfrm>
        </p:grpSpPr>
        <p:pic>
          <p:nvPicPr>
            <p:cNvPr id="1069" name="Picture 5"/>
            <p:cNvPicPr>
              <a:picLocks noChangeArrowheads="1"/>
            </p:cNvPicPr>
            <p:nvPr/>
          </p:nvPicPr>
          <p:blipFill>
            <a:blip r:embed="rId4" cstate="print"/>
            <a:srcRect/>
            <a:stretch>
              <a:fillRect/>
            </a:stretch>
          </p:blipFill>
          <p:spPr bwMode="auto">
            <a:xfrm>
              <a:off x="528" y="3285"/>
              <a:ext cx="132" cy="243"/>
            </a:xfrm>
            <a:prstGeom prst="rect">
              <a:avLst/>
            </a:prstGeom>
            <a:noFill/>
            <a:ln w="9525">
              <a:noFill/>
              <a:miter lim="800000"/>
              <a:headEnd/>
              <a:tailEnd/>
            </a:ln>
          </p:spPr>
        </p:pic>
        <p:sp>
          <p:nvSpPr>
            <p:cNvPr id="1070" name="Oval 6"/>
            <p:cNvSpPr>
              <a:spLocks noChangeArrowheads="1"/>
            </p:cNvSpPr>
            <p:nvPr/>
          </p:nvSpPr>
          <p:spPr bwMode="auto">
            <a:xfrm>
              <a:off x="557" y="3256"/>
              <a:ext cx="78" cy="19"/>
            </a:xfrm>
            <a:prstGeom prst="ellipse">
              <a:avLst/>
            </a:prstGeom>
            <a:solidFill>
              <a:srgbClr val="FFFFFF"/>
            </a:solidFill>
            <a:ln w="12700">
              <a:solidFill>
                <a:srgbClr val="000000"/>
              </a:solidFill>
              <a:round/>
              <a:headEnd/>
              <a:tailEnd/>
            </a:ln>
          </p:spPr>
          <p:txBody>
            <a:bodyPr wrap="none" anchor="ctr"/>
            <a:lstStyle/>
            <a:p>
              <a:pPr algn="ctr" eaLnBrk="0" hangingPunct="0"/>
              <a:endParaRPr lang="en-US"/>
            </a:p>
          </p:txBody>
        </p:sp>
        <p:sp>
          <p:nvSpPr>
            <p:cNvPr id="1071" name="Line 7"/>
            <p:cNvSpPr>
              <a:spLocks noChangeShapeType="1"/>
            </p:cNvSpPr>
            <p:nvPr/>
          </p:nvSpPr>
          <p:spPr bwMode="auto">
            <a:xfrm flipV="1">
              <a:off x="577" y="3260"/>
              <a:ext cx="17" cy="3"/>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1072" name="Line 8"/>
            <p:cNvSpPr>
              <a:spLocks noChangeShapeType="1"/>
            </p:cNvSpPr>
            <p:nvPr/>
          </p:nvSpPr>
          <p:spPr bwMode="auto">
            <a:xfrm>
              <a:off x="593" y="3260"/>
              <a:ext cx="13" cy="1"/>
            </a:xfrm>
            <a:prstGeom prst="line">
              <a:avLst/>
            </a:prstGeom>
            <a:noFill/>
            <a:ln w="12700">
              <a:solidFill>
                <a:srgbClr val="000000"/>
              </a:solidFill>
              <a:round/>
              <a:headEnd type="none" w="sm" len="sm"/>
              <a:tailEnd type="none" w="sm" len="sm"/>
            </a:ln>
          </p:spPr>
          <p:txBody>
            <a:bodyPr wrap="none" anchor="ctr"/>
            <a:lstStyle/>
            <a:p>
              <a:endParaRPr lang="en-US"/>
            </a:p>
          </p:txBody>
        </p:sp>
      </p:grpSp>
      <p:grpSp>
        <p:nvGrpSpPr>
          <p:cNvPr id="3" name="Group 9"/>
          <p:cNvGrpSpPr>
            <a:grpSpLocks/>
          </p:cNvGrpSpPr>
          <p:nvPr/>
        </p:nvGrpSpPr>
        <p:grpSpPr bwMode="auto">
          <a:xfrm>
            <a:off x="2133600" y="5016500"/>
            <a:ext cx="209550" cy="431800"/>
            <a:chOff x="1344" y="3160"/>
            <a:chExt cx="132" cy="272"/>
          </a:xfrm>
        </p:grpSpPr>
        <p:pic>
          <p:nvPicPr>
            <p:cNvPr id="1065" name="Picture 10"/>
            <p:cNvPicPr>
              <a:picLocks noChangeArrowheads="1"/>
            </p:cNvPicPr>
            <p:nvPr/>
          </p:nvPicPr>
          <p:blipFill>
            <a:blip r:embed="rId4" cstate="print"/>
            <a:srcRect/>
            <a:stretch>
              <a:fillRect/>
            </a:stretch>
          </p:blipFill>
          <p:spPr bwMode="auto">
            <a:xfrm>
              <a:off x="1344" y="3189"/>
              <a:ext cx="132" cy="243"/>
            </a:xfrm>
            <a:prstGeom prst="rect">
              <a:avLst/>
            </a:prstGeom>
            <a:noFill/>
            <a:ln w="9525">
              <a:noFill/>
              <a:miter lim="800000"/>
              <a:headEnd/>
              <a:tailEnd/>
            </a:ln>
          </p:spPr>
        </p:pic>
        <p:sp>
          <p:nvSpPr>
            <p:cNvPr id="1066" name="Oval 11"/>
            <p:cNvSpPr>
              <a:spLocks noChangeArrowheads="1"/>
            </p:cNvSpPr>
            <p:nvPr/>
          </p:nvSpPr>
          <p:spPr bwMode="auto">
            <a:xfrm>
              <a:off x="1373" y="3160"/>
              <a:ext cx="78" cy="19"/>
            </a:xfrm>
            <a:prstGeom prst="ellipse">
              <a:avLst/>
            </a:prstGeom>
            <a:solidFill>
              <a:srgbClr val="FFFFFF"/>
            </a:solidFill>
            <a:ln w="12700">
              <a:solidFill>
                <a:srgbClr val="000000"/>
              </a:solidFill>
              <a:round/>
              <a:headEnd/>
              <a:tailEnd/>
            </a:ln>
          </p:spPr>
          <p:txBody>
            <a:bodyPr wrap="none" anchor="ctr"/>
            <a:lstStyle/>
            <a:p>
              <a:pPr algn="ctr" eaLnBrk="0" hangingPunct="0"/>
              <a:endParaRPr lang="en-US"/>
            </a:p>
          </p:txBody>
        </p:sp>
        <p:sp>
          <p:nvSpPr>
            <p:cNvPr id="1067" name="Line 12"/>
            <p:cNvSpPr>
              <a:spLocks noChangeShapeType="1"/>
            </p:cNvSpPr>
            <p:nvPr/>
          </p:nvSpPr>
          <p:spPr bwMode="auto">
            <a:xfrm flipV="1">
              <a:off x="1393" y="3164"/>
              <a:ext cx="17" cy="3"/>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1068" name="Line 13"/>
            <p:cNvSpPr>
              <a:spLocks noChangeShapeType="1"/>
            </p:cNvSpPr>
            <p:nvPr/>
          </p:nvSpPr>
          <p:spPr bwMode="auto">
            <a:xfrm>
              <a:off x="1409" y="3164"/>
              <a:ext cx="13" cy="1"/>
            </a:xfrm>
            <a:prstGeom prst="line">
              <a:avLst/>
            </a:prstGeom>
            <a:noFill/>
            <a:ln w="12700">
              <a:solidFill>
                <a:srgbClr val="000000"/>
              </a:solidFill>
              <a:round/>
              <a:headEnd type="none" w="sm" len="sm"/>
              <a:tailEnd type="none" w="sm" len="sm"/>
            </a:ln>
          </p:spPr>
          <p:txBody>
            <a:bodyPr wrap="none" anchor="ctr"/>
            <a:lstStyle/>
            <a:p>
              <a:endParaRPr lang="en-US"/>
            </a:p>
          </p:txBody>
        </p:sp>
      </p:grpSp>
      <p:sp>
        <p:nvSpPr>
          <p:cNvPr id="1033" name="Oval 14"/>
          <p:cNvSpPr>
            <a:spLocks noChangeArrowheads="1"/>
          </p:cNvSpPr>
          <p:nvPr/>
        </p:nvSpPr>
        <p:spPr bwMode="auto">
          <a:xfrm rot="300000">
            <a:off x="6305550" y="5143500"/>
            <a:ext cx="2114550" cy="685800"/>
          </a:xfrm>
          <a:prstGeom prst="ellipse">
            <a:avLst/>
          </a:prstGeom>
          <a:solidFill>
            <a:srgbClr val="CEFECE"/>
          </a:solidFill>
          <a:ln w="9525">
            <a:noFill/>
            <a:round/>
            <a:headEnd/>
            <a:tailEnd/>
          </a:ln>
        </p:spPr>
        <p:txBody>
          <a:bodyPr wrap="none" anchor="ctr"/>
          <a:lstStyle/>
          <a:p>
            <a:pPr algn="ctr" eaLnBrk="0" hangingPunct="0"/>
            <a:endParaRPr lang="en-US"/>
          </a:p>
        </p:txBody>
      </p:sp>
      <p:grpSp>
        <p:nvGrpSpPr>
          <p:cNvPr id="4" name="Group 15"/>
          <p:cNvGrpSpPr>
            <a:grpSpLocks/>
          </p:cNvGrpSpPr>
          <p:nvPr/>
        </p:nvGrpSpPr>
        <p:grpSpPr bwMode="auto">
          <a:xfrm>
            <a:off x="7372350" y="5035550"/>
            <a:ext cx="209550" cy="431800"/>
            <a:chOff x="4644" y="3172"/>
            <a:chExt cx="132" cy="272"/>
          </a:xfrm>
        </p:grpSpPr>
        <p:pic>
          <p:nvPicPr>
            <p:cNvPr id="1061" name="Picture 16"/>
            <p:cNvPicPr>
              <a:picLocks noChangeArrowheads="1"/>
            </p:cNvPicPr>
            <p:nvPr/>
          </p:nvPicPr>
          <p:blipFill>
            <a:blip r:embed="rId4" cstate="print"/>
            <a:srcRect/>
            <a:stretch>
              <a:fillRect/>
            </a:stretch>
          </p:blipFill>
          <p:spPr bwMode="auto">
            <a:xfrm>
              <a:off x="4644" y="3201"/>
              <a:ext cx="132" cy="243"/>
            </a:xfrm>
            <a:prstGeom prst="rect">
              <a:avLst/>
            </a:prstGeom>
            <a:noFill/>
            <a:ln w="9525">
              <a:noFill/>
              <a:miter lim="800000"/>
              <a:headEnd/>
              <a:tailEnd/>
            </a:ln>
          </p:spPr>
        </p:pic>
        <p:sp>
          <p:nvSpPr>
            <p:cNvPr id="1062" name="Oval 17"/>
            <p:cNvSpPr>
              <a:spLocks noChangeArrowheads="1"/>
            </p:cNvSpPr>
            <p:nvPr/>
          </p:nvSpPr>
          <p:spPr bwMode="auto">
            <a:xfrm>
              <a:off x="4673" y="3172"/>
              <a:ext cx="78" cy="19"/>
            </a:xfrm>
            <a:prstGeom prst="ellipse">
              <a:avLst/>
            </a:prstGeom>
            <a:solidFill>
              <a:srgbClr val="FFFFFF"/>
            </a:solidFill>
            <a:ln w="12700">
              <a:solidFill>
                <a:srgbClr val="000000"/>
              </a:solidFill>
              <a:round/>
              <a:headEnd/>
              <a:tailEnd/>
            </a:ln>
          </p:spPr>
          <p:txBody>
            <a:bodyPr wrap="none" anchor="ctr"/>
            <a:lstStyle/>
            <a:p>
              <a:pPr algn="ctr" eaLnBrk="0" hangingPunct="0"/>
              <a:endParaRPr lang="en-US"/>
            </a:p>
          </p:txBody>
        </p:sp>
        <p:sp>
          <p:nvSpPr>
            <p:cNvPr id="1063" name="Line 18"/>
            <p:cNvSpPr>
              <a:spLocks noChangeShapeType="1"/>
            </p:cNvSpPr>
            <p:nvPr/>
          </p:nvSpPr>
          <p:spPr bwMode="auto">
            <a:xfrm flipV="1">
              <a:off x="4693" y="3176"/>
              <a:ext cx="17" cy="3"/>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1064" name="Line 19"/>
            <p:cNvSpPr>
              <a:spLocks noChangeShapeType="1"/>
            </p:cNvSpPr>
            <p:nvPr/>
          </p:nvSpPr>
          <p:spPr bwMode="auto">
            <a:xfrm>
              <a:off x="4709" y="3176"/>
              <a:ext cx="13" cy="1"/>
            </a:xfrm>
            <a:prstGeom prst="line">
              <a:avLst/>
            </a:prstGeom>
            <a:noFill/>
            <a:ln w="12700">
              <a:solidFill>
                <a:srgbClr val="000000"/>
              </a:solidFill>
              <a:round/>
              <a:headEnd type="none" w="sm" len="sm"/>
              <a:tailEnd type="none" w="sm" len="sm"/>
            </a:ln>
          </p:spPr>
          <p:txBody>
            <a:bodyPr wrap="none" anchor="ctr"/>
            <a:lstStyle/>
            <a:p>
              <a:endParaRPr lang="en-US"/>
            </a:p>
          </p:txBody>
        </p:sp>
      </p:grpSp>
      <p:sp>
        <p:nvSpPr>
          <p:cNvPr id="1035" name="Arc 20"/>
          <p:cNvSpPr>
            <a:spLocks/>
          </p:cNvSpPr>
          <p:nvPr/>
        </p:nvSpPr>
        <p:spPr bwMode="auto">
          <a:xfrm>
            <a:off x="565150" y="2916238"/>
            <a:ext cx="7989888" cy="2381250"/>
          </a:xfrm>
          <a:custGeom>
            <a:avLst/>
            <a:gdLst>
              <a:gd name="T0" fmla="*/ 0 w 27055"/>
              <a:gd name="T1" fmla="*/ 2147483647 h 21600"/>
              <a:gd name="T2" fmla="*/ 2147483647 w 27055"/>
              <a:gd name="T3" fmla="*/ 2147483647 h 21600"/>
              <a:gd name="T4" fmla="*/ 2147483647 w 27055"/>
              <a:gd name="T5" fmla="*/ 2147483647 h 21600"/>
              <a:gd name="T6" fmla="*/ 0 60000 65536"/>
              <a:gd name="T7" fmla="*/ 0 60000 65536"/>
              <a:gd name="T8" fmla="*/ 0 60000 65536"/>
              <a:gd name="T9" fmla="*/ 0 w 27055"/>
              <a:gd name="T10" fmla="*/ 0 h 21600"/>
              <a:gd name="T11" fmla="*/ 27055 w 27055"/>
              <a:gd name="T12" fmla="*/ 21600 h 21600"/>
            </a:gdLst>
            <a:ahLst/>
            <a:cxnLst>
              <a:cxn ang="T6">
                <a:pos x="T0" y="T1"/>
              </a:cxn>
              <a:cxn ang="T7">
                <a:pos x="T2" y="T3"/>
              </a:cxn>
              <a:cxn ang="T8">
                <a:pos x="T4" y="T5"/>
              </a:cxn>
            </a:cxnLst>
            <a:rect l="T9" t="T10" r="T11" b="T12"/>
            <a:pathLst>
              <a:path w="27055" h="21600" fill="none" extrusionOk="0">
                <a:moveTo>
                  <a:pt x="0" y="4888"/>
                </a:moveTo>
                <a:cubicBezTo>
                  <a:pt x="3860" y="1727"/>
                  <a:pt x="8695" y="-1"/>
                  <a:pt x="13685" y="0"/>
                </a:cubicBezTo>
                <a:cubicBezTo>
                  <a:pt x="18535" y="0"/>
                  <a:pt x="23245" y="1632"/>
                  <a:pt x="27054" y="4635"/>
                </a:cubicBezTo>
              </a:path>
              <a:path w="27055" h="21600" stroke="0" extrusionOk="0">
                <a:moveTo>
                  <a:pt x="0" y="4888"/>
                </a:moveTo>
                <a:cubicBezTo>
                  <a:pt x="3860" y="1727"/>
                  <a:pt x="8695" y="-1"/>
                  <a:pt x="13685" y="0"/>
                </a:cubicBezTo>
                <a:cubicBezTo>
                  <a:pt x="18535" y="0"/>
                  <a:pt x="23245" y="1632"/>
                  <a:pt x="27054" y="4635"/>
                </a:cubicBezTo>
                <a:lnTo>
                  <a:pt x="13685" y="21600"/>
                </a:lnTo>
                <a:close/>
              </a:path>
            </a:pathLst>
          </a:custGeom>
          <a:noFill/>
          <a:ln w="12700" cap="rnd">
            <a:solidFill>
              <a:schemeClr val="tx1"/>
            </a:solidFill>
            <a:prstDash val="dash"/>
            <a:round/>
            <a:headEnd type="none" w="sm" len="sm"/>
            <a:tailEnd type="none" w="sm" len="sm"/>
          </a:ln>
        </p:spPr>
        <p:txBody>
          <a:bodyPr wrap="none" anchor="ctr"/>
          <a:lstStyle/>
          <a:p>
            <a:endParaRPr lang="en-US"/>
          </a:p>
        </p:txBody>
      </p:sp>
      <p:sp>
        <p:nvSpPr>
          <p:cNvPr id="1036" name="Arc 21"/>
          <p:cNvSpPr>
            <a:spLocks/>
          </p:cNvSpPr>
          <p:nvPr/>
        </p:nvSpPr>
        <p:spPr bwMode="auto">
          <a:xfrm>
            <a:off x="565150" y="3697288"/>
            <a:ext cx="7989888" cy="2381250"/>
          </a:xfrm>
          <a:custGeom>
            <a:avLst/>
            <a:gdLst>
              <a:gd name="T0" fmla="*/ 0 w 27055"/>
              <a:gd name="T1" fmla="*/ 2147483647 h 21600"/>
              <a:gd name="T2" fmla="*/ 2147483647 w 27055"/>
              <a:gd name="T3" fmla="*/ 2147483647 h 21600"/>
              <a:gd name="T4" fmla="*/ 2147483647 w 27055"/>
              <a:gd name="T5" fmla="*/ 2147483647 h 21600"/>
              <a:gd name="T6" fmla="*/ 0 60000 65536"/>
              <a:gd name="T7" fmla="*/ 0 60000 65536"/>
              <a:gd name="T8" fmla="*/ 0 60000 65536"/>
              <a:gd name="T9" fmla="*/ 0 w 27055"/>
              <a:gd name="T10" fmla="*/ 0 h 21600"/>
              <a:gd name="T11" fmla="*/ 27055 w 27055"/>
              <a:gd name="T12" fmla="*/ 21600 h 21600"/>
            </a:gdLst>
            <a:ahLst/>
            <a:cxnLst>
              <a:cxn ang="T6">
                <a:pos x="T0" y="T1"/>
              </a:cxn>
              <a:cxn ang="T7">
                <a:pos x="T2" y="T3"/>
              </a:cxn>
              <a:cxn ang="T8">
                <a:pos x="T4" y="T5"/>
              </a:cxn>
            </a:cxnLst>
            <a:rect l="T9" t="T10" r="T11" b="T12"/>
            <a:pathLst>
              <a:path w="27055" h="21600" fill="none" extrusionOk="0">
                <a:moveTo>
                  <a:pt x="0" y="4888"/>
                </a:moveTo>
                <a:cubicBezTo>
                  <a:pt x="3860" y="1727"/>
                  <a:pt x="8695" y="-1"/>
                  <a:pt x="13685" y="0"/>
                </a:cubicBezTo>
                <a:cubicBezTo>
                  <a:pt x="18535" y="0"/>
                  <a:pt x="23245" y="1632"/>
                  <a:pt x="27054" y="4635"/>
                </a:cubicBezTo>
              </a:path>
              <a:path w="27055" h="21600" stroke="0" extrusionOk="0">
                <a:moveTo>
                  <a:pt x="0" y="4888"/>
                </a:moveTo>
                <a:cubicBezTo>
                  <a:pt x="3860" y="1727"/>
                  <a:pt x="8695" y="-1"/>
                  <a:pt x="13685" y="0"/>
                </a:cubicBezTo>
                <a:cubicBezTo>
                  <a:pt x="18535" y="0"/>
                  <a:pt x="23245" y="1632"/>
                  <a:pt x="27054" y="4635"/>
                </a:cubicBezTo>
                <a:lnTo>
                  <a:pt x="13685" y="21600"/>
                </a:lnTo>
                <a:close/>
              </a:path>
            </a:pathLst>
          </a:custGeom>
          <a:noFill/>
          <a:ln w="12700" cap="rnd">
            <a:solidFill>
              <a:schemeClr val="tx1"/>
            </a:solidFill>
            <a:prstDash val="dash"/>
            <a:round/>
            <a:headEnd type="none" w="sm" len="sm"/>
            <a:tailEnd type="none" w="sm" len="sm"/>
          </a:ln>
        </p:spPr>
        <p:txBody>
          <a:bodyPr wrap="none" anchor="ctr"/>
          <a:lstStyle/>
          <a:p>
            <a:endParaRPr lang="en-US"/>
          </a:p>
        </p:txBody>
      </p:sp>
      <p:sp>
        <p:nvSpPr>
          <p:cNvPr id="1037" name="Rectangle 22"/>
          <p:cNvSpPr>
            <a:spLocks noChangeArrowheads="1"/>
          </p:cNvSpPr>
          <p:nvPr/>
        </p:nvSpPr>
        <p:spPr bwMode="auto">
          <a:xfrm rot="600000">
            <a:off x="6274228" y="3203035"/>
            <a:ext cx="1825625" cy="457200"/>
          </a:xfrm>
          <a:prstGeom prst="rect">
            <a:avLst/>
          </a:prstGeom>
          <a:noFill/>
          <a:ln w="9525">
            <a:noFill/>
            <a:miter lim="800000"/>
            <a:headEnd/>
            <a:tailEnd/>
          </a:ln>
        </p:spPr>
        <p:txBody>
          <a:bodyPr wrap="none" lIns="92075" tIns="46038" rIns="92075" bIns="46038">
            <a:spAutoFit/>
          </a:bodyPr>
          <a:lstStyle/>
          <a:p>
            <a:pPr algn="ctr" eaLnBrk="0" hangingPunct="0"/>
            <a:r>
              <a:rPr lang="en-US" sz="2400" dirty="0">
                <a:solidFill>
                  <a:schemeClr val="accent2"/>
                </a:solidFill>
                <a:latin typeface="Arial" pitchFamily="34" charset="0"/>
              </a:rPr>
              <a:t>Ionosphere</a:t>
            </a:r>
          </a:p>
        </p:txBody>
      </p:sp>
      <p:sp>
        <p:nvSpPr>
          <p:cNvPr id="1038" name="Rectangle 23"/>
          <p:cNvSpPr>
            <a:spLocks noChangeArrowheads="1"/>
          </p:cNvSpPr>
          <p:nvPr/>
        </p:nvSpPr>
        <p:spPr bwMode="auto">
          <a:xfrm>
            <a:off x="4215792" y="3824490"/>
            <a:ext cx="1962150" cy="457200"/>
          </a:xfrm>
          <a:prstGeom prst="rect">
            <a:avLst/>
          </a:prstGeom>
          <a:noFill/>
          <a:ln w="9525">
            <a:noFill/>
            <a:miter lim="800000"/>
            <a:headEnd/>
            <a:tailEnd/>
          </a:ln>
        </p:spPr>
        <p:txBody>
          <a:bodyPr wrap="none" lIns="92075" tIns="46038" rIns="92075" bIns="46038">
            <a:spAutoFit/>
          </a:bodyPr>
          <a:lstStyle/>
          <a:p>
            <a:pPr algn="ctr" eaLnBrk="0" hangingPunct="0"/>
            <a:r>
              <a:rPr lang="en-US" sz="2400" dirty="0">
                <a:solidFill>
                  <a:schemeClr val="accent2"/>
                </a:solidFill>
                <a:latin typeface="Arial" pitchFamily="34" charset="0"/>
              </a:rPr>
              <a:t>troposphere</a:t>
            </a:r>
          </a:p>
        </p:txBody>
      </p:sp>
      <p:sp>
        <p:nvSpPr>
          <p:cNvPr id="1039" name="Line 24"/>
          <p:cNvSpPr>
            <a:spLocks noChangeShapeType="1"/>
          </p:cNvSpPr>
          <p:nvPr/>
        </p:nvSpPr>
        <p:spPr bwMode="auto">
          <a:xfrm>
            <a:off x="1524000" y="4648200"/>
            <a:ext cx="0" cy="304800"/>
          </a:xfrm>
          <a:prstGeom prst="line">
            <a:avLst/>
          </a:prstGeom>
          <a:noFill/>
          <a:ln w="9525">
            <a:solidFill>
              <a:schemeClr val="tx1"/>
            </a:solidFill>
            <a:round/>
            <a:headEnd/>
            <a:tailEnd type="triangle" w="med" len="med"/>
          </a:ln>
        </p:spPr>
        <p:txBody>
          <a:bodyPr wrap="none" anchor="ctr"/>
          <a:lstStyle/>
          <a:p>
            <a:endParaRPr lang="en-US"/>
          </a:p>
        </p:txBody>
      </p:sp>
      <p:sp>
        <p:nvSpPr>
          <p:cNvPr id="1040" name="Line 25"/>
          <p:cNvSpPr>
            <a:spLocks noChangeShapeType="1"/>
          </p:cNvSpPr>
          <p:nvPr/>
        </p:nvSpPr>
        <p:spPr bwMode="auto">
          <a:xfrm>
            <a:off x="1371600" y="4648200"/>
            <a:ext cx="0" cy="304800"/>
          </a:xfrm>
          <a:prstGeom prst="line">
            <a:avLst/>
          </a:prstGeom>
          <a:noFill/>
          <a:ln w="9525">
            <a:solidFill>
              <a:schemeClr val="tx1"/>
            </a:solidFill>
            <a:round/>
            <a:headEnd/>
            <a:tailEnd type="triangle" w="med" len="med"/>
          </a:ln>
        </p:spPr>
        <p:txBody>
          <a:bodyPr wrap="none" anchor="ctr"/>
          <a:lstStyle/>
          <a:p>
            <a:endParaRPr lang="en-US"/>
          </a:p>
        </p:txBody>
      </p:sp>
      <p:sp>
        <p:nvSpPr>
          <p:cNvPr id="1041" name="Line 26"/>
          <p:cNvSpPr>
            <a:spLocks noChangeShapeType="1"/>
          </p:cNvSpPr>
          <p:nvPr/>
        </p:nvSpPr>
        <p:spPr bwMode="auto">
          <a:xfrm>
            <a:off x="1143000" y="4724400"/>
            <a:ext cx="0" cy="304800"/>
          </a:xfrm>
          <a:prstGeom prst="line">
            <a:avLst/>
          </a:prstGeom>
          <a:noFill/>
          <a:ln w="9525">
            <a:solidFill>
              <a:schemeClr val="tx1"/>
            </a:solidFill>
            <a:round/>
            <a:headEnd/>
            <a:tailEnd type="triangle" w="med" len="med"/>
          </a:ln>
        </p:spPr>
        <p:txBody>
          <a:bodyPr wrap="none" anchor="ctr"/>
          <a:lstStyle/>
          <a:p>
            <a:endParaRPr lang="en-US"/>
          </a:p>
        </p:txBody>
      </p:sp>
      <p:sp>
        <p:nvSpPr>
          <p:cNvPr id="1042" name="Line 27"/>
          <p:cNvSpPr>
            <a:spLocks noChangeShapeType="1"/>
          </p:cNvSpPr>
          <p:nvPr/>
        </p:nvSpPr>
        <p:spPr bwMode="auto">
          <a:xfrm>
            <a:off x="914400" y="4724400"/>
            <a:ext cx="0" cy="304800"/>
          </a:xfrm>
          <a:prstGeom prst="line">
            <a:avLst/>
          </a:prstGeom>
          <a:noFill/>
          <a:ln w="9525">
            <a:solidFill>
              <a:schemeClr val="tx1"/>
            </a:solidFill>
            <a:round/>
            <a:headEnd/>
            <a:tailEnd type="triangle" w="med" len="med"/>
          </a:ln>
        </p:spPr>
        <p:txBody>
          <a:bodyPr wrap="none" anchor="ctr"/>
          <a:lstStyle/>
          <a:p>
            <a:endParaRPr lang="en-US"/>
          </a:p>
        </p:txBody>
      </p:sp>
      <p:sp>
        <p:nvSpPr>
          <p:cNvPr id="1043" name="Rectangle 28"/>
          <p:cNvSpPr>
            <a:spLocks noChangeArrowheads="1"/>
          </p:cNvSpPr>
          <p:nvPr/>
        </p:nvSpPr>
        <p:spPr bwMode="auto">
          <a:xfrm>
            <a:off x="4114800" y="228600"/>
            <a:ext cx="4419600" cy="1158875"/>
          </a:xfrm>
          <a:prstGeom prst="rect">
            <a:avLst/>
          </a:prstGeom>
          <a:noFill/>
          <a:ln w="9525">
            <a:noFill/>
            <a:miter lim="800000"/>
            <a:headEnd/>
            <a:tailEnd/>
          </a:ln>
        </p:spPr>
        <p:txBody>
          <a:bodyPr lIns="92075" tIns="46038" rIns="92075" bIns="46038" anchor="ctr"/>
          <a:lstStyle/>
          <a:p>
            <a:pPr algn="ctr"/>
            <a:r>
              <a:rPr lang="en-US" sz="2400" dirty="0">
                <a:solidFill>
                  <a:schemeClr val="accent2"/>
                </a:solidFill>
              </a:rPr>
              <a:t>TROPOSPHERE DELAY</a:t>
            </a:r>
          </a:p>
        </p:txBody>
      </p:sp>
      <p:graphicFrame>
        <p:nvGraphicFramePr>
          <p:cNvPr id="1026" name="Object 29"/>
          <p:cNvGraphicFramePr>
            <a:graphicFrameLocks noChangeAspect="1"/>
          </p:cNvGraphicFramePr>
          <p:nvPr/>
        </p:nvGraphicFramePr>
        <p:xfrm>
          <a:off x="533400" y="4038600"/>
          <a:ext cx="1181100" cy="1200150"/>
        </p:xfrm>
        <a:graphic>
          <a:graphicData uri="http://schemas.openxmlformats.org/presentationml/2006/ole">
            <p:oleObj spid="_x0000_s1078274" name="Clip" r:id="rId5" imgW="1180800" imgH="1200240" progId="">
              <p:embed/>
            </p:oleObj>
          </a:graphicData>
        </a:graphic>
      </p:graphicFrame>
      <p:graphicFrame>
        <p:nvGraphicFramePr>
          <p:cNvPr id="1027" name="Object 30"/>
          <p:cNvGraphicFramePr>
            <a:graphicFrameLocks noChangeAspect="1"/>
          </p:cNvGraphicFramePr>
          <p:nvPr/>
        </p:nvGraphicFramePr>
        <p:xfrm>
          <a:off x="3048000" y="3733800"/>
          <a:ext cx="1066800" cy="1065213"/>
        </p:xfrm>
        <a:graphic>
          <a:graphicData uri="http://schemas.openxmlformats.org/presentationml/2006/ole">
            <p:oleObj spid="_x0000_s1078275" name="Clip" r:id="rId6" imgW="715680" imgH="713880" progId="">
              <p:embed/>
            </p:oleObj>
          </a:graphicData>
        </a:graphic>
      </p:graphicFrame>
      <p:graphicFrame>
        <p:nvGraphicFramePr>
          <p:cNvPr id="1028" name="Object 31"/>
          <p:cNvGraphicFramePr>
            <a:graphicFrameLocks noChangeAspect="1"/>
          </p:cNvGraphicFramePr>
          <p:nvPr/>
        </p:nvGraphicFramePr>
        <p:xfrm>
          <a:off x="1447800" y="3886200"/>
          <a:ext cx="1087438" cy="698500"/>
        </p:xfrm>
        <a:graphic>
          <a:graphicData uri="http://schemas.openxmlformats.org/presentationml/2006/ole">
            <p:oleObj spid="_x0000_s1078276" name="Clip" r:id="rId7" imgW="1087200" imgH="699480" progId="">
              <p:embed/>
            </p:oleObj>
          </a:graphicData>
        </a:graphic>
      </p:graphicFrame>
      <p:sp>
        <p:nvSpPr>
          <p:cNvPr id="1044" name="Rectangle 32"/>
          <p:cNvSpPr>
            <a:spLocks noChangeArrowheads="1"/>
          </p:cNvSpPr>
          <p:nvPr/>
        </p:nvSpPr>
        <p:spPr bwMode="auto">
          <a:xfrm>
            <a:off x="0" y="990600"/>
            <a:ext cx="8499475" cy="2185988"/>
          </a:xfrm>
          <a:prstGeom prst="rect">
            <a:avLst/>
          </a:prstGeom>
          <a:noFill/>
          <a:ln w="9525">
            <a:noFill/>
            <a:miter lim="800000"/>
            <a:headEnd/>
            <a:tailEnd/>
          </a:ln>
        </p:spPr>
        <p:txBody>
          <a:bodyPr/>
          <a:lstStyle/>
          <a:p>
            <a:pPr marL="742950" lvl="1" indent="-285750">
              <a:lnSpc>
                <a:spcPct val="90000"/>
              </a:lnSpc>
              <a:spcBef>
                <a:spcPct val="20000"/>
              </a:spcBef>
            </a:pPr>
            <a:r>
              <a:rPr lang="en-US" b="0" dirty="0"/>
              <a:t>The more air molecules, the slower the signal (dry delay)</a:t>
            </a:r>
          </a:p>
          <a:p>
            <a:pPr marL="1143000" lvl="2" indent="-228600">
              <a:lnSpc>
                <a:spcPct val="90000"/>
              </a:lnSpc>
              <a:spcBef>
                <a:spcPct val="20000"/>
              </a:spcBef>
            </a:pPr>
            <a:r>
              <a:rPr lang="en-US" b="0" dirty="0"/>
              <a:t>High pressure, Low temperature </a:t>
            </a:r>
          </a:p>
          <a:p>
            <a:pPr marL="1143000" lvl="2" indent="-228600">
              <a:lnSpc>
                <a:spcPct val="90000"/>
              </a:lnSpc>
              <a:spcBef>
                <a:spcPct val="20000"/>
              </a:spcBef>
            </a:pPr>
            <a:r>
              <a:rPr lang="en-US" b="0" dirty="0"/>
              <a:t>90% of total delay</a:t>
            </a:r>
          </a:p>
          <a:p>
            <a:pPr marL="1143000" lvl="2" indent="-228600">
              <a:lnSpc>
                <a:spcPct val="90000"/>
              </a:lnSpc>
              <a:spcBef>
                <a:spcPct val="20000"/>
              </a:spcBef>
            </a:pPr>
            <a:r>
              <a:rPr lang="en-US" b="0" dirty="0"/>
              <a:t>relatively constant and EASY TO CORRECT FOR</a:t>
            </a:r>
          </a:p>
          <a:p>
            <a:pPr marL="742950" lvl="1" indent="-285750">
              <a:lnSpc>
                <a:spcPct val="90000"/>
              </a:lnSpc>
              <a:spcBef>
                <a:spcPct val="20000"/>
              </a:spcBef>
            </a:pPr>
            <a:r>
              <a:rPr lang="en-US" b="0" dirty="0"/>
              <a:t>The more water vapor in the atmosphere the slower the signal (wet delay)</a:t>
            </a:r>
          </a:p>
          <a:p>
            <a:pPr marL="1143000" lvl="2" indent="-228600">
              <a:lnSpc>
                <a:spcPct val="90000"/>
              </a:lnSpc>
              <a:spcBef>
                <a:spcPct val="20000"/>
              </a:spcBef>
            </a:pPr>
            <a:r>
              <a:rPr lang="en-US" b="0" dirty="0"/>
              <a:t>High humidity</a:t>
            </a:r>
          </a:p>
          <a:p>
            <a:pPr marL="1143000" lvl="2" indent="-228600">
              <a:lnSpc>
                <a:spcPct val="90000"/>
              </a:lnSpc>
              <a:spcBef>
                <a:spcPct val="20000"/>
              </a:spcBef>
            </a:pPr>
            <a:r>
              <a:rPr lang="en-US" b="0" dirty="0"/>
              <a:t>10%  of total delay</a:t>
            </a:r>
          </a:p>
          <a:p>
            <a:pPr marL="1143000" lvl="2" indent="-228600">
              <a:lnSpc>
                <a:spcPct val="90000"/>
              </a:lnSpc>
              <a:spcBef>
                <a:spcPct val="20000"/>
              </a:spcBef>
            </a:pPr>
            <a:r>
              <a:rPr lang="en-US" b="0" dirty="0"/>
              <a:t>Highly variable and HARD TO CORRECT FOR</a:t>
            </a:r>
          </a:p>
          <a:p>
            <a:pPr marL="742950" lvl="1" indent="-285750">
              <a:lnSpc>
                <a:spcPct val="90000"/>
              </a:lnSpc>
              <a:spcBef>
                <a:spcPct val="20000"/>
              </a:spcBef>
              <a:buFontTx/>
              <a:buChar char="–"/>
            </a:pPr>
            <a:endParaRPr lang="en-US" b="0" dirty="0"/>
          </a:p>
        </p:txBody>
      </p:sp>
      <p:grpSp>
        <p:nvGrpSpPr>
          <p:cNvPr id="5" name="Group 33"/>
          <p:cNvGrpSpPr>
            <a:grpSpLocks/>
          </p:cNvGrpSpPr>
          <p:nvPr/>
        </p:nvGrpSpPr>
        <p:grpSpPr bwMode="auto">
          <a:xfrm rot="1363456">
            <a:off x="3980282" y="1237083"/>
            <a:ext cx="609600" cy="609600"/>
            <a:chOff x="2448" y="732"/>
            <a:chExt cx="505" cy="423"/>
          </a:xfrm>
        </p:grpSpPr>
        <p:sp>
          <p:nvSpPr>
            <p:cNvPr id="1054" name="Freeform 34"/>
            <p:cNvSpPr>
              <a:spLocks/>
            </p:cNvSpPr>
            <p:nvPr/>
          </p:nvSpPr>
          <p:spPr bwMode="auto">
            <a:xfrm>
              <a:off x="2627" y="882"/>
              <a:ext cx="175" cy="198"/>
            </a:xfrm>
            <a:custGeom>
              <a:avLst/>
              <a:gdLst>
                <a:gd name="T0" fmla="*/ 19 w 175"/>
                <a:gd name="T1" fmla="*/ 31 h 198"/>
                <a:gd name="T2" fmla="*/ 16 w 175"/>
                <a:gd name="T3" fmla="*/ 31 h 198"/>
                <a:gd name="T4" fmla="*/ 13 w 175"/>
                <a:gd name="T5" fmla="*/ 35 h 198"/>
                <a:gd name="T6" fmla="*/ 8 w 175"/>
                <a:gd name="T7" fmla="*/ 41 h 198"/>
                <a:gd name="T8" fmla="*/ 5 w 175"/>
                <a:gd name="T9" fmla="*/ 42 h 198"/>
                <a:gd name="T10" fmla="*/ 3 w 175"/>
                <a:gd name="T11" fmla="*/ 46 h 198"/>
                <a:gd name="T12" fmla="*/ 4 w 175"/>
                <a:gd name="T13" fmla="*/ 53 h 198"/>
                <a:gd name="T14" fmla="*/ 3 w 175"/>
                <a:gd name="T15" fmla="*/ 60 h 198"/>
                <a:gd name="T16" fmla="*/ 0 w 175"/>
                <a:gd name="T17" fmla="*/ 63 h 198"/>
                <a:gd name="T18" fmla="*/ 3 w 175"/>
                <a:gd name="T19" fmla="*/ 66 h 198"/>
                <a:gd name="T20" fmla="*/ 1 w 175"/>
                <a:gd name="T21" fmla="*/ 70 h 198"/>
                <a:gd name="T22" fmla="*/ 38 w 175"/>
                <a:gd name="T23" fmla="*/ 174 h 198"/>
                <a:gd name="T24" fmla="*/ 39 w 175"/>
                <a:gd name="T25" fmla="*/ 177 h 198"/>
                <a:gd name="T26" fmla="*/ 40 w 175"/>
                <a:gd name="T27" fmla="*/ 180 h 198"/>
                <a:gd name="T28" fmla="*/ 44 w 175"/>
                <a:gd name="T29" fmla="*/ 185 h 198"/>
                <a:gd name="T30" fmla="*/ 47 w 175"/>
                <a:gd name="T31" fmla="*/ 185 h 198"/>
                <a:gd name="T32" fmla="*/ 49 w 175"/>
                <a:gd name="T33" fmla="*/ 191 h 198"/>
                <a:gd name="T34" fmla="*/ 55 w 175"/>
                <a:gd name="T35" fmla="*/ 192 h 198"/>
                <a:gd name="T36" fmla="*/ 59 w 175"/>
                <a:gd name="T37" fmla="*/ 195 h 198"/>
                <a:gd name="T38" fmla="*/ 63 w 175"/>
                <a:gd name="T39" fmla="*/ 197 h 198"/>
                <a:gd name="T40" fmla="*/ 69 w 175"/>
                <a:gd name="T41" fmla="*/ 195 h 198"/>
                <a:gd name="T42" fmla="*/ 72 w 175"/>
                <a:gd name="T43" fmla="*/ 193 h 198"/>
                <a:gd name="T44" fmla="*/ 155 w 175"/>
                <a:gd name="T45" fmla="*/ 164 h 198"/>
                <a:gd name="T46" fmla="*/ 158 w 175"/>
                <a:gd name="T47" fmla="*/ 161 h 198"/>
                <a:gd name="T48" fmla="*/ 164 w 175"/>
                <a:gd name="T49" fmla="*/ 158 h 198"/>
                <a:gd name="T50" fmla="*/ 163 w 175"/>
                <a:gd name="T51" fmla="*/ 155 h 198"/>
                <a:gd name="T52" fmla="*/ 168 w 175"/>
                <a:gd name="T53" fmla="*/ 150 h 198"/>
                <a:gd name="T54" fmla="*/ 170 w 175"/>
                <a:gd name="T55" fmla="*/ 146 h 198"/>
                <a:gd name="T56" fmla="*/ 170 w 175"/>
                <a:gd name="T57" fmla="*/ 143 h 198"/>
                <a:gd name="T58" fmla="*/ 172 w 175"/>
                <a:gd name="T59" fmla="*/ 138 h 198"/>
                <a:gd name="T60" fmla="*/ 171 w 175"/>
                <a:gd name="T61" fmla="*/ 132 h 198"/>
                <a:gd name="T62" fmla="*/ 173 w 175"/>
                <a:gd name="T63" fmla="*/ 128 h 198"/>
                <a:gd name="T64" fmla="*/ 172 w 175"/>
                <a:gd name="T65" fmla="*/ 121 h 198"/>
                <a:gd name="T66" fmla="*/ 139 w 175"/>
                <a:gd name="T67" fmla="*/ 23 h 198"/>
                <a:gd name="T68" fmla="*/ 138 w 175"/>
                <a:gd name="T69" fmla="*/ 17 h 198"/>
                <a:gd name="T70" fmla="*/ 134 w 175"/>
                <a:gd name="T71" fmla="*/ 14 h 198"/>
                <a:gd name="T72" fmla="*/ 130 w 175"/>
                <a:gd name="T73" fmla="*/ 9 h 198"/>
                <a:gd name="T74" fmla="*/ 126 w 175"/>
                <a:gd name="T75" fmla="*/ 7 h 198"/>
                <a:gd name="T76" fmla="*/ 122 w 175"/>
                <a:gd name="T77" fmla="*/ 4 h 198"/>
                <a:gd name="T78" fmla="*/ 118 w 175"/>
                <a:gd name="T79" fmla="*/ 3 h 198"/>
                <a:gd name="T80" fmla="*/ 114 w 175"/>
                <a:gd name="T81" fmla="*/ 0 h 198"/>
                <a:gd name="T82" fmla="*/ 111 w 175"/>
                <a:gd name="T83" fmla="*/ 1 h 198"/>
                <a:gd name="T84" fmla="*/ 105 w 175"/>
                <a:gd name="T85" fmla="*/ 4 h 198"/>
                <a:gd name="T86" fmla="*/ 101 w 175"/>
                <a:gd name="T87" fmla="*/ 1 h 1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5"/>
                <a:gd name="T133" fmla="*/ 0 h 198"/>
                <a:gd name="T134" fmla="*/ 175 w 175"/>
                <a:gd name="T135" fmla="*/ 198 h 19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5" h="198">
                  <a:moveTo>
                    <a:pt x="101" y="1"/>
                  </a:moveTo>
                  <a:lnTo>
                    <a:pt x="19" y="31"/>
                  </a:lnTo>
                  <a:lnTo>
                    <a:pt x="16" y="35"/>
                  </a:lnTo>
                  <a:lnTo>
                    <a:pt x="16" y="31"/>
                  </a:lnTo>
                  <a:lnTo>
                    <a:pt x="13" y="33"/>
                  </a:lnTo>
                  <a:lnTo>
                    <a:pt x="13" y="35"/>
                  </a:lnTo>
                  <a:lnTo>
                    <a:pt x="10" y="37"/>
                  </a:lnTo>
                  <a:lnTo>
                    <a:pt x="8" y="41"/>
                  </a:lnTo>
                  <a:lnTo>
                    <a:pt x="5" y="42"/>
                  </a:lnTo>
                  <a:lnTo>
                    <a:pt x="6" y="45"/>
                  </a:lnTo>
                  <a:lnTo>
                    <a:pt x="3" y="46"/>
                  </a:lnTo>
                  <a:lnTo>
                    <a:pt x="3" y="49"/>
                  </a:lnTo>
                  <a:lnTo>
                    <a:pt x="4" y="53"/>
                  </a:lnTo>
                  <a:lnTo>
                    <a:pt x="1" y="57"/>
                  </a:lnTo>
                  <a:lnTo>
                    <a:pt x="3" y="60"/>
                  </a:lnTo>
                  <a:lnTo>
                    <a:pt x="0" y="63"/>
                  </a:lnTo>
                  <a:lnTo>
                    <a:pt x="3" y="62"/>
                  </a:lnTo>
                  <a:lnTo>
                    <a:pt x="1" y="67"/>
                  </a:lnTo>
                  <a:lnTo>
                    <a:pt x="3" y="66"/>
                  </a:lnTo>
                  <a:lnTo>
                    <a:pt x="1" y="70"/>
                  </a:lnTo>
                  <a:lnTo>
                    <a:pt x="3" y="76"/>
                  </a:lnTo>
                  <a:lnTo>
                    <a:pt x="34" y="172"/>
                  </a:lnTo>
                  <a:lnTo>
                    <a:pt x="38" y="174"/>
                  </a:lnTo>
                  <a:lnTo>
                    <a:pt x="37" y="171"/>
                  </a:lnTo>
                  <a:lnTo>
                    <a:pt x="38" y="174"/>
                  </a:lnTo>
                  <a:lnTo>
                    <a:pt x="39" y="177"/>
                  </a:lnTo>
                  <a:lnTo>
                    <a:pt x="40" y="180"/>
                  </a:lnTo>
                  <a:lnTo>
                    <a:pt x="43" y="183"/>
                  </a:lnTo>
                  <a:lnTo>
                    <a:pt x="44" y="185"/>
                  </a:lnTo>
                  <a:lnTo>
                    <a:pt x="45" y="188"/>
                  </a:lnTo>
                  <a:lnTo>
                    <a:pt x="47" y="185"/>
                  </a:lnTo>
                  <a:lnTo>
                    <a:pt x="48" y="188"/>
                  </a:lnTo>
                  <a:lnTo>
                    <a:pt x="49" y="191"/>
                  </a:lnTo>
                  <a:lnTo>
                    <a:pt x="52" y="192"/>
                  </a:lnTo>
                  <a:lnTo>
                    <a:pt x="55" y="192"/>
                  </a:lnTo>
                  <a:lnTo>
                    <a:pt x="56" y="195"/>
                  </a:lnTo>
                  <a:lnTo>
                    <a:pt x="59" y="195"/>
                  </a:lnTo>
                  <a:lnTo>
                    <a:pt x="63" y="197"/>
                  </a:lnTo>
                  <a:lnTo>
                    <a:pt x="66" y="196"/>
                  </a:lnTo>
                  <a:lnTo>
                    <a:pt x="69" y="195"/>
                  </a:lnTo>
                  <a:lnTo>
                    <a:pt x="72" y="193"/>
                  </a:lnTo>
                  <a:lnTo>
                    <a:pt x="152" y="165"/>
                  </a:lnTo>
                  <a:lnTo>
                    <a:pt x="155" y="164"/>
                  </a:lnTo>
                  <a:lnTo>
                    <a:pt x="158" y="161"/>
                  </a:lnTo>
                  <a:lnTo>
                    <a:pt x="161" y="159"/>
                  </a:lnTo>
                  <a:lnTo>
                    <a:pt x="164" y="158"/>
                  </a:lnTo>
                  <a:lnTo>
                    <a:pt x="163" y="155"/>
                  </a:lnTo>
                  <a:lnTo>
                    <a:pt x="166" y="154"/>
                  </a:lnTo>
                  <a:lnTo>
                    <a:pt x="169" y="152"/>
                  </a:lnTo>
                  <a:lnTo>
                    <a:pt x="168" y="150"/>
                  </a:lnTo>
                  <a:lnTo>
                    <a:pt x="171" y="149"/>
                  </a:lnTo>
                  <a:lnTo>
                    <a:pt x="170" y="146"/>
                  </a:lnTo>
                  <a:lnTo>
                    <a:pt x="171" y="149"/>
                  </a:lnTo>
                  <a:lnTo>
                    <a:pt x="170" y="146"/>
                  </a:lnTo>
                  <a:lnTo>
                    <a:pt x="170" y="143"/>
                  </a:lnTo>
                  <a:lnTo>
                    <a:pt x="172" y="138"/>
                  </a:lnTo>
                  <a:lnTo>
                    <a:pt x="171" y="135"/>
                  </a:lnTo>
                  <a:lnTo>
                    <a:pt x="171" y="132"/>
                  </a:lnTo>
                  <a:lnTo>
                    <a:pt x="174" y="131"/>
                  </a:lnTo>
                  <a:lnTo>
                    <a:pt x="173" y="128"/>
                  </a:lnTo>
                  <a:lnTo>
                    <a:pt x="173" y="125"/>
                  </a:lnTo>
                  <a:lnTo>
                    <a:pt x="172" y="121"/>
                  </a:lnTo>
                  <a:lnTo>
                    <a:pt x="137" y="27"/>
                  </a:lnTo>
                  <a:lnTo>
                    <a:pt x="139" y="23"/>
                  </a:lnTo>
                  <a:lnTo>
                    <a:pt x="136" y="24"/>
                  </a:lnTo>
                  <a:lnTo>
                    <a:pt x="136" y="21"/>
                  </a:lnTo>
                  <a:lnTo>
                    <a:pt x="138" y="17"/>
                  </a:lnTo>
                  <a:lnTo>
                    <a:pt x="135" y="17"/>
                  </a:lnTo>
                  <a:lnTo>
                    <a:pt x="134" y="14"/>
                  </a:lnTo>
                  <a:lnTo>
                    <a:pt x="133" y="12"/>
                  </a:lnTo>
                  <a:lnTo>
                    <a:pt x="130" y="9"/>
                  </a:lnTo>
                  <a:lnTo>
                    <a:pt x="126" y="7"/>
                  </a:lnTo>
                  <a:lnTo>
                    <a:pt x="122" y="4"/>
                  </a:lnTo>
                  <a:lnTo>
                    <a:pt x="121" y="2"/>
                  </a:lnTo>
                  <a:lnTo>
                    <a:pt x="118" y="3"/>
                  </a:lnTo>
                  <a:lnTo>
                    <a:pt x="114" y="0"/>
                  </a:lnTo>
                  <a:lnTo>
                    <a:pt x="111" y="1"/>
                  </a:lnTo>
                  <a:lnTo>
                    <a:pt x="108" y="0"/>
                  </a:lnTo>
                  <a:lnTo>
                    <a:pt x="105" y="4"/>
                  </a:lnTo>
                  <a:lnTo>
                    <a:pt x="104" y="0"/>
                  </a:lnTo>
                  <a:lnTo>
                    <a:pt x="101" y="1"/>
                  </a:lnTo>
                </a:path>
              </a:pathLst>
            </a:custGeom>
            <a:solidFill>
              <a:srgbClr val="FFFFFF"/>
            </a:solidFill>
            <a:ln w="12700" cap="rnd">
              <a:solidFill>
                <a:schemeClr val="accent2"/>
              </a:solidFill>
              <a:round/>
              <a:headEnd/>
              <a:tailEnd/>
            </a:ln>
          </p:spPr>
          <p:txBody>
            <a:bodyPr/>
            <a:lstStyle/>
            <a:p>
              <a:endParaRPr lang="en-US"/>
            </a:p>
          </p:txBody>
        </p:sp>
        <p:sp>
          <p:nvSpPr>
            <p:cNvPr id="1055" name="Freeform 35"/>
            <p:cNvSpPr>
              <a:spLocks/>
            </p:cNvSpPr>
            <p:nvPr/>
          </p:nvSpPr>
          <p:spPr bwMode="auto">
            <a:xfrm>
              <a:off x="2745" y="732"/>
              <a:ext cx="208" cy="318"/>
            </a:xfrm>
            <a:custGeom>
              <a:avLst/>
              <a:gdLst>
                <a:gd name="T0" fmla="*/ 119 w 208"/>
                <a:gd name="T1" fmla="*/ 0 h 318"/>
                <a:gd name="T2" fmla="*/ 0 w 208"/>
                <a:gd name="T3" fmla="*/ 40 h 318"/>
                <a:gd name="T4" fmla="*/ 88 w 208"/>
                <a:gd name="T5" fmla="*/ 317 h 318"/>
                <a:gd name="T6" fmla="*/ 207 w 208"/>
                <a:gd name="T7" fmla="*/ 272 h 318"/>
                <a:gd name="T8" fmla="*/ 119 w 208"/>
                <a:gd name="T9" fmla="*/ 0 h 318"/>
                <a:gd name="T10" fmla="*/ 0 60000 65536"/>
                <a:gd name="T11" fmla="*/ 0 60000 65536"/>
                <a:gd name="T12" fmla="*/ 0 60000 65536"/>
                <a:gd name="T13" fmla="*/ 0 60000 65536"/>
                <a:gd name="T14" fmla="*/ 0 60000 65536"/>
                <a:gd name="T15" fmla="*/ 0 w 208"/>
                <a:gd name="T16" fmla="*/ 0 h 318"/>
                <a:gd name="T17" fmla="*/ 208 w 208"/>
                <a:gd name="T18" fmla="*/ 318 h 318"/>
              </a:gdLst>
              <a:ahLst/>
              <a:cxnLst>
                <a:cxn ang="T10">
                  <a:pos x="T0" y="T1"/>
                </a:cxn>
                <a:cxn ang="T11">
                  <a:pos x="T2" y="T3"/>
                </a:cxn>
                <a:cxn ang="T12">
                  <a:pos x="T4" y="T5"/>
                </a:cxn>
                <a:cxn ang="T13">
                  <a:pos x="T6" y="T7"/>
                </a:cxn>
                <a:cxn ang="T14">
                  <a:pos x="T8" y="T9"/>
                </a:cxn>
              </a:cxnLst>
              <a:rect l="T15" t="T16" r="T17" b="T18"/>
              <a:pathLst>
                <a:path w="208" h="318">
                  <a:moveTo>
                    <a:pt x="119" y="0"/>
                  </a:moveTo>
                  <a:lnTo>
                    <a:pt x="0" y="40"/>
                  </a:lnTo>
                  <a:lnTo>
                    <a:pt x="88" y="317"/>
                  </a:lnTo>
                  <a:lnTo>
                    <a:pt x="207" y="272"/>
                  </a:lnTo>
                  <a:lnTo>
                    <a:pt x="119" y="0"/>
                  </a:lnTo>
                </a:path>
              </a:pathLst>
            </a:custGeom>
            <a:solidFill>
              <a:srgbClr val="000000"/>
            </a:solidFill>
            <a:ln w="12700" cap="rnd">
              <a:solidFill>
                <a:schemeClr val="hlink"/>
              </a:solidFill>
              <a:round/>
              <a:headEnd/>
              <a:tailEnd/>
            </a:ln>
          </p:spPr>
          <p:txBody>
            <a:bodyPr/>
            <a:lstStyle/>
            <a:p>
              <a:endParaRPr lang="en-US"/>
            </a:p>
          </p:txBody>
        </p:sp>
        <p:sp>
          <p:nvSpPr>
            <p:cNvPr id="1056" name="Freeform 36"/>
            <p:cNvSpPr>
              <a:spLocks/>
            </p:cNvSpPr>
            <p:nvPr/>
          </p:nvSpPr>
          <p:spPr bwMode="auto">
            <a:xfrm>
              <a:off x="2448" y="837"/>
              <a:ext cx="208" cy="318"/>
            </a:xfrm>
            <a:custGeom>
              <a:avLst/>
              <a:gdLst>
                <a:gd name="T0" fmla="*/ 122 w 208"/>
                <a:gd name="T1" fmla="*/ 0 h 318"/>
                <a:gd name="T2" fmla="*/ 0 w 208"/>
                <a:gd name="T3" fmla="*/ 42 h 318"/>
                <a:gd name="T4" fmla="*/ 91 w 208"/>
                <a:gd name="T5" fmla="*/ 317 h 318"/>
                <a:gd name="T6" fmla="*/ 207 w 208"/>
                <a:gd name="T7" fmla="*/ 274 h 318"/>
                <a:gd name="T8" fmla="*/ 122 w 208"/>
                <a:gd name="T9" fmla="*/ 0 h 318"/>
                <a:gd name="T10" fmla="*/ 0 60000 65536"/>
                <a:gd name="T11" fmla="*/ 0 60000 65536"/>
                <a:gd name="T12" fmla="*/ 0 60000 65536"/>
                <a:gd name="T13" fmla="*/ 0 60000 65536"/>
                <a:gd name="T14" fmla="*/ 0 60000 65536"/>
                <a:gd name="T15" fmla="*/ 0 w 208"/>
                <a:gd name="T16" fmla="*/ 0 h 318"/>
                <a:gd name="T17" fmla="*/ 208 w 208"/>
                <a:gd name="T18" fmla="*/ 318 h 318"/>
              </a:gdLst>
              <a:ahLst/>
              <a:cxnLst>
                <a:cxn ang="T10">
                  <a:pos x="T0" y="T1"/>
                </a:cxn>
                <a:cxn ang="T11">
                  <a:pos x="T2" y="T3"/>
                </a:cxn>
                <a:cxn ang="T12">
                  <a:pos x="T4" y="T5"/>
                </a:cxn>
                <a:cxn ang="T13">
                  <a:pos x="T6" y="T7"/>
                </a:cxn>
                <a:cxn ang="T14">
                  <a:pos x="T8" y="T9"/>
                </a:cxn>
              </a:cxnLst>
              <a:rect l="T15" t="T16" r="T17" b="T18"/>
              <a:pathLst>
                <a:path w="208" h="318">
                  <a:moveTo>
                    <a:pt x="122" y="0"/>
                  </a:moveTo>
                  <a:lnTo>
                    <a:pt x="0" y="42"/>
                  </a:lnTo>
                  <a:lnTo>
                    <a:pt x="91" y="317"/>
                  </a:lnTo>
                  <a:lnTo>
                    <a:pt x="207" y="274"/>
                  </a:lnTo>
                  <a:lnTo>
                    <a:pt x="122" y="0"/>
                  </a:lnTo>
                </a:path>
              </a:pathLst>
            </a:custGeom>
            <a:solidFill>
              <a:srgbClr val="000000"/>
            </a:solidFill>
            <a:ln w="12700" cap="rnd">
              <a:solidFill>
                <a:schemeClr val="hlink"/>
              </a:solidFill>
              <a:round/>
              <a:headEnd/>
              <a:tailEnd/>
            </a:ln>
          </p:spPr>
          <p:txBody>
            <a:bodyPr/>
            <a:lstStyle/>
            <a:p>
              <a:endParaRPr lang="en-US"/>
            </a:p>
          </p:txBody>
        </p:sp>
        <p:sp>
          <p:nvSpPr>
            <p:cNvPr id="1057" name="Freeform 37"/>
            <p:cNvSpPr>
              <a:spLocks/>
            </p:cNvSpPr>
            <p:nvPr/>
          </p:nvSpPr>
          <p:spPr bwMode="auto">
            <a:xfrm>
              <a:off x="2610" y="863"/>
              <a:ext cx="80" cy="79"/>
            </a:xfrm>
            <a:custGeom>
              <a:avLst/>
              <a:gdLst>
                <a:gd name="T0" fmla="*/ 79 w 80"/>
                <a:gd name="T1" fmla="*/ 0 h 79"/>
                <a:gd name="T2" fmla="*/ 5 w 80"/>
                <a:gd name="T3" fmla="*/ 29 h 79"/>
                <a:gd name="T4" fmla="*/ 5 w 80"/>
                <a:gd name="T5" fmla="*/ 29 h 79"/>
                <a:gd name="T6" fmla="*/ 6 w 80"/>
                <a:gd name="T7" fmla="*/ 35 h 79"/>
                <a:gd name="T8" fmla="*/ 6 w 80"/>
                <a:gd name="T9" fmla="*/ 35 h 79"/>
                <a:gd name="T10" fmla="*/ 6 w 80"/>
                <a:gd name="T11" fmla="*/ 35 h 79"/>
                <a:gd name="T12" fmla="*/ 4 w 80"/>
                <a:gd name="T13" fmla="*/ 43 h 79"/>
                <a:gd name="T14" fmla="*/ 4 w 80"/>
                <a:gd name="T15" fmla="*/ 43 h 79"/>
                <a:gd name="T16" fmla="*/ 5 w 80"/>
                <a:gd name="T17" fmla="*/ 46 h 79"/>
                <a:gd name="T18" fmla="*/ 6 w 80"/>
                <a:gd name="T19" fmla="*/ 49 h 79"/>
                <a:gd name="T20" fmla="*/ 6 w 80"/>
                <a:gd name="T21" fmla="*/ 49 h 79"/>
                <a:gd name="T22" fmla="*/ 0 w 80"/>
                <a:gd name="T23" fmla="*/ 37 h 79"/>
                <a:gd name="T24" fmla="*/ 3 w 80"/>
                <a:gd name="T25" fmla="*/ 47 h 79"/>
                <a:gd name="T26" fmla="*/ 3 w 80"/>
                <a:gd name="T27" fmla="*/ 47 h 79"/>
                <a:gd name="T28" fmla="*/ 3 w 80"/>
                <a:gd name="T29" fmla="*/ 50 h 79"/>
                <a:gd name="T30" fmla="*/ 3 w 80"/>
                <a:gd name="T31" fmla="*/ 53 h 79"/>
                <a:gd name="T32" fmla="*/ 0 w 80"/>
                <a:gd name="T33" fmla="*/ 54 h 79"/>
                <a:gd name="T34" fmla="*/ 1 w 80"/>
                <a:gd name="T35" fmla="*/ 56 h 79"/>
                <a:gd name="T36" fmla="*/ 1 w 80"/>
                <a:gd name="T37" fmla="*/ 56 h 79"/>
                <a:gd name="T38" fmla="*/ 1 w 80"/>
                <a:gd name="T39" fmla="*/ 56 h 79"/>
                <a:gd name="T40" fmla="*/ 3 w 80"/>
                <a:gd name="T41" fmla="*/ 64 h 79"/>
                <a:gd name="T42" fmla="*/ 0 w 80"/>
                <a:gd name="T43" fmla="*/ 65 h 79"/>
                <a:gd name="T44" fmla="*/ 0 w 80"/>
                <a:gd name="T45" fmla="*/ 68 h 79"/>
                <a:gd name="T46" fmla="*/ 2 w 80"/>
                <a:gd name="T47" fmla="*/ 74 h 79"/>
                <a:gd name="T48" fmla="*/ 2 w 80"/>
                <a:gd name="T49" fmla="*/ 74 h 79"/>
                <a:gd name="T50" fmla="*/ 0 w 80"/>
                <a:gd name="T51" fmla="*/ 68 h 79"/>
                <a:gd name="T52" fmla="*/ 3 w 80"/>
                <a:gd name="T53" fmla="*/ 78 h 79"/>
                <a:gd name="T54" fmla="*/ 3 w 80"/>
                <a:gd name="T55" fmla="*/ 78 h 79"/>
                <a:gd name="T56" fmla="*/ 0 w 80"/>
                <a:gd name="T57" fmla="*/ 78 h 79"/>
                <a:gd name="T58" fmla="*/ 0 w 80"/>
                <a:gd name="T59" fmla="*/ 78 h 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0"/>
                <a:gd name="T91" fmla="*/ 0 h 79"/>
                <a:gd name="T92" fmla="*/ 80 w 80"/>
                <a:gd name="T93" fmla="*/ 79 h 7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0" h="79">
                  <a:moveTo>
                    <a:pt x="79" y="0"/>
                  </a:moveTo>
                  <a:lnTo>
                    <a:pt x="5" y="29"/>
                  </a:lnTo>
                  <a:lnTo>
                    <a:pt x="6" y="35"/>
                  </a:lnTo>
                  <a:lnTo>
                    <a:pt x="4" y="43"/>
                  </a:lnTo>
                  <a:lnTo>
                    <a:pt x="5" y="46"/>
                  </a:lnTo>
                  <a:lnTo>
                    <a:pt x="6" y="49"/>
                  </a:lnTo>
                  <a:lnTo>
                    <a:pt x="0" y="37"/>
                  </a:lnTo>
                  <a:lnTo>
                    <a:pt x="3" y="47"/>
                  </a:lnTo>
                  <a:lnTo>
                    <a:pt x="3" y="50"/>
                  </a:lnTo>
                  <a:lnTo>
                    <a:pt x="3" y="53"/>
                  </a:lnTo>
                  <a:lnTo>
                    <a:pt x="0" y="54"/>
                  </a:lnTo>
                  <a:lnTo>
                    <a:pt x="1" y="56"/>
                  </a:lnTo>
                  <a:lnTo>
                    <a:pt x="3" y="64"/>
                  </a:lnTo>
                  <a:lnTo>
                    <a:pt x="0" y="65"/>
                  </a:lnTo>
                  <a:lnTo>
                    <a:pt x="0" y="68"/>
                  </a:lnTo>
                  <a:lnTo>
                    <a:pt x="2" y="74"/>
                  </a:lnTo>
                  <a:lnTo>
                    <a:pt x="0" y="68"/>
                  </a:lnTo>
                  <a:lnTo>
                    <a:pt x="3" y="78"/>
                  </a:lnTo>
                  <a:lnTo>
                    <a:pt x="0" y="78"/>
                  </a:lnTo>
                </a:path>
              </a:pathLst>
            </a:custGeom>
            <a:noFill/>
            <a:ln w="12700" cap="rnd">
              <a:solidFill>
                <a:srgbClr val="FFFFFF"/>
              </a:solidFill>
              <a:round/>
              <a:headEnd type="none" w="sm" len="sm"/>
              <a:tailEnd type="none" w="sm" len="sm"/>
            </a:ln>
          </p:spPr>
          <p:txBody>
            <a:bodyPr/>
            <a:lstStyle/>
            <a:p>
              <a:endParaRPr lang="en-US"/>
            </a:p>
          </p:txBody>
        </p:sp>
        <p:sp>
          <p:nvSpPr>
            <p:cNvPr id="1058" name="Freeform 38"/>
            <p:cNvSpPr>
              <a:spLocks/>
            </p:cNvSpPr>
            <p:nvPr/>
          </p:nvSpPr>
          <p:spPr bwMode="auto">
            <a:xfrm>
              <a:off x="2677" y="954"/>
              <a:ext cx="54" cy="84"/>
            </a:xfrm>
            <a:custGeom>
              <a:avLst/>
              <a:gdLst>
                <a:gd name="T0" fmla="*/ 53 w 54"/>
                <a:gd name="T1" fmla="*/ 3 h 84"/>
                <a:gd name="T2" fmla="*/ 49 w 54"/>
                <a:gd name="T3" fmla="*/ 0 h 84"/>
                <a:gd name="T4" fmla="*/ 49 w 54"/>
                <a:gd name="T5" fmla="*/ 4 h 84"/>
                <a:gd name="T6" fmla="*/ 49 w 54"/>
                <a:gd name="T7" fmla="*/ 0 h 84"/>
                <a:gd name="T8" fmla="*/ 46 w 54"/>
                <a:gd name="T9" fmla="*/ 1 h 84"/>
                <a:gd name="T10" fmla="*/ 43 w 54"/>
                <a:gd name="T11" fmla="*/ 3 h 84"/>
                <a:gd name="T12" fmla="*/ 42 w 54"/>
                <a:gd name="T13" fmla="*/ 0 h 84"/>
                <a:gd name="T14" fmla="*/ 42 w 54"/>
                <a:gd name="T15" fmla="*/ 0 h 84"/>
                <a:gd name="T16" fmla="*/ 42 w 54"/>
                <a:gd name="T17" fmla="*/ 0 h 84"/>
                <a:gd name="T18" fmla="*/ 39 w 54"/>
                <a:gd name="T19" fmla="*/ 0 h 84"/>
                <a:gd name="T20" fmla="*/ 39 w 54"/>
                <a:gd name="T21" fmla="*/ 0 h 84"/>
                <a:gd name="T22" fmla="*/ 36 w 54"/>
                <a:gd name="T23" fmla="*/ 1 h 84"/>
                <a:gd name="T24" fmla="*/ 33 w 54"/>
                <a:gd name="T25" fmla="*/ 3 h 84"/>
                <a:gd name="T26" fmla="*/ 33 w 54"/>
                <a:gd name="T27" fmla="*/ 3 h 84"/>
                <a:gd name="T28" fmla="*/ 29 w 54"/>
                <a:gd name="T29" fmla="*/ 4 h 84"/>
                <a:gd name="T30" fmla="*/ 29 w 54"/>
                <a:gd name="T31" fmla="*/ 4 h 84"/>
                <a:gd name="T32" fmla="*/ 26 w 54"/>
                <a:gd name="T33" fmla="*/ 4 h 84"/>
                <a:gd name="T34" fmla="*/ 20 w 54"/>
                <a:gd name="T35" fmla="*/ 6 h 84"/>
                <a:gd name="T36" fmla="*/ 16 w 54"/>
                <a:gd name="T37" fmla="*/ 7 h 84"/>
                <a:gd name="T38" fmla="*/ 15 w 54"/>
                <a:gd name="T39" fmla="*/ 14 h 84"/>
                <a:gd name="T40" fmla="*/ 12 w 54"/>
                <a:gd name="T41" fmla="*/ 16 h 84"/>
                <a:gd name="T42" fmla="*/ 9 w 54"/>
                <a:gd name="T43" fmla="*/ 16 h 84"/>
                <a:gd name="T44" fmla="*/ 10 w 54"/>
                <a:gd name="T45" fmla="*/ 22 h 84"/>
                <a:gd name="T46" fmla="*/ 7 w 54"/>
                <a:gd name="T47" fmla="*/ 23 h 84"/>
                <a:gd name="T48" fmla="*/ 5 w 54"/>
                <a:gd name="T49" fmla="*/ 28 h 84"/>
                <a:gd name="T50" fmla="*/ 3 w 54"/>
                <a:gd name="T51" fmla="*/ 34 h 84"/>
                <a:gd name="T52" fmla="*/ 4 w 54"/>
                <a:gd name="T53" fmla="*/ 38 h 84"/>
                <a:gd name="T54" fmla="*/ 4 w 54"/>
                <a:gd name="T55" fmla="*/ 41 h 84"/>
                <a:gd name="T56" fmla="*/ 3 w 54"/>
                <a:gd name="T57" fmla="*/ 45 h 84"/>
                <a:gd name="T58" fmla="*/ 4 w 54"/>
                <a:gd name="T59" fmla="*/ 51 h 84"/>
                <a:gd name="T60" fmla="*/ 5 w 54"/>
                <a:gd name="T61" fmla="*/ 54 h 84"/>
                <a:gd name="T62" fmla="*/ 5 w 54"/>
                <a:gd name="T63" fmla="*/ 57 h 84"/>
                <a:gd name="T64" fmla="*/ 6 w 54"/>
                <a:gd name="T65" fmla="*/ 61 h 84"/>
                <a:gd name="T66" fmla="*/ 6 w 54"/>
                <a:gd name="T67" fmla="*/ 64 h 84"/>
                <a:gd name="T68" fmla="*/ 6 w 54"/>
                <a:gd name="T69" fmla="*/ 64 h 84"/>
                <a:gd name="T70" fmla="*/ 7 w 54"/>
                <a:gd name="T71" fmla="*/ 67 h 84"/>
                <a:gd name="T72" fmla="*/ 9 w 54"/>
                <a:gd name="T73" fmla="*/ 69 h 84"/>
                <a:gd name="T74" fmla="*/ 11 w 54"/>
                <a:gd name="T75" fmla="*/ 69 h 84"/>
                <a:gd name="T76" fmla="*/ 12 w 54"/>
                <a:gd name="T77" fmla="*/ 72 h 84"/>
                <a:gd name="T78" fmla="*/ 12 w 54"/>
                <a:gd name="T79" fmla="*/ 72 h 84"/>
                <a:gd name="T80" fmla="*/ 12 w 54"/>
                <a:gd name="T81" fmla="*/ 72 h 84"/>
                <a:gd name="T82" fmla="*/ 15 w 54"/>
                <a:gd name="T83" fmla="*/ 74 h 84"/>
                <a:gd name="T84" fmla="*/ 17 w 54"/>
                <a:gd name="T85" fmla="*/ 77 h 84"/>
                <a:gd name="T86" fmla="*/ 17 w 54"/>
                <a:gd name="T87" fmla="*/ 77 h 84"/>
                <a:gd name="T88" fmla="*/ 21 w 54"/>
                <a:gd name="T89" fmla="*/ 79 h 84"/>
                <a:gd name="T90" fmla="*/ 21 w 54"/>
                <a:gd name="T91" fmla="*/ 79 h 84"/>
                <a:gd name="T92" fmla="*/ 21 w 54"/>
                <a:gd name="T93" fmla="*/ 79 h 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4"/>
                <a:gd name="T142" fmla="*/ 0 h 84"/>
                <a:gd name="T143" fmla="*/ 54 w 54"/>
                <a:gd name="T144" fmla="*/ 84 h 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4" h="84">
                  <a:moveTo>
                    <a:pt x="53" y="3"/>
                  </a:moveTo>
                  <a:lnTo>
                    <a:pt x="53" y="3"/>
                  </a:lnTo>
                  <a:lnTo>
                    <a:pt x="49" y="0"/>
                  </a:lnTo>
                  <a:lnTo>
                    <a:pt x="49" y="4"/>
                  </a:lnTo>
                  <a:lnTo>
                    <a:pt x="49" y="0"/>
                  </a:lnTo>
                  <a:lnTo>
                    <a:pt x="46" y="1"/>
                  </a:lnTo>
                  <a:lnTo>
                    <a:pt x="43" y="3"/>
                  </a:lnTo>
                  <a:lnTo>
                    <a:pt x="42" y="0"/>
                  </a:lnTo>
                  <a:lnTo>
                    <a:pt x="39" y="0"/>
                  </a:lnTo>
                  <a:lnTo>
                    <a:pt x="36" y="1"/>
                  </a:lnTo>
                  <a:lnTo>
                    <a:pt x="39" y="0"/>
                  </a:lnTo>
                  <a:lnTo>
                    <a:pt x="36" y="1"/>
                  </a:lnTo>
                  <a:lnTo>
                    <a:pt x="33" y="3"/>
                  </a:lnTo>
                  <a:lnTo>
                    <a:pt x="29" y="4"/>
                  </a:lnTo>
                  <a:lnTo>
                    <a:pt x="26" y="4"/>
                  </a:lnTo>
                  <a:lnTo>
                    <a:pt x="23" y="5"/>
                  </a:lnTo>
                  <a:lnTo>
                    <a:pt x="20" y="6"/>
                  </a:lnTo>
                  <a:lnTo>
                    <a:pt x="16" y="7"/>
                  </a:lnTo>
                  <a:lnTo>
                    <a:pt x="15" y="12"/>
                  </a:lnTo>
                  <a:lnTo>
                    <a:pt x="15" y="14"/>
                  </a:lnTo>
                  <a:lnTo>
                    <a:pt x="15" y="12"/>
                  </a:lnTo>
                  <a:lnTo>
                    <a:pt x="12" y="16"/>
                  </a:lnTo>
                  <a:lnTo>
                    <a:pt x="12" y="13"/>
                  </a:lnTo>
                  <a:lnTo>
                    <a:pt x="9" y="16"/>
                  </a:lnTo>
                  <a:lnTo>
                    <a:pt x="10" y="19"/>
                  </a:lnTo>
                  <a:lnTo>
                    <a:pt x="10" y="22"/>
                  </a:lnTo>
                  <a:lnTo>
                    <a:pt x="7" y="23"/>
                  </a:lnTo>
                  <a:lnTo>
                    <a:pt x="5" y="28"/>
                  </a:lnTo>
                  <a:lnTo>
                    <a:pt x="6" y="30"/>
                  </a:lnTo>
                  <a:lnTo>
                    <a:pt x="3" y="34"/>
                  </a:lnTo>
                  <a:lnTo>
                    <a:pt x="4" y="38"/>
                  </a:lnTo>
                  <a:lnTo>
                    <a:pt x="4" y="41"/>
                  </a:lnTo>
                  <a:lnTo>
                    <a:pt x="1" y="42"/>
                  </a:lnTo>
                  <a:lnTo>
                    <a:pt x="3" y="45"/>
                  </a:lnTo>
                  <a:lnTo>
                    <a:pt x="0" y="48"/>
                  </a:lnTo>
                  <a:lnTo>
                    <a:pt x="4" y="51"/>
                  </a:lnTo>
                  <a:lnTo>
                    <a:pt x="5" y="54"/>
                  </a:lnTo>
                  <a:lnTo>
                    <a:pt x="5" y="57"/>
                  </a:lnTo>
                  <a:lnTo>
                    <a:pt x="6" y="61"/>
                  </a:lnTo>
                  <a:lnTo>
                    <a:pt x="6" y="64"/>
                  </a:lnTo>
                  <a:lnTo>
                    <a:pt x="7" y="67"/>
                  </a:lnTo>
                  <a:lnTo>
                    <a:pt x="10" y="65"/>
                  </a:lnTo>
                  <a:lnTo>
                    <a:pt x="9" y="69"/>
                  </a:lnTo>
                  <a:lnTo>
                    <a:pt x="11" y="69"/>
                  </a:lnTo>
                  <a:lnTo>
                    <a:pt x="12" y="72"/>
                  </a:lnTo>
                  <a:lnTo>
                    <a:pt x="15" y="74"/>
                  </a:lnTo>
                  <a:lnTo>
                    <a:pt x="17" y="77"/>
                  </a:lnTo>
                  <a:lnTo>
                    <a:pt x="18" y="80"/>
                  </a:lnTo>
                  <a:lnTo>
                    <a:pt x="21" y="79"/>
                  </a:lnTo>
                  <a:lnTo>
                    <a:pt x="21" y="83"/>
                  </a:lnTo>
                  <a:lnTo>
                    <a:pt x="21" y="79"/>
                  </a:lnTo>
                </a:path>
              </a:pathLst>
            </a:custGeom>
            <a:noFill/>
            <a:ln w="12700" cap="rnd">
              <a:solidFill>
                <a:schemeClr val="accent1"/>
              </a:solidFill>
              <a:round/>
              <a:headEnd type="none" w="sm" len="sm"/>
              <a:tailEnd type="none" w="sm" len="sm"/>
            </a:ln>
          </p:spPr>
          <p:txBody>
            <a:bodyPr/>
            <a:lstStyle/>
            <a:p>
              <a:endParaRPr lang="en-US"/>
            </a:p>
          </p:txBody>
        </p:sp>
        <p:sp>
          <p:nvSpPr>
            <p:cNvPr id="1059" name="Line 39"/>
            <p:cNvSpPr>
              <a:spLocks noChangeShapeType="1"/>
            </p:cNvSpPr>
            <p:nvPr/>
          </p:nvSpPr>
          <p:spPr bwMode="auto">
            <a:xfrm flipH="1">
              <a:off x="2686" y="935"/>
              <a:ext cx="1" cy="44"/>
            </a:xfrm>
            <a:prstGeom prst="line">
              <a:avLst/>
            </a:prstGeom>
            <a:noFill/>
            <a:ln w="12700">
              <a:solidFill>
                <a:srgbClr val="FFFFFF"/>
              </a:solidFill>
              <a:round/>
              <a:headEnd type="none" w="sm" len="sm"/>
              <a:tailEnd type="none" w="sm" len="sm"/>
            </a:ln>
          </p:spPr>
          <p:txBody>
            <a:bodyPr wrap="none" anchor="ctr"/>
            <a:lstStyle/>
            <a:p>
              <a:endParaRPr lang="en-US"/>
            </a:p>
          </p:txBody>
        </p:sp>
        <p:sp>
          <p:nvSpPr>
            <p:cNvPr id="1060" name="Line 40"/>
            <p:cNvSpPr>
              <a:spLocks noChangeShapeType="1"/>
            </p:cNvSpPr>
            <p:nvPr/>
          </p:nvSpPr>
          <p:spPr bwMode="auto">
            <a:xfrm flipV="1">
              <a:off x="2722" y="992"/>
              <a:ext cx="1" cy="9"/>
            </a:xfrm>
            <a:prstGeom prst="line">
              <a:avLst/>
            </a:prstGeom>
            <a:noFill/>
            <a:ln w="12700">
              <a:solidFill>
                <a:srgbClr val="FFFFFF"/>
              </a:solidFill>
              <a:round/>
              <a:headEnd type="none" w="sm" len="sm"/>
              <a:tailEnd type="none" w="sm" len="sm"/>
            </a:ln>
          </p:spPr>
          <p:txBody>
            <a:bodyPr wrap="none" anchor="ctr"/>
            <a:lstStyle/>
            <a:p>
              <a:endParaRPr lang="en-US"/>
            </a:p>
          </p:txBody>
        </p:sp>
      </p:grpSp>
      <p:sp>
        <p:nvSpPr>
          <p:cNvPr id="731177" name="Line 41"/>
          <p:cNvSpPr>
            <a:spLocks noChangeShapeType="1"/>
          </p:cNvSpPr>
          <p:nvPr/>
        </p:nvSpPr>
        <p:spPr bwMode="auto">
          <a:xfrm>
            <a:off x="4457700" y="1866900"/>
            <a:ext cx="2933700" cy="3028950"/>
          </a:xfrm>
          <a:prstGeom prst="line">
            <a:avLst/>
          </a:prstGeom>
          <a:noFill/>
          <a:ln w="12700">
            <a:solidFill>
              <a:schemeClr val="tx2"/>
            </a:solidFill>
            <a:round/>
            <a:headEnd type="none" w="sm" len="sm"/>
            <a:tailEnd type="stealth" w="med" len="med"/>
          </a:ln>
        </p:spPr>
        <p:txBody>
          <a:bodyPr wrap="none" anchor="ctr"/>
          <a:lstStyle/>
          <a:p>
            <a:endParaRPr lang="en-US"/>
          </a:p>
        </p:txBody>
      </p:sp>
      <p:grpSp>
        <p:nvGrpSpPr>
          <p:cNvPr id="6" name="Group 42"/>
          <p:cNvGrpSpPr>
            <a:grpSpLocks/>
          </p:cNvGrpSpPr>
          <p:nvPr/>
        </p:nvGrpSpPr>
        <p:grpSpPr bwMode="auto">
          <a:xfrm>
            <a:off x="1047750" y="1905000"/>
            <a:ext cx="3181350" cy="3162300"/>
            <a:chOff x="660" y="1200"/>
            <a:chExt cx="2004" cy="1992"/>
          </a:xfrm>
        </p:grpSpPr>
        <p:sp>
          <p:nvSpPr>
            <p:cNvPr id="1052" name="Line 43"/>
            <p:cNvSpPr>
              <a:spLocks noChangeShapeType="1"/>
            </p:cNvSpPr>
            <p:nvPr/>
          </p:nvSpPr>
          <p:spPr bwMode="auto">
            <a:xfrm flipH="1">
              <a:off x="660" y="1200"/>
              <a:ext cx="1860" cy="1992"/>
            </a:xfrm>
            <a:prstGeom prst="line">
              <a:avLst/>
            </a:prstGeom>
            <a:noFill/>
            <a:ln w="12700">
              <a:solidFill>
                <a:schemeClr val="tx2"/>
              </a:solidFill>
              <a:round/>
              <a:headEnd type="none" w="sm" len="sm"/>
              <a:tailEnd type="stealth" w="med" len="med"/>
            </a:ln>
          </p:spPr>
          <p:txBody>
            <a:bodyPr wrap="none" anchor="ctr"/>
            <a:lstStyle/>
            <a:p>
              <a:endParaRPr lang="en-US"/>
            </a:p>
          </p:txBody>
        </p:sp>
        <p:sp>
          <p:nvSpPr>
            <p:cNvPr id="1053" name="Line 44"/>
            <p:cNvSpPr>
              <a:spLocks noChangeShapeType="1"/>
            </p:cNvSpPr>
            <p:nvPr/>
          </p:nvSpPr>
          <p:spPr bwMode="auto">
            <a:xfrm flipH="1">
              <a:off x="1464" y="1200"/>
              <a:ext cx="1200" cy="1884"/>
            </a:xfrm>
            <a:prstGeom prst="line">
              <a:avLst/>
            </a:prstGeom>
            <a:noFill/>
            <a:ln w="12700">
              <a:solidFill>
                <a:schemeClr val="tx2"/>
              </a:solidFill>
              <a:round/>
              <a:headEnd type="none" w="sm" len="sm"/>
              <a:tailEnd type="stealth" w="med" len="med"/>
            </a:ln>
          </p:spPr>
          <p:txBody>
            <a:bodyPr wrap="none" anchor="ctr"/>
            <a:lstStyle/>
            <a:p>
              <a:endParaRPr lang="en-US"/>
            </a:p>
          </p:txBody>
        </p:sp>
      </p:grpSp>
      <p:sp>
        <p:nvSpPr>
          <p:cNvPr id="1048" name="Line 45"/>
          <p:cNvSpPr>
            <a:spLocks noChangeShapeType="1"/>
          </p:cNvSpPr>
          <p:nvPr/>
        </p:nvSpPr>
        <p:spPr bwMode="auto">
          <a:xfrm>
            <a:off x="914400" y="5638800"/>
            <a:ext cx="1295400" cy="0"/>
          </a:xfrm>
          <a:prstGeom prst="line">
            <a:avLst/>
          </a:prstGeom>
          <a:noFill/>
          <a:ln w="57150">
            <a:solidFill>
              <a:srgbClr val="FF3300"/>
            </a:solidFill>
            <a:round/>
            <a:headEnd/>
            <a:tailEnd type="triangle" w="med" len="med"/>
          </a:ln>
        </p:spPr>
        <p:txBody>
          <a:bodyPr/>
          <a:lstStyle/>
          <a:p>
            <a:endParaRPr lang="en-US"/>
          </a:p>
        </p:txBody>
      </p:sp>
      <p:sp>
        <p:nvSpPr>
          <p:cNvPr id="1049" name="Line 46"/>
          <p:cNvSpPr>
            <a:spLocks noChangeShapeType="1"/>
          </p:cNvSpPr>
          <p:nvPr/>
        </p:nvSpPr>
        <p:spPr bwMode="auto">
          <a:xfrm>
            <a:off x="914400" y="5791200"/>
            <a:ext cx="6477000" cy="0"/>
          </a:xfrm>
          <a:prstGeom prst="line">
            <a:avLst/>
          </a:prstGeom>
          <a:noFill/>
          <a:ln w="57150">
            <a:solidFill>
              <a:srgbClr val="FF3300"/>
            </a:solidFill>
            <a:round/>
            <a:headEnd/>
            <a:tailEnd type="triangle" w="med" len="med"/>
          </a:ln>
        </p:spPr>
        <p:txBody>
          <a:bodyPr/>
          <a:lstStyle/>
          <a:p>
            <a:endParaRPr lang="en-US"/>
          </a:p>
        </p:txBody>
      </p:sp>
      <p:sp>
        <p:nvSpPr>
          <p:cNvPr id="1050" name="WordArt 47"/>
          <p:cNvSpPr>
            <a:spLocks noChangeArrowheads="1" noChangeShapeType="1" noTextEdit="1"/>
          </p:cNvSpPr>
          <p:nvPr/>
        </p:nvSpPr>
        <p:spPr bwMode="auto">
          <a:xfrm>
            <a:off x="1219200" y="5334000"/>
            <a:ext cx="762000" cy="285750"/>
          </a:xfrm>
          <a:prstGeom prst="rect">
            <a:avLst/>
          </a:prstGeom>
        </p:spPr>
        <p:txBody>
          <a:bodyPr wrap="none" fromWordArt="1">
            <a:prstTxWarp prst="textPlain">
              <a:avLst>
                <a:gd name="adj" fmla="val 50000"/>
              </a:avLst>
            </a:prstTxWarp>
          </a:bodyPr>
          <a:lstStyle/>
          <a:p>
            <a:pPr algn="ctr"/>
            <a:r>
              <a:rPr lang="en-US" sz="2000" kern="10">
                <a:ln w="9525">
                  <a:solidFill>
                    <a:srgbClr val="000000"/>
                  </a:solidFill>
                  <a:round/>
                  <a:headEnd/>
                  <a:tailEnd/>
                </a:ln>
                <a:solidFill>
                  <a:srgbClr val="FFFFFF"/>
                </a:solidFill>
                <a:latin typeface="Arial Black"/>
              </a:rPr>
              <a:t>10 KM</a:t>
            </a:r>
          </a:p>
        </p:txBody>
      </p:sp>
      <p:sp>
        <p:nvSpPr>
          <p:cNvPr id="1051" name="WordArt 48"/>
          <p:cNvSpPr>
            <a:spLocks noChangeArrowheads="1" noChangeShapeType="1" noTextEdit="1"/>
          </p:cNvSpPr>
          <p:nvPr/>
        </p:nvSpPr>
        <p:spPr bwMode="auto">
          <a:xfrm>
            <a:off x="3200400" y="5486400"/>
            <a:ext cx="2514600" cy="285750"/>
          </a:xfrm>
          <a:prstGeom prst="rect">
            <a:avLst/>
          </a:prstGeom>
        </p:spPr>
        <p:txBody>
          <a:bodyPr wrap="none" fromWordArt="1">
            <a:prstTxWarp prst="textPlain">
              <a:avLst>
                <a:gd name="adj" fmla="val 50000"/>
              </a:avLst>
            </a:prstTxWarp>
          </a:bodyPr>
          <a:lstStyle/>
          <a:p>
            <a:pPr algn="ctr"/>
            <a:r>
              <a:rPr lang="en-US" sz="2000" kern="10">
                <a:ln w="9525">
                  <a:solidFill>
                    <a:srgbClr val="000000"/>
                  </a:solidFill>
                  <a:round/>
                  <a:headEnd/>
                  <a:tailEnd/>
                </a:ln>
                <a:solidFill>
                  <a:srgbClr val="FFFFFF"/>
                </a:solidFill>
                <a:latin typeface="Arial Black"/>
              </a:rPr>
              <a:t>GREATER THAN 10 KM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31177"/>
                                        </p:tgtEl>
                                        <p:attrNameLst>
                                          <p:attrName>style.visibility</p:attrName>
                                        </p:attrNameLst>
                                      </p:cBhvr>
                                      <p:to>
                                        <p:strVal val="visible"/>
                                      </p:to>
                                    </p:set>
                                    <p:animEffect transition="in" filter="wipe(up)">
                                      <p:cBhvr>
                                        <p:cTn id="11" dur="500"/>
                                        <p:tgtEl>
                                          <p:spTgt spid="731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17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685800"/>
            <a:ext cx="8153400" cy="990600"/>
          </a:xfrm>
          <a:solidFill>
            <a:schemeClr val="bg1"/>
          </a:solidFill>
        </p:spPr>
        <p:txBody>
          <a:bodyPr/>
          <a:lstStyle/>
          <a:p>
            <a:pPr eaLnBrk="1" hangingPunct="1"/>
            <a:r>
              <a:rPr lang="en-US" dirty="0" smtClean="0">
                <a:solidFill>
                  <a:schemeClr val="accent2"/>
                </a:solidFill>
              </a:rPr>
              <a:t>ORBITAL ERRORS CONTRIBUTING TO PPM ERRORS</a:t>
            </a:r>
          </a:p>
        </p:txBody>
      </p:sp>
      <p:pic>
        <p:nvPicPr>
          <p:cNvPr id="30723" name="Picture 3" descr="orbits"/>
          <p:cNvPicPr>
            <a:picLocks noGrp="1" noChangeAspect="1" noChangeArrowheads="1"/>
          </p:cNvPicPr>
          <p:nvPr>
            <p:ph sz="half" idx="2"/>
          </p:nvPr>
        </p:nvPicPr>
        <p:blipFill>
          <a:blip r:embed="rId2" cstate="print"/>
          <a:srcRect/>
          <a:stretch>
            <a:fillRect/>
          </a:stretch>
        </p:blipFill>
        <p:spPr>
          <a:xfrm>
            <a:off x="609600" y="1905000"/>
            <a:ext cx="7696200" cy="3462338"/>
          </a:xfrm>
        </p:spPr>
      </p:pic>
      <p:sp>
        <p:nvSpPr>
          <p:cNvPr id="30724" name="Rectangle 4"/>
          <p:cNvSpPr>
            <a:spLocks noChangeArrowheads="1"/>
          </p:cNvSpPr>
          <p:nvPr/>
        </p:nvSpPr>
        <p:spPr bwMode="auto">
          <a:xfrm>
            <a:off x="6324600" y="5411788"/>
            <a:ext cx="2039938" cy="1004887"/>
          </a:xfrm>
          <a:prstGeom prst="rect">
            <a:avLst/>
          </a:prstGeom>
          <a:noFill/>
          <a:ln w="15875" algn="ctr">
            <a:noFill/>
            <a:miter lim="800000"/>
            <a:headEnd/>
            <a:tailEnd/>
          </a:ln>
        </p:spPr>
        <p:txBody>
          <a:bodyPr lIns="0" rIns="0" anchor="ctr">
            <a:spAutoFit/>
          </a:bodyPr>
          <a:lstStyle/>
          <a:p>
            <a:r>
              <a:rPr lang="en-US"/>
              <a:t>(See user guidelines</a:t>
            </a:r>
          </a:p>
          <a:p>
            <a:r>
              <a:rPr lang="en-US"/>
              <a:t> references for</a:t>
            </a:r>
          </a:p>
          <a:p>
            <a:r>
              <a:rPr lang="en-US"/>
              <a:t>Graphic: Ahn, 2005)</a:t>
            </a:r>
          </a:p>
          <a:p>
            <a:pPr eaLnBrk="0" hangingPunct="0"/>
            <a:endParaRPr lang="en-US" sz="1800" b="0">
              <a:latin typeface="Arial" pitchFamily="34" charset="0"/>
            </a:endParaRPr>
          </a:p>
        </p:txBody>
      </p:sp>
      <p:sp>
        <p:nvSpPr>
          <p:cNvPr id="30725" name="TextBox 4"/>
          <p:cNvSpPr txBox="1">
            <a:spLocks noChangeArrowheads="1"/>
          </p:cNvSpPr>
          <p:nvPr/>
        </p:nvSpPr>
        <p:spPr bwMode="auto">
          <a:xfrm>
            <a:off x="5715000" y="3276600"/>
            <a:ext cx="1447800" cy="304800"/>
          </a:xfrm>
          <a:prstGeom prst="rect">
            <a:avLst/>
          </a:prstGeom>
          <a:noFill/>
          <a:ln w="9525">
            <a:noFill/>
            <a:miter lim="800000"/>
            <a:headEnd/>
            <a:tailEnd/>
          </a:ln>
        </p:spPr>
        <p:txBody>
          <a:bodyPr>
            <a:spAutoFit/>
          </a:bodyPr>
          <a:lstStyle/>
          <a:p>
            <a:pPr algn="ctr" eaLnBrk="0" hangingPunct="0"/>
            <a:r>
              <a:rPr lang="en-US"/>
              <a:t>2-5 m</a:t>
            </a:r>
          </a:p>
        </p:txBody>
      </p:sp>
      <p:sp>
        <p:nvSpPr>
          <p:cNvPr id="30726" name="TextBox 5"/>
          <p:cNvSpPr txBox="1">
            <a:spLocks noChangeArrowheads="1"/>
          </p:cNvSpPr>
          <p:nvPr/>
        </p:nvSpPr>
        <p:spPr bwMode="auto">
          <a:xfrm>
            <a:off x="2209800" y="2438400"/>
            <a:ext cx="1447800" cy="304800"/>
          </a:xfrm>
          <a:prstGeom prst="rect">
            <a:avLst/>
          </a:prstGeom>
          <a:noFill/>
          <a:ln w="9525">
            <a:noFill/>
            <a:miter lim="800000"/>
            <a:headEnd/>
            <a:tailEnd/>
          </a:ln>
        </p:spPr>
        <p:txBody>
          <a:bodyPr>
            <a:spAutoFit/>
          </a:bodyPr>
          <a:lstStyle/>
          <a:p>
            <a:pPr algn="ctr" eaLnBrk="0" hangingPunct="0"/>
            <a:r>
              <a:rPr lang="en-US"/>
              <a:t>1 cm!</a:t>
            </a:r>
          </a:p>
        </p:txBody>
      </p:sp>
      <p:cxnSp>
        <p:nvCxnSpPr>
          <p:cNvPr id="30727" name="Straight Arrow Connector 9"/>
          <p:cNvCxnSpPr>
            <a:cxnSpLocks noChangeShapeType="1"/>
            <a:stCxn id="30726" idx="2"/>
          </p:cNvCxnSpPr>
          <p:nvPr/>
        </p:nvCxnSpPr>
        <p:spPr bwMode="auto">
          <a:xfrm rot="16200000" flipH="1">
            <a:off x="3028950" y="2647950"/>
            <a:ext cx="457200" cy="647700"/>
          </a:xfrm>
          <a:prstGeom prst="straightConnector1">
            <a:avLst/>
          </a:prstGeom>
          <a:noFill/>
          <a:ln w="22225" algn="ctr">
            <a:solidFill>
              <a:srgbClr val="FF0000"/>
            </a:solidFill>
            <a:round/>
            <a:headEnd/>
            <a:tailEnd type="arrow" w="med" len="med"/>
          </a:ln>
        </p:spPr>
      </p:cxnSp>
      <p:cxnSp>
        <p:nvCxnSpPr>
          <p:cNvPr id="30728" name="Straight Arrow Connector 11"/>
          <p:cNvCxnSpPr>
            <a:cxnSpLocks noChangeShapeType="1"/>
          </p:cNvCxnSpPr>
          <p:nvPr/>
        </p:nvCxnSpPr>
        <p:spPr bwMode="auto">
          <a:xfrm rot="10800000">
            <a:off x="5410200" y="3352800"/>
            <a:ext cx="685800" cy="76200"/>
          </a:xfrm>
          <a:prstGeom prst="straightConnector1">
            <a:avLst/>
          </a:prstGeom>
          <a:noFill/>
          <a:ln w="22225" algn="ctr">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457200"/>
            <a:ext cx="8458200" cy="457200"/>
          </a:xfrm>
        </p:spPr>
        <p:txBody>
          <a:bodyPr/>
          <a:lstStyle/>
          <a:p>
            <a:pPr eaLnBrk="1" hangingPunct="1"/>
            <a:r>
              <a:rPr lang="en-US" sz="2000" smtClean="0">
                <a:solidFill>
                  <a:schemeClr val="accent2"/>
                </a:solidFill>
              </a:rPr>
              <a:t>IONO, TROPO, ORBIT CONTRIBUTE TO PPM ERROR</a:t>
            </a:r>
          </a:p>
        </p:txBody>
      </p:sp>
      <p:pic>
        <p:nvPicPr>
          <p:cNvPr id="31747" name="Picture 3" descr="ppm edit"/>
          <p:cNvPicPr>
            <a:picLocks noGrp="1" noChangeAspect="1" noChangeArrowheads="1"/>
          </p:cNvPicPr>
          <p:nvPr>
            <p:ph idx="1"/>
          </p:nvPr>
        </p:nvPicPr>
        <p:blipFill>
          <a:blip r:embed="rId2" cstate="print"/>
          <a:srcRect/>
          <a:stretch>
            <a:fillRect/>
          </a:stretch>
        </p:blipFill>
        <p:spPr>
          <a:xfrm>
            <a:off x="1219200" y="838200"/>
            <a:ext cx="6858000" cy="4854575"/>
          </a:xfrm>
        </p:spPr>
      </p:pic>
      <p:sp>
        <p:nvSpPr>
          <p:cNvPr id="31748" name="Text Box 4"/>
          <p:cNvSpPr txBox="1">
            <a:spLocks noChangeArrowheads="1"/>
          </p:cNvSpPr>
          <p:nvPr/>
        </p:nvSpPr>
        <p:spPr bwMode="auto">
          <a:xfrm>
            <a:off x="304800" y="5791200"/>
            <a:ext cx="8534400" cy="396875"/>
          </a:xfrm>
          <a:prstGeom prst="rect">
            <a:avLst/>
          </a:prstGeom>
          <a:noFill/>
          <a:ln w="15875" algn="ctr">
            <a:noFill/>
            <a:miter lim="800000"/>
            <a:headEnd/>
            <a:tailEnd/>
          </a:ln>
        </p:spPr>
        <p:txBody>
          <a:bodyPr>
            <a:spAutoFit/>
          </a:bodyPr>
          <a:lstStyle/>
          <a:p>
            <a:pPr algn="ctr" eaLnBrk="0" hangingPunct="0">
              <a:spcBef>
                <a:spcPct val="50000"/>
              </a:spcBef>
            </a:pPr>
            <a:r>
              <a:rPr lang="en-US" sz="2000">
                <a:solidFill>
                  <a:schemeClr val="accent2"/>
                </a:solidFill>
              </a:rPr>
              <a:t>REMEMBER GNSS EQUIPMENT MANUFACTURERS’ SPECS!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458200" cy="685800"/>
          </a:xfrm>
          <a:solidFill>
            <a:srgbClr val="FFFFCC"/>
          </a:solidFill>
        </p:spPr>
        <p:txBody>
          <a:bodyPr/>
          <a:lstStyle/>
          <a:p>
            <a:r>
              <a:rPr lang="en-US" dirty="0" smtClean="0">
                <a:solidFill>
                  <a:srgbClr val="0070C0"/>
                </a:solidFill>
              </a:rPr>
              <a:t>THE UNDIFFERENCE CARRIER PHASE OBSERVABLE IN CYCLES</a:t>
            </a:r>
            <a:endParaRPr lang="en-US" dirty="0">
              <a:solidFill>
                <a:srgbClr val="0070C0"/>
              </a:solidFill>
            </a:endParaRPr>
          </a:p>
        </p:txBody>
      </p:sp>
      <p:pic>
        <p:nvPicPr>
          <p:cNvPr id="1138690" name="Picture 2" descr="C:\Presentations\pics\undif carrier obs.jpg"/>
          <p:cNvPicPr>
            <a:picLocks noChangeAspect="1" noChangeArrowheads="1"/>
          </p:cNvPicPr>
          <p:nvPr/>
        </p:nvPicPr>
        <p:blipFill>
          <a:blip r:embed="rId2" cstate="print"/>
          <a:srcRect/>
          <a:stretch>
            <a:fillRect/>
          </a:stretch>
        </p:blipFill>
        <p:spPr bwMode="auto">
          <a:xfrm>
            <a:off x="838200" y="911473"/>
            <a:ext cx="7913632" cy="5336927"/>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457200"/>
            <a:ext cx="8458200" cy="1447800"/>
          </a:xfrm>
        </p:spPr>
        <p:txBody>
          <a:bodyPr/>
          <a:lstStyle/>
          <a:p>
            <a:r>
              <a:rPr lang="en-US" dirty="0" smtClean="0">
                <a:solidFill>
                  <a:srgbClr val="0070C0"/>
                </a:solidFill>
              </a:rPr>
              <a:t>THE CYCLE COUNT COOKBOOK-</a:t>
            </a:r>
            <a:r>
              <a:rPr lang="en-US" dirty="0" smtClean="0"/>
              <a:t/>
            </a:r>
            <a:br>
              <a:rPr lang="en-US" dirty="0" smtClean="0"/>
            </a:br>
            <a:r>
              <a:rPr lang="en-US" dirty="0" smtClean="0"/>
              <a:t>USING </a:t>
            </a:r>
            <a:r>
              <a:rPr lang="en-US" dirty="0" smtClean="0">
                <a:solidFill>
                  <a:srgbClr val="FF0000"/>
                </a:solidFill>
              </a:rPr>
              <a:t>DIFFERENCING</a:t>
            </a:r>
            <a:r>
              <a:rPr lang="en-US" dirty="0" smtClean="0"/>
              <a:t> TO ELIMINATE OR REDUCE COMMON ERRORS IN THE RECEIVER AND SATELLITE</a:t>
            </a:r>
          </a:p>
        </p:txBody>
      </p:sp>
      <p:pic>
        <p:nvPicPr>
          <p:cNvPr id="38915" name="Picture 6" descr="DIFFERENCE.tif"/>
          <p:cNvPicPr>
            <a:picLocks noChangeAspect="1"/>
          </p:cNvPicPr>
          <p:nvPr/>
        </p:nvPicPr>
        <p:blipFill>
          <a:blip r:embed="rId2" cstate="print"/>
          <a:srcRect/>
          <a:stretch>
            <a:fillRect/>
          </a:stretch>
        </p:blipFill>
        <p:spPr bwMode="auto">
          <a:xfrm>
            <a:off x="228600" y="2133600"/>
            <a:ext cx="8686800" cy="782638"/>
          </a:xfrm>
          <a:prstGeom prst="rect">
            <a:avLst/>
          </a:prstGeom>
          <a:noFill/>
          <a:ln w="9525">
            <a:noFill/>
            <a:miter lim="800000"/>
            <a:headEnd/>
            <a:tailEnd/>
          </a:ln>
        </p:spPr>
      </p:pic>
      <p:sp>
        <p:nvSpPr>
          <p:cNvPr id="38916" name="TextBox 3"/>
          <p:cNvSpPr txBox="1">
            <a:spLocks noChangeArrowheads="1"/>
          </p:cNvSpPr>
          <p:nvPr/>
        </p:nvSpPr>
        <p:spPr bwMode="auto">
          <a:xfrm>
            <a:off x="304800" y="2971800"/>
            <a:ext cx="3505200" cy="954088"/>
          </a:xfrm>
          <a:prstGeom prst="rect">
            <a:avLst/>
          </a:prstGeom>
          <a:noFill/>
          <a:ln w="9525">
            <a:noFill/>
            <a:miter lim="800000"/>
            <a:headEnd/>
            <a:tailEnd/>
          </a:ln>
        </p:spPr>
        <p:txBody>
          <a:bodyPr>
            <a:spAutoFit/>
          </a:bodyPr>
          <a:lstStyle/>
          <a:p>
            <a:pPr>
              <a:buFont typeface="Arial" pitchFamily="34" charset="0"/>
              <a:buChar char="•"/>
            </a:pPr>
            <a:r>
              <a:rPr lang="en-US"/>
              <a:t> RECEIVER HARDWARE DELAYS</a:t>
            </a:r>
          </a:p>
          <a:p>
            <a:pPr>
              <a:buFont typeface="Arial" pitchFamily="34" charset="0"/>
              <a:buChar char="•"/>
            </a:pPr>
            <a:r>
              <a:rPr lang="en-US"/>
              <a:t>SATELLITE HARDWARE DELAYS</a:t>
            </a:r>
          </a:p>
          <a:p>
            <a:pPr>
              <a:buFont typeface="Arial" pitchFamily="34" charset="0"/>
              <a:buChar char="•"/>
            </a:pPr>
            <a:r>
              <a:rPr lang="en-US"/>
              <a:t> RECEIVER CLOCK BIAS</a:t>
            </a:r>
          </a:p>
          <a:p>
            <a:pPr>
              <a:buFont typeface="Arial" pitchFamily="34" charset="0"/>
              <a:buChar char="•"/>
            </a:pPr>
            <a:r>
              <a:rPr lang="en-US"/>
              <a:t> SATELLITE CLOCK BIAS</a:t>
            </a:r>
          </a:p>
        </p:txBody>
      </p:sp>
      <p:sp>
        <p:nvSpPr>
          <p:cNvPr id="38917" name="TextBox 4"/>
          <p:cNvSpPr txBox="1">
            <a:spLocks noChangeArrowheads="1"/>
          </p:cNvSpPr>
          <p:nvPr/>
        </p:nvSpPr>
        <p:spPr bwMode="auto">
          <a:xfrm>
            <a:off x="4724400" y="3200400"/>
            <a:ext cx="3886200" cy="307975"/>
          </a:xfrm>
          <a:prstGeom prst="rect">
            <a:avLst/>
          </a:prstGeom>
          <a:noFill/>
          <a:ln w="9525">
            <a:noFill/>
            <a:miter lim="800000"/>
            <a:headEnd/>
            <a:tailEnd/>
          </a:ln>
        </p:spPr>
        <p:txBody>
          <a:bodyPr>
            <a:spAutoFit/>
          </a:bodyPr>
          <a:lstStyle/>
          <a:p>
            <a:r>
              <a:rPr lang="en-US"/>
              <a:t>ELIMINATED WITH DIFFERENCING</a:t>
            </a:r>
          </a:p>
        </p:txBody>
      </p:sp>
      <p:cxnSp>
        <p:nvCxnSpPr>
          <p:cNvPr id="38918" name="Straight Connector 6"/>
          <p:cNvCxnSpPr>
            <a:cxnSpLocks noChangeShapeType="1"/>
            <a:endCxn id="38917" idx="1"/>
          </p:cNvCxnSpPr>
          <p:nvPr/>
        </p:nvCxnSpPr>
        <p:spPr bwMode="auto">
          <a:xfrm>
            <a:off x="3810000" y="2971800"/>
            <a:ext cx="914400" cy="382588"/>
          </a:xfrm>
          <a:prstGeom prst="line">
            <a:avLst/>
          </a:prstGeom>
          <a:noFill/>
          <a:ln w="25400" algn="ctr">
            <a:solidFill>
              <a:srgbClr val="FF0000"/>
            </a:solidFill>
            <a:round/>
            <a:headEnd/>
            <a:tailEnd/>
          </a:ln>
        </p:spPr>
      </p:cxnSp>
      <p:cxnSp>
        <p:nvCxnSpPr>
          <p:cNvPr id="38919" name="Straight Connector 8"/>
          <p:cNvCxnSpPr>
            <a:cxnSpLocks noChangeShapeType="1"/>
            <a:endCxn id="38917" idx="1"/>
          </p:cNvCxnSpPr>
          <p:nvPr/>
        </p:nvCxnSpPr>
        <p:spPr bwMode="auto">
          <a:xfrm flipV="1">
            <a:off x="3733800" y="3354388"/>
            <a:ext cx="990600" cy="531812"/>
          </a:xfrm>
          <a:prstGeom prst="line">
            <a:avLst/>
          </a:prstGeom>
          <a:noFill/>
          <a:ln w="25400" algn="ctr">
            <a:solidFill>
              <a:srgbClr val="FF0000"/>
            </a:solidFill>
            <a:round/>
            <a:headEnd/>
            <a:tailEnd/>
          </a:ln>
        </p:spPr>
      </p:cxnSp>
      <p:sp>
        <p:nvSpPr>
          <p:cNvPr id="38920" name="TextBox 9"/>
          <p:cNvSpPr txBox="1">
            <a:spLocks noChangeArrowheads="1"/>
          </p:cNvSpPr>
          <p:nvPr/>
        </p:nvSpPr>
        <p:spPr bwMode="auto">
          <a:xfrm>
            <a:off x="1219200" y="4114800"/>
            <a:ext cx="1905000" cy="523875"/>
          </a:xfrm>
          <a:prstGeom prst="rect">
            <a:avLst/>
          </a:prstGeom>
          <a:noFill/>
          <a:ln w="9525">
            <a:noFill/>
            <a:miter lim="800000"/>
            <a:headEnd/>
            <a:tailEnd/>
          </a:ln>
        </p:spPr>
        <p:txBody>
          <a:bodyPr>
            <a:spAutoFit/>
          </a:bodyPr>
          <a:lstStyle/>
          <a:p>
            <a:pPr>
              <a:buFont typeface="Arial" pitchFamily="34" charset="0"/>
              <a:buChar char="•"/>
            </a:pPr>
            <a:r>
              <a:rPr lang="en-US"/>
              <a:t> IONO DELAY</a:t>
            </a:r>
          </a:p>
          <a:p>
            <a:pPr>
              <a:buFont typeface="Arial" pitchFamily="34" charset="0"/>
              <a:buChar char="•"/>
            </a:pPr>
            <a:r>
              <a:rPr lang="en-US"/>
              <a:t>TROPO DELAY</a:t>
            </a:r>
          </a:p>
        </p:txBody>
      </p:sp>
      <p:cxnSp>
        <p:nvCxnSpPr>
          <p:cNvPr id="38921" name="Straight Arrow Connector 15"/>
          <p:cNvCxnSpPr>
            <a:cxnSpLocks noChangeShapeType="1"/>
          </p:cNvCxnSpPr>
          <p:nvPr/>
        </p:nvCxnSpPr>
        <p:spPr bwMode="auto">
          <a:xfrm>
            <a:off x="2895600" y="4419600"/>
            <a:ext cx="1905000" cy="1588"/>
          </a:xfrm>
          <a:prstGeom prst="straightConnector1">
            <a:avLst/>
          </a:prstGeom>
          <a:noFill/>
          <a:ln w="25400" algn="ctr">
            <a:solidFill>
              <a:srgbClr val="FF0000"/>
            </a:solidFill>
            <a:round/>
            <a:headEnd/>
            <a:tailEnd type="arrow" w="med" len="med"/>
          </a:ln>
        </p:spPr>
      </p:cxnSp>
      <p:sp>
        <p:nvSpPr>
          <p:cNvPr id="38922" name="TextBox 16"/>
          <p:cNvSpPr txBox="1">
            <a:spLocks noChangeArrowheads="1"/>
          </p:cNvSpPr>
          <p:nvPr/>
        </p:nvSpPr>
        <p:spPr bwMode="auto">
          <a:xfrm>
            <a:off x="4800600" y="4267200"/>
            <a:ext cx="3886200" cy="523875"/>
          </a:xfrm>
          <a:prstGeom prst="rect">
            <a:avLst/>
          </a:prstGeom>
          <a:noFill/>
          <a:ln w="9525">
            <a:noFill/>
            <a:miter lim="800000"/>
            <a:headEnd/>
            <a:tailEnd/>
          </a:ln>
        </p:spPr>
        <p:txBody>
          <a:bodyPr>
            <a:spAutoFit/>
          </a:bodyPr>
          <a:lstStyle/>
          <a:p>
            <a:r>
              <a:rPr lang="en-US"/>
              <a:t>SAME AS BASE WITH SINGLE BASE</a:t>
            </a:r>
          </a:p>
          <a:p>
            <a:r>
              <a:rPr lang="en-US"/>
              <a:t>INTERPOLATED WITH RTN</a:t>
            </a:r>
          </a:p>
        </p:txBody>
      </p:sp>
      <p:sp>
        <p:nvSpPr>
          <p:cNvPr id="38923" name="TextBox 18"/>
          <p:cNvSpPr txBox="1">
            <a:spLocks noChangeArrowheads="1"/>
          </p:cNvSpPr>
          <p:nvPr/>
        </p:nvSpPr>
        <p:spPr bwMode="auto">
          <a:xfrm>
            <a:off x="304800" y="4876800"/>
            <a:ext cx="3657600" cy="738188"/>
          </a:xfrm>
          <a:prstGeom prst="rect">
            <a:avLst/>
          </a:prstGeom>
          <a:noFill/>
          <a:ln w="9525">
            <a:noFill/>
            <a:miter lim="800000"/>
            <a:headEnd/>
            <a:tailEnd/>
          </a:ln>
        </p:spPr>
        <p:txBody>
          <a:bodyPr>
            <a:spAutoFit/>
          </a:bodyPr>
          <a:lstStyle/>
          <a:p>
            <a:pPr>
              <a:buFont typeface="Arial" pitchFamily="34" charset="0"/>
              <a:buChar char="•"/>
            </a:pPr>
            <a:r>
              <a:rPr lang="en-US"/>
              <a:t> MEASUREMENT NOISE (HIGHER GRADE RECEIVERS = LESS NOISE)</a:t>
            </a:r>
          </a:p>
          <a:p>
            <a:pPr>
              <a:buFont typeface="Arial" pitchFamily="34" charset="0"/>
              <a:buChar char="•"/>
            </a:pPr>
            <a:r>
              <a:rPr lang="en-US"/>
              <a:t> MULTIPATH</a:t>
            </a:r>
          </a:p>
        </p:txBody>
      </p:sp>
      <p:cxnSp>
        <p:nvCxnSpPr>
          <p:cNvPr id="38924" name="Straight Connector 19"/>
          <p:cNvCxnSpPr>
            <a:cxnSpLocks noChangeShapeType="1"/>
          </p:cNvCxnSpPr>
          <p:nvPr/>
        </p:nvCxnSpPr>
        <p:spPr bwMode="auto">
          <a:xfrm>
            <a:off x="3810000" y="5029200"/>
            <a:ext cx="838200" cy="152400"/>
          </a:xfrm>
          <a:prstGeom prst="line">
            <a:avLst/>
          </a:prstGeom>
          <a:noFill/>
          <a:ln w="25400" algn="ctr">
            <a:solidFill>
              <a:srgbClr val="FF0000"/>
            </a:solidFill>
            <a:round/>
            <a:headEnd/>
            <a:tailEnd/>
          </a:ln>
        </p:spPr>
      </p:cxnSp>
      <p:cxnSp>
        <p:nvCxnSpPr>
          <p:cNvPr id="38925" name="Straight Connector 21"/>
          <p:cNvCxnSpPr>
            <a:cxnSpLocks noChangeShapeType="1"/>
          </p:cNvCxnSpPr>
          <p:nvPr/>
        </p:nvCxnSpPr>
        <p:spPr bwMode="auto">
          <a:xfrm flipV="1">
            <a:off x="3810000" y="5181600"/>
            <a:ext cx="838200" cy="303213"/>
          </a:xfrm>
          <a:prstGeom prst="line">
            <a:avLst/>
          </a:prstGeom>
          <a:noFill/>
          <a:ln w="25400" algn="ctr">
            <a:solidFill>
              <a:srgbClr val="FF0000"/>
            </a:solidFill>
            <a:round/>
            <a:headEnd/>
            <a:tailEnd/>
          </a:ln>
        </p:spPr>
      </p:cxnSp>
      <p:sp>
        <p:nvSpPr>
          <p:cNvPr id="38926" name="TextBox 23"/>
          <p:cNvSpPr txBox="1">
            <a:spLocks noChangeArrowheads="1"/>
          </p:cNvSpPr>
          <p:nvPr/>
        </p:nvSpPr>
        <p:spPr bwMode="auto">
          <a:xfrm>
            <a:off x="4876800" y="5029200"/>
            <a:ext cx="3886200" cy="523875"/>
          </a:xfrm>
          <a:prstGeom prst="rect">
            <a:avLst/>
          </a:prstGeom>
          <a:noFill/>
          <a:ln w="9525">
            <a:noFill/>
            <a:miter lim="800000"/>
            <a:headEnd/>
            <a:tailEnd/>
          </a:ln>
        </p:spPr>
        <p:txBody>
          <a:bodyPr>
            <a:spAutoFit/>
          </a:bodyPr>
          <a:lstStyle/>
          <a:p>
            <a:r>
              <a:rPr lang="en-US"/>
              <a:t>NOT ELIMINATED WITH DIFFERENCING</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differenced"/>
          <p:cNvPicPr>
            <a:picLocks noChangeAspect="1" noChangeArrowheads="1"/>
          </p:cNvPicPr>
          <p:nvPr/>
        </p:nvPicPr>
        <p:blipFill>
          <a:blip r:embed="rId2" cstate="print"/>
          <a:srcRect/>
          <a:stretch>
            <a:fillRect/>
          </a:stretch>
        </p:blipFill>
        <p:spPr bwMode="auto">
          <a:xfrm>
            <a:off x="457200" y="762000"/>
            <a:ext cx="8077200" cy="4191000"/>
          </a:xfrm>
          <a:prstGeom prst="rect">
            <a:avLst/>
          </a:prstGeom>
          <a:noFill/>
          <a:ln w="9525">
            <a:noFill/>
            <a:miter lim="800000"/>
            <a:headEnd/>
            <a:tailEnd/>
          </a:ln>
        </p:spPr>
      </p:pic>
      <p:sp>
        <p:nvSpPr>
          <p:cNvPr id="43011" name="TextBox 4"/>
          <p:cNvSpPr txBox="1">
            <a:spLocks noChangeArrowheads="1"/>
          </p:cNvSpPr>
          <p:nvPr/>
        </p:nvSpPr>
        <p:spPr bwMode="auto">
          <a:xfrm>
            <a:off x="5029200" y="3657600"/>
            <a:ext cx="3124200" cy="369888"/>
          </a:xfrm>
          <a:prstGeom prst="rect">
            <a:avLst/>
          </a:prstGeom>
          <a:noFill/>
          <a:ln w="9525">
            <a:noFill/>
            <a:miter lim="800000"/>
            <a:headEnd/>
            <a:tailEnd/>
          </a:ln>
        </p:spPr>
        <p:txBody>
          <a:bodyPr>
            <a:spAutoFit/>
          </a:bodyPr>
          <a:lstStyle/>
          <a:p>
            <a:r>
              <a:rPr lang="en-US" sz="1800"/>
              <a:t>OR MODELED BY RTN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457200"/>
            <a:ext cx="3657600" cy="2667000"/>
          </a:xfrm>
        </p:spPr>
        <p:txBody>
          <a:bodyPr/>
          <a:lstStyle/>
          <a:p>
            <a:pPr eaLnBrk="1" hangingPunct="1"/>
            <a:r>
              <a:rPr lang="en-US" dirty="0" smtClean="0">
                <a:solidFill>
                  <a:schemeClr val="accent2"/>
                </a:solidFill>
              </a:rPr>
              <a:t>CARRIER PHASE PROCESSING FLOW</a:t>
            </a:r>
          </a:p>
        </p:txBody>
      </p:sp>
      <p:pic>
        <p:nvPicPr>
          <p:cNvPr id="37891" name="Picture 3" descr="DD AMB"/>
          <p:cNvPicPr>
            <a:picLocks noGrp="1" noChangeAspect="1" noChangeArrowheads="1"/>
          </p:cNvPicPr>
          <p:nvPr>
            <p:ph idx="1"/>
          </p:nvPr>
        </p:nvPicPr>
        <p:blipFill>
          <a:blip r:embed="rId2" cstate="print"/>
          <a:srcRect/>
          <a:stretch>
            <a:fillRect/>
          </a:stretch>
        </p:blipFill>
        <p:spPr>
          <a:xfrm>
            <a:off x="4114800" y="838200"/>
            <a:ext cx="4481513" cy="5410200"/>
          </a:xfrm>
        </p:spPr>
      </p:pic>
      <p:sp>
        <p:nvSpPr>
          <p:cNvPr id="138244" name="Rectangle 4"/>
          <p:cNvSpPr>
            <a:spLocks noChangeArrowheads="1"/>
          </p:cNvSpPr>
          <p:nvPr/>
        </p:nvSpPr>
        <p:spPr bwMode="auto">
          <a:xfrm>
            <a:off x="152400" y="3810000"/>
            <a:ext cx="3962400" cy="2246313"/>
          </a:xfrm>
          <a:prstGeom prst="rect">
            <a:avLst/>
          </a:prstGeom>
          <a:noFill/>
          <a:ln w="9525">
            <a:noFill/>
            <a:miter lim="800000"/>
            <a:headEnd/>
            <a:tailEnd/>
          </a:ln>
        </p:spPr>
        <p:txBody>
          <a:bodyPr>
            <a:spAutoFit/>
          </a:bodyPr>
          <a:lstStyle/>
          <a:p>
            <a:pPr eaLnBrk="0" hangingPunct="0">
              <a:defRPr/>
            </a:pPr>
            <a:r>
              <a:rPr lang="en-US" dirty="0"/>
              <a:t>“Parameterization of DGPS Carrier Phase Errors Over</a:t>
            </a:r>
          </a:p>
          <a:p>
            <a:pPr eaLnBrk="0" hangingPunct="0">
              <a:defRPr/>
            </a:pPr>
            <a:r>
              <a:rPr lang="en-US" dirty="0"/>
              <a:t>a Regional Network of Reference Stations”</a:t>
            </a:r>
          </a:p>
          <a:p>
            <a:pPr eaLnBrk="0" hangingPunct="0">
              <a:defRPr/>
            </a:pPr>
            <a:r>
              <a:rPr lang="en-US" dirty="0"/>
              <a:t>(URL: http://www.geomatics.ucalgary.ca/GradTheses.html)</a:t>
            </a:r>
          </a:p>
          <a:p>
            <a:pPr eaLnBrk="0" hangingPunct="0">
              <a:defRPr/>
            </a:pPr>
            <a:r>
              <a:rPr lang="en-US" dirty="0"/>
              <a:t>by</a:t>
            </a:r>
          </a:p>
          <a:p>
            <a:pPr eaLnBrk="0" hangingPunct="0">
              <a:defRPr/>
            </a:pPr>
            <a:r>
              <a:rPr lang="en-US" dirty="0">
                <a:solidFill>
                  <a:schemeClr val="accent6">
                    <a:lumMod val="60000"/>
                    <a:lumOff val="40000"/>
                  </a:schemeClr>
                </a:solidFill>
              </a:rPr>
              <a:t>Georgia Fotopoulos</a:t>
            </a:r>
          </a:p>
          <a:p>
            <a:pPr eaLnBrk="0" hangingPunct="0">
              <a:defRPr/>
            </a:pPr>
            <a:r>
              <a:rPr lang="en-US" dirty="0">
                <a:solidFill>
                  <a:schemeClr val="accent6">
                    <a:lumMod val="60000"/>
                    <a:lumOff val="40000"/>
                  </a:schemeClr>
                </a:solidFill>
              </a:rPr>
              <a:t>August 2000</a:t>
            </a:r>
          </a:p>
        </p:txBody>
      </p:sp>
      <p:sp>
        <p:nvSpPr>
          <p:cNvPr id="37893" name="Text Box 5"/>
          <p:cNvSpPr txBox="1">
            <a:spLocks noChangeArrowheads="1"/>
          </p:cNvSpPr>
          <p:nvPr/>
        </p:nvSpPr>
        <p:spPr bwMode="auto">
          <a:xfrm>
            <a:off x="685800" y="3429000"/>
            <a:ext cx="2133600" cy="304800"/>
          </a:xfrm>
          <a:prstGeom prst="rect">
            <a:avLst/>
          </a:prstGeom>
          <a:noFill/>
          <a:ln w="9525">
            <a:noFill/>
            <a:miter lim="800000"/>
            <a:headEnd/>
            <a:tailEnd/>
          </a:ln>
        </p:spPr>
        <p:txBody>
          <a:bodyPr>
            <a:spAutoFit/>
          </a:bodyPr>
          <a:lstStyle/>
          <a:p>
            <a:pPr algn="ctr" eaLnBrk="0" hangingPunct="0">
              <a:spcBef>
                <a:spcPct val="50000"/>
              </a:spcBef>
            </a:pPr>
            <a:r>
              <a:rPr lang="en-US"/>
              <a:t>REFERENCE:</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228600" y="457200"/>
          <a:ext cx="8915400" cy="5562600"/>
        </p:xfrm>
        <a:graphic>
          <a:graphicData uri="http://schemas.openxmlformats.org/drawingml/2006/chart">
            <c:chart xmlns:c="http://schemas.openxmlformats.org/drawingml/2006/chart" xmlns:r="http://schemas.openxmlformats.org/officeDocument/2006/relationships" r:id="rId2"/>
          </a:graphicData>
        </a:graphic>
      </p:graphicFrame>
      <p:sp>
        <p:nvSpPr>
          <p:cNvPr id="8195" name="TextBox 2"/>
          <p:cNvSpPr txBox="1">
            <a:spLocks noChangeArrowheads="1"/>
          </p:cNvSpPr>
          <p:nvPr/>
        </p:nvSpPr>
        <p:spPr bwMode="auto">
          <a:xfrm>
            <a:off x="838200" y="3886200"/>
            <a:ext cx="3352800" cy="523875"/>
          </a:xfrm>
          <a:prstGeom prst="rect">
            <a:avLst/>
          </a:prstGeom>
          <a:solidFill>
            <a:schemeClr val="bg1"/>
          </a:solidFill>
          <a:ln w="9525">
            <a:noFill/>
            <a:miter lim="800000"/>
            <a:headEnd/>
            <a:tailEnd/>
          </a:ln>
        </p:spPr>
        <p:txBody>
          <a:bodyPr>
            <a:spAutoFit/>
          </a:bodyPr>
          <a:lstStyle/>
          <a:p>
            <a:pPr algn="ctr" eaLnBrk="0" hangingPunct="0"/>
            <a:r>
              <a:rPr lang="en-US"/>
              <a:t>THE CHANGE FROM LABOR INTENSIVE TO TECHNOLOGY!</a:t>
            </a:r>
          </a:p>
        </p:txBody>
      </p:sp>
      <p:cxnSp>
        <p:nvCxnSpPr>
          <p:cNvPr id="8196" name="Straight Arrow Connector 4"/>
          <p:cNvCxnSpPr>
            <a:cxnSpLocks noChangeShapeType="1"/>
          </p:cNvCxnSpPr>
          <p:nvPr/>
        </p:nvCxnSpPr>
        <p:spPr bwMode="auto">
          <a:xfrm>
            <a:off x="4114800" y="4267200"/>
            <a:ext cx="1447800" cy="304800"/>
          </a:xfrm>
          <a:prstGeom prst="straightConnector1">
            <a:avLst/>
          </a:prstGeom>
          <a:noFill/>
          <a:ln w="28575" algn="ctr">
            <a:solidFill>
              <a:srgbClr val="FF0000"/>
            </a:solidFill>
            <a:round/>
            <a:headEnd/>
            <a:tailEnd type="arrow" w="med" len="med"/>
          </a:ln>
        </p:spPr>
      </p:cxnSp>
      <p:graphicFrame>
        <p:nvGraphicFramePr>
          <p:cNvPr id="7" name="Diagram 6"/>
          <p:cNvGraphicFramePr/>
          <p:nvPr/>
        </p:nvGraphicFramePr>
        <p:xfrm>
          <a:off x="381000" y="1295400"/>
          <a:ext cx="4038600" cy="259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198" name="Straight Connector 7"/>
          <p:cNvCxnSpPr>
            <a:cxnSpLocks noChangeShapeType="1"/>
          </p:cNvCxnSpPr>
          <p:nvPr/>
        </p:nvCxnSpPr>
        <p:spPr bwMode="auto">
          <a:xfrm rot="5400000">
            <a:off x="4572000" y="5334000"/>
            <a:ext cx="2286000" cy="0"/>
          </a:xfrm>
          <a:prstGeom prst="line">
            <a:avLst/>
          </a:prstGeom>
          <a:noFill/>
          <a:ln w="28575" algn="ctr">
            <a:solidFill>
              <a:srgbClr val="00FF00"/>
            </a:solidFill>
            <a:round/>
            <a:headEnd/>
            <a:tailEnd/>
          </a:ln>
        </p:spPr>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a:xfrm>
            <a:off x="381000" y="2514600"/>
            <a:ext cx="8458200" cy="1143000"/>
          </a:xfrm>
        </p:spPr>
        <p:txBody>
          <a:bodyPr/>
          <a:lstStyle/>
          <a:p>
            <a:pPr eaLnBrk="1" hangingPunct="1"/>
            <a:r>
              <a:rPr lang="en-US" sz="3200" smtClean="0">
                <a:solidFill>
                  <a:schemeClr val="accent2"/>
                </a:solidFill>
              </a:rPr>
              <a:t>BEST METHODS FOR</a:t>
            </a:r>
            <a:br>
              <a:rPr lang="en-US" sz="3200" smtClean="0">
                <a:solidFill>
                  <a:schemeClr val="accent2"/>
                </a:solidFill>
              </a:rPr>
            </a:br>
            <a:r>
              <a:rPr lang="en-US" sz="3200" smtClean="0">
                <a:solidFill>
                  <a:schemeClr val="accent2"/>
                </a:solidFill>
              </a:rPr>
              <a:t>REAL TIME POSITIONING</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8600" y="228600"/>
            <a:ext cx="8382000" cy="609600"/>
          </a:xfrm>
          <a:solidFill>
            <a:schemeClr val="bg1"/>
          </a:solidFill>
        </p:spPr>
        <p:txBody>
          <a:bodyPr/>
          <a:lstStyle/>
          <a:p>
            <a:pPr eaLnBrk="1" hangingPunct="1"/>
            <a:r>
              <a:rPr lang="en-US" smtClean="0">
                <a:solidFill>
                  <a:schemeClr val="accent2"/>
                </a:solidFill>
              </a:rPr>
              <a:t>REAL-TIME CHOICES - BIG PICTURE ISSUES</a:t>
            </a:r>
          </a:p>
        </p:txBody>
      </p:sp>
      <p:sp>
        <p:nvSpPr>
          <p:cNvPr id="55299" name="Rectangle 3"/>
          <p:cNvSpPr>
            <a:spLocks noGrp="1" noChangeArrowheads="1"/>
          </p:cNvSpPr>
          <p:nvPr>
            <p:ph type="body" idx="1"/>
          </p:nvPr>
        </p:nvSpPr>
        <p:spPr>
          <a:xfrm>
            <a:off x="533400" y="838200"/>
            <a:ext cx="8382000" cy="5486400"/>
          </a:xfrm>
        </p:spPr>
        <p:txBody>
          <a:bodyPr/>
          <a:lstStyle/>
          <a:p>
            <a:pPr eaLnBrk="1" hangingPunct="1">
              <a:lnSpc>
                <a:spcPct val="90000"/>
              </a:lnSpc>
            </a:pPr>
            <a:r>
              <a:rPr lang="en-US" b="1" smtClean="0">
                <a:solidFill>
                  <a:schemeClr val="accent2"/>
                </a:solidFill>
                <a:latin typeface="Arial" pitchFamily="34" charset="0"/>
              </a:rPr>
              <a:t>PASSIVE / ACTIVE – </a:t>
            </a:r>
            <a:r>
              <a:rPr lang="en-US" sz="1800" b="1" smtClean="0">
                <a:latin typeface="Arial" pitchFamily="34" charset="0"/>
              </a:rPr>
              <a:t>WHAT IS ‘TRUTH’?</a:t>
            </a:r>
          </a:p>
          <a:p>
            <a:pPr eaLnBrk="1" hangingPunct="1">
              <a:lnSpc>
                <a:spcPct val="90000"/>
              </a:lnSpc>
            </a:pPr>
            <a:r>
              <a:rPr lang="en-US" b="1" smtClean="0">
                <a:solidFill>
                  <a:schemeClr val="accent2"/>
                </a:solidFill>
                <a:latin typeface="Arial" pitchFamily="34" charset="0"/>
              </a:rPr>
              <a:t>GEOID + ELLIPSOID / LOCALIZE – </a:t>
            </a:r>
            <a:br>
              <a:rPr lang="en-US" b="1" smtClean="0">
                <a:solidFill>
                  <a:schemeClr val="accent2"/>
                </a:solidFill>
                <a:latin typeface="Arial" pitchFamily="34" charset="0"/>
              </a:rPr>
            </a:br>
            <a:r>
              <a:rPr lang="en-US" b="1" smtClean="0">
                <a:solidFill>
                  <a:schemeClr val="accent2"/>
                </a:solidFill>
                <a:latin typeface="Arial" pitchFamily="34" charset="0"/>
              </a:rPr>
              <a:t>	</a:t>
            </a:r>
            <a:r>
              <a:rPr lang="en-US" b="1" smtClean="0">
                <a:latin typeface="Arial" pitchFamily="34" charset="0"/>
              </a:rPr>
              <a:t>QUALITY OF GEOID MODELS LOCALLY. 	ORTHOMETRIC HEIGHTS ON CORS? </a:t>
            </a:r>
            <a:br>
              <a:rPr lang="en-US" b="1" smtClean="0">
                <a:latin typeface="Arial" pitchFamily="34" charset="0"/>
              </a:rPr>
            </a:br>
            <a:endParaRPr lang="en-US" b="1" smtClean="0">
              <a:solidFill>
                <a:schemeClr val="accent2"/>
              </a:solidFill>
              <a:latin typeface="Arial" pitchFamily="34" charset="0"/>
            </a:endParaRPr>
          </a:p>
          <a:p>
            <a:pPr eaLnBrk="1" hangingPunct="1">
              <a:lnSpc>
                <a:spcPct val="90000"/>
              </a:lnSpc>
            </a:pPr>
            <a:r>
              <a:rPr lang="en-US" b="1" smtClean="0">
                <a:solidFill>
                  <a:schemeClr val="accent2"/>
                </a:solidFill>
                <a:latin typeface="Arial" pitchFamily="34" charset="0"/>
              </a:rPr>
              <a:t>GRID / GROUND – </a:t>
            </a:r>
            <a:br>
              <a:rPr lang="en-US" b="1" smtClean="0">
                <a:solidFill>
                  <a:schemeClr val="accent2"/>
                </a:solidFill>
                <a:latin typeface="Arial" pitchFamily="34" charset="0"/>
              </a:rPr>
            </a:br>
            <a:r>
              <a:rPr lang="en-US" b="1" smtClean="0">
                <a:solidFill>
                  <a:schemeClr val="accent2"/>
                </a:solidFill>
                <a:latin typeface="Arial" pitchFamily="34" charset="0"/>
              </a:rPr>
              <a:t>	</a:t>
            </a:r>
            <a:r>
              <a:rPr lang="en-US" b="1" smtClean="0">
                <a:latin typeface="Arial" pitchFamily="34" charset="0"/>
              </a:rPr>
              <a:t>LOW DISTORTION PROJECTIONS- SHOULD  NGS PLAY?</a:t>
            </a:r>
            <a:br>
              <a:rPr lang="en-US" b="1" smtClean="0">
                <a:latin typeface="Arial" pitchFamily="34" charset="0"/>
              </a:rPr>
            </a:br>
            <a:r>
              <a:rPr lang="en-US" b="1" smtClean="0">
                <a:solidFill>
                  <a:schemeClr val="accent2"/>
                </a:solidFill>
                <a:latin typeface="Arial" pitchFamily="34" charset="0"/>
              </a:rPr>
              <a:t> </a:t>
            </a:r>
          </a:p>
          <a:p>
            <a:pPr eaLnBrk="1" hangingPunct="1">
              <a:lnSpc>
                <a:spcPct val="90000"/>
              </a:lnSpc>
            </a:pPr>
            <a:r>
              <a:rPr lang="en-US" b="1" smtClean="0">
                <a:solidFill>
                  <a:schemeClr val="accent2"/>
                </a:solidFill>
                <a:latin typeface="Arial" pitchFamily="34" charset="0"/>
              </a:rPr>
              <a:t>ACCURACY / PRECISION- </a:t>
            </a:r>
            <a:r>
              <a:rPr lang="en-US" b="1" smtClean="0">
                <a:latin typeface="Arial" pitchFamily="34" charset="0"/>
              </a:rPr>
              <a:t>IMPORTANCE OF METADATA</a:t>
            </a:r>
            <a:endParaRPr lang="en-US" b="1" smtClean="0">
              <a:solidFill>
                <a:schemeClr val="accent2"/>
              </a:solidFill>
              <a:latin typeface="Arial" pitchFamily="34" charset="0"/>
            </a:endParaRPr>
          </a:p>
          <a:p>
            <a:pPr eaLnBrk="1" hangingPunct="1">
              <a:lnSpc>
                <a:spcPct val="90000"/>
              </a:lnSpc>
            </a:pPr>
            <a:r>
              <a:rPr lang="en-US" b="1" smtClean="0">
                <a:solidFill>
                  <a:schemeClr val="accent2"/>
                </a:solidFill>
                <a:latin typeface="Arial" pitchFamily="34" charset="0"/>
              </a:rPr>
              <a:t>SINGLE SHOT / REDUNDANCY</a:t>
            </a:r>
          </a:p>
          <a:p>
            <a:pPr eaLnBrk="1" hangingPunct="1">
              <a:lnSpc>
                <a:spcPct val="90000"/>
              </a:lnSpc>
            </a:pPr>
            <a:r>
              <a:rPr lang="en-US" b="1" smtClean="0">
                <a:solidFill>
                  <a:schemeClr val="accent2"/>
                </a:solidFill>
                <a:latin typeface="Arial" pitchFamily="34" charset="0"/>
              </a:rPr>
              <a:t>RTK / RTN</a:t>
            </a:r>
          </a:p>
          <a:p>
            <a:pPr eaLnBrk="1" hangingPunct="1">
              <a:lnSpc>
                <a:spcPct val="90000"/>
              </a:lnSpc>
            </a:pPr>
            <a:r>
              <a:rPr lang="en-US" b="1" smtClean="0">
                <a:solidFill>
                  <a:schemeClr val="accent2"/>
                </a:solidFill>
                <a:latin typeface="Arial" pitchFamily="34" charset="0"/>
              </a:rPr>
              <a:t>NATIONAL DATUMS / LOCAL DATUMS / ADJUSTMENTS- 	</a:t>
            </a:r>
            <a:r>
              <a:rPr lang="en-US" b="1" smtClean="0">
                <a:latin typeface="Arial" pitchFamily="34" charset="0"/>
              </a:rPr>
              <a:t>DIFFERENT WAYS RTN GET THEIR COORDINATES-VARIOUS OPUS, OPUS-DB, CORS ADJUSTED, PASSIVE MARKS.</a:t>
            </a:r>
            <a:br>
              <a:rPr lang="en-US" b="1" smtClean="0">
                <a:latin typeface="Arial" pitchFamily="34" charset="0"/>
              </a:rPr>
            </a:br>
            <a:r>
              <a:rPr lang="en-US" b="1" smtClean="0">
                <a:latin typeface="Arial" pitchFamily="34" charset="0"/>
              </a:rPr>
              <a:t>	 VELOCITIES - NEW DATUMS, “4 -D” POSITIONS </a:t>
            </a:r>
            <a:br>
              <a:rPr lang="en-US" b="1" smtClean="0">
                <a:latin typeface="Arial" pitchFamily="34" charset="0"/>
              </a:rPr>
            </a:br>
            <a:endParaRPr lang="en-US" b="1" smtClean="0">
              <a:solidFill>
                <a:schemeClr val="accent2"/>
              </a:solidFill>
              <a:latin typeface="Arial" pitchFamily="34" charset="0"/>
            </a:endParaRPr>
          </a:p>
          <a:p>
            <a:pPr eaLnBrk="1" hangingPunct="1">
              <a:lnSpc>
                <a:spcPct val="90000"/>
              </a:lnSpc>
            </a:pPr>
            <a:r>
              <a:rPr lang="en-US" b="1" smtClean="0">
                <a:solidFill>
                  <a:schemeClr val="accent2"/>
                </a:solidFill>
                <a:latin typeface="Arial" pitchFamily="34" charset="0"/>
              </a:rPr>
              <a:t>GNSS / GPS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p:cNvSpPr>
            <a:spLocks noGrp="1"/>
          </p:cNvSpPr>
          <p:nvPr>
            <p:ph type="title"/>
          </p:nvPr>
        </p:nvSpPr>
        <p:spPr>
          <a:xfrm>
            <a:off x="457200" y="432069"/>
            <a:ext cx="8458200" cy="609600"/>
          </a:xfrm>
        </p:spPr>
        <p:txBody>
          <a:bodyPr>
            <a:normAutofit fontScale="90000"/>
          </a:bodyPr>
          <a:lstStyle/>
          <a:p>
            <a:pPr algn="ctr"/>
            <a:r>
              <a:rPr lang="en-US" sz="2800" dirty="0" smtClean="0">
                <a:solidFill>
                  <a:srgbClr val="0070C0"/>
                </a:solidFill>
              </a:rPr>
              <a:t/>
            </a:r>
            <a:br>
              <a:rPr lang="en-US" sz="2800" dirty="0" smtClean="0">
                <a:solidFill>
                  <a:srgbClr val="0070C0"/>
                </a:solidFill>
              </a:rPr>
            </a:br>
            <a:r>
              <a:rPr lang="en-US" sz="2800" dirty="0" smtClean="0">
                <a:solidFill>
                  <a:srgbClr val="0070C0"/>
                </a:solidFill>
              </a:rPr>
              <a:t>FOUR CARDINAL RULES FOR RT POSITIONING</a:t>
            </a:r>
          </a:p>
        </p:txBody>
      </p:sp>
      <p:sp>
        <p:nvSpPr>
          <p:cNvPr id="4" name="Content Placeholder 3"/>
          <p:cNvSpPr>
            <a:spLocks noGrp="1"/>
          </p:cNvSpPr>
          <p:nvPr>
            <p:ph idx="1"/>
          </p:nvPr>
        </p:nvSpPr>
        <p:spPr>
          <a:xfrm>
            <a:off x="152400" y="1374316"/>
            <a:ext cx="8839200" cy="4007251"/>
          </a:xfrm>
          <a:solidFill>
            <a:schemeClr val="bg1">
              <a:alpha val="54000"/>
            </a:schemeClr>
          </a:solid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400" b="1" u="sng" dirty="0" smtClean="0">
                <a:ln w="11430">
                  <a:solidFill>
                    <a:srgbClr val="0070C0"/>
                  </a:solidFill>
                </a:ln>
                <a:solidFill>
                  <a:srgbClr val="FF0000"/>
                </a:solidFill>
                <a:effectLst>
                  <a:outerShdw blurRad="50800" dist="39000" dir="5460000" algn="tl">
                    <a:srgbClr val="000000">
                      <a:alpha val="38000"/>
                    </a:srgbClr>
                  </a:outerShdw>
                </a:effectLst>
              </a:rPr>
              <a:t>COMMUNICATIONS:</a:t>
            </a:r>
            <a:r>
              <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400" b="1" u="sng" dirty="0" smtClean="0">
                <a:ln w="11430">
                  <a:solidFill>
                    <a:srgbClr val="0033CC"/>
                  </a:solidFill>
                </a:ln>
                <a:solidFill>
                  <a:schemeClr val="accent1"/>
                </a:solidFill>
                <a:effectLst>
                  <a:outerShdw blurRad="50800" dist="39000" dir="5460000" algn="tl">
                    <a:srgbClr val="000000">
                      <a:alpha val="38000"/>
                    </a:srgbClr>
                  </a:outerShdw>
                </a:effectLst>
              </a:rPr>
              <a:t>THE KEY TO SUCCESS</a:t>
            </a:r>
            <a:r>
              <a:rPr lang="en-US" sz="2400" b="1" u="sng" dirty="0" smtClean="0">
                <a:ln w="11430"/>
                <a:solidFill>
                  <a:schemeClr val="accent1"/>
                </a:solidFill>
                <a:effectLst>
                  <a:outerShdw blurRad="50800" dist="39000" dir="5460000" algn="tl">
                    <a:srgbClr val="000000">
                      <a:alpha val="38000"/>
                    </a:srgbClr>
                  </a:outerShdw>
                </a:effectLst>
              </a:rPr>
              <a:t/>
            </a:r>
            <a:br>
              <a:rPr lang="en-US" sz="2400" b="1" u="sng" dirty="0" smtClean="0">
                <a:ln w="11430"/>
                <a:solidFill>
                  <a:schemeClr val="accent1"/>
                </a:solidFill>
                <a:effectLst>
                  <a:outerShdw blurRad="50800" dist="39000" dir="5460000" algn="tl">
                    <a:srgbClr val="000000">
                      <a:alpha val="38000"/>
                    </a:srgbClr>
                  </a:outerShdw>
                </a:effectLst>
              </a:rPr>
            </a:br>
            <a:r>
              <a:rPr lang="en-US" sz="2400" b="1" u="sng" dirty="0" smtClean="0">
                <a:ln w="11430"/>
                <a:solidFill>
                  <a:schemeClr val="accent1"/>
                </a:solidFill>
                <a:effectLst>
                  <a:outerShdw blurRad="50800" dist="39000" dir="5460000" algn="tl">
                    <a:srgbClr val="000000">
                      <a:alpha val="38000"/>
                    </a:srgbClr>
                  </a:outerShdw>
                </a:effectLst>
              </a:rPr>
              <a:t/>
            </a:r>
            <a:br>
              <a:rPr lang="en-US" sz="2400" b="1" u="sng" dirty="0" smtClean="0">
                <a:ln w="11430"/>
                <a:solidFill>
                  <a:schemeClr val="accent1"/>
                </a:solidFill>
                <a:effectLst>
                  <a:outerShdw blurRad="50800" dist="39000" dir="5460000" algn="tl">
                    <a:srgbClr val="000000">
                      <a:alpha val="38000"/>
                    </a:srgbClr>
                  </a:outerShdw>
                </a:effectLst>
              </a:rPr>
            </a:br>
            <a:endParaRPr lang="en-US" sz="2400" b="1" u="sng" dirty="0" smtClean="0">
              <a:ln w="11430"/>
              <a:solidFill>
                <a:schemeClr val="accent1"/>
              </a:solidFill>
              <a:effectLst>
                <a:outerShdw blurRad="50800" dist="39000" dir="5460000" algn="tl">
                  <a:srgbClr val="000000">
                    <a:alpha val="38000"/>
                  </a:srgbClr>
                </a:outerShdw>
              </a:effectLst>
            </a:endParaRPr>
          </a:p>
          <a:p>
            <a:pPr>
              <a:defRPr/>
            </a:pPr>
            <a:r>
              <a:rPr lang="en-US" sz="2400" b="1" u="sng" dirty="0" smtClean="0">
                <a:ln w="11430">
                  <a:solidFill>
                    <a:schemeClr val="accent2"/>
                  </a:solidFill>
                </a:ln>
                <a:solidFill>
                  <a:srgbClr val="FF0000"/>
                </a:solidFill>
                <a:effectLst>
                  <a:outerShdw blurRad="50800" dist="39000" dir="5460000" algn="tl">
                    <a:srgbClr val="000000">
                      <a:alpha val="38000"/>
                    </a:srgbClr>
                  </a:outerShdw>
                </a:effectLst>
              </a:rPr>
              <a:t>CHECK SHOT:</a:t>
            </a:r>
            <a:r>
              <a:rPr lang="en-US" sz="2400" b="1" u="sng" dirty="0" smtClean="0">
                <a:ln w="11430"/>
                <a:solidFill>
                  <a:srgbClr val="FF0000"/>
                </a:solidFill>
                <a:effectLst>
                  <a:outerShdw blurRad="50800" dist="39000" dir="5460000" algn="tl">
                    <a:srgbClr val="000000">
                      <a:alpha val="38000"/>
                    </a:srgbClr>
                  </a:outerShdw>
                </a:effectLst>
              </a:rPr>
              <a:t>  </a:t>
            </a:r>
            <a:r>
              <a:rPr lang="en-US" sz="2400" b="1" u="sng" dirty="0" smtClean="0">
                <a:ln w="11430">
                  <a:solidFill>
                    <a:srgbClr val="0033CC"/>
                  </a:solidFill>
                </a:ln>
                <a:solidFill>
                  <a:schemeClr val="accent1"/>
                </a:solidFill>
                <a:effectLst>
                  <a:outerShdw blurRad="50800" dist="39000" dir="5460000" algn="tl">
                    <a:srgbClr val="000000">
                      <a:alpha val="38000"/>
                    </a:srgbClr>
                  </a:outerShdw>
                </a:effectLst>
              </a:rPr>
              <a:t>FIRST BEFORE NEW WORK</a:t>
            </a:r>
            <a:br>
              <a:rPr lang="en-US" sz="2400" b="1" u="sng" dirty="0" smtClean="0">
                <a:ln w="11430">
                  <a:solidFill>
                    <a:srgbClr val="0033CC"/>
                  </a:solidFill>
                </a:ln>
                <a:solidFill>
                  <a:schemeClr val="accent1"/>
                </a:solidFill>
                <a:effectLst>
                  <a:outerShdw blurRad="50800" dist="39000" dir="5460000" algn="tl">
                    <a:srgbClr val="000000">
                      <a:alpha val="38000"/>
                    </a:srgbClr>
                  </a:outerShdw>
                </a:effectLst>
              </a:rPr>
            </a:br>
            <a:r>
              <a:rPr lang="en-US" sz="2400" b="1" u="sng" dirty="0" smtClean="0">
                <a:ln w="11430"/>
                <a:solidFill>
                  <a:schemeClr val="tx1">
                    <a:lumMod val="60000"/>
                    <a:lumOff val="40000"/>
                  </a:schemeClr>
                </a:solidFill>
                <a:effectLst>
                  <a:outerShdw blurRad="50800" dist="39000" dir="5460000" algn="tl">
                    <a:srgbClr val="000000">
                      <a:alpha val="38000"/>
                    </a:srgbClr>
                  </a:outerShdw>
                </a:effectLst>
              </a:rPr>
              <a:t/>
            </a:r>
            <a:br>
              <a:rPr lang="en-US" sz="2400" b="1" u="sng" dirty="0" smtClean="0">
                <a:ln w="11430"/>
                <a:solidFill>
                  <a:schemeClr val="tx1">
                    <a:lumMod val="60000"/>
                    <a:lumOff val="40000"/>
                  </a:schemeClr>
                </a:solidFill>
                <a:effectLst>
                  <a:outerShdw blurRad="50800" dist="39000" dir="5460000" algn="tl">
                    <a:srgbClr val="000000">
                      <a:alpha val="38000"/>
                    </a:srgbClr>
                  </a:outerShdw>
                </a:effectLst>
              </a:rPr>
            </a:br>
            <a:endParaRPr lang="en-US" sz="2400" b="1" u="sng" dirty="0" smtClean="0">
              <a:ln w="11430"/>
              <a:solidFill>
                <a:schemeClr val="tx1">
                  <a:lumMod val="60000"/>
                  <a:lumOff val="40000"/>
                </a:schemeClr>
              </a:solidFill>
              <a:effectLst>
                <a:outerShdw blurRad="50800" dist="39000" dir="5460000" algn="tl">
                  <a:srgbClr val="000000">
                    <a:alpha val="38000"/>
                  </a:srgbClr>
                </a:outerShdw>
              </a:effectLst>
            </a:endParaRPr>
          </a:p>
          <a:p>
            <a:pPr>
              <a:defRPr/>
            </a:pPr>
            <a:r>
              <a:rPr lang="en-US" sz="2400" b="1" u="sng" dirty="0" smtClean="0">
                <a:ln w="11430">
                  <a:solidFill>
                    <a:schemeClr val="accent2"/>
                  </a:solidFill>
                </a:ln>
                <a:solidFill>
                  <a:srgbClr val="FF0000"/>
                </a:solidFill>
                <a:effectLst>
                  <a:outerShdw blurRad="50800" dist="39000" dir="5460000" algn="tl">
                    <a:srgbClr val="000000">
                      <a:alpha val="38000"/>
                    </a:srgbClr>
                  </a:outerShdw>
                </a:effectLst>
              </a:rPr>
              <a:t>REDUNDANCY:</a:t>
            </a:r>
            <a:r>
              <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400" b="1" u="sng" dirty="0" smtClean="0">
                <a:ln w="11430">
                  <a:solidFill>
                    <a:srgbClr val="0033CC"/>
                  </a:solidFill>
                </a:ln>
                <a:solidFill>
                  <a:schemeClr val="accent1"/>
                </a:solidFill>
                <a:effectLst>
                  <a:outerShdw blurRad="50800" dist="39000" dir="5460000" algn="tl">
                    <a:srgbClr val="000000">
                      <a:alpha val="38000"/>
                    </a:srgbClr>
                  </a:outerShdw>
                </a:effectLst>
              </a:rPr>
              <a:t>FOR CONFIDENCE</a:t>
            </a:r>
            <a:r>
              <a:rPr lang="en-US" sz="2400" b="1" u="sng" dirty="0" smtClean="0">
                <a:ln w="11430"/>
                <a:solidFill>
                  <a:schemeClr val="accent1"/>
                </a:solidFill>
                <a:effectLst>
                  <a:outerShdw blurRad="50800" dist="39000" dir="5460000" algn="tl">
                    <a:srgbClr val="000000">
                      <a:alpha val="38000"/>
                    </a:srgbClr>
                  </a:outerShdw>
                </a:effectLst>
              </a:rPr>
              <a:t/>
            </a:r>
            <a:br>
              <a:rPr lang="en-US" sz="2400" b="1" u="sng" dirty="0" smtClean="0">
                <a:ln w="11430"/>
                <a:solidFill>
                  <a:schemeClr val="accent1"/>
                </a:solidFill>
                <a:effectLst>
                  <a:outerShdw blurRad="50800" dist="39000" dir="5460000" algn="tl">
                    <a:srgbClr val="000000">
                      <a:alpha val="38000"/>
                    </a:srgbClr>
                  </a:outerShdw>
                </a:effectLst>
              </a:rPr>
            </a:br>
            <a:r>
              <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defRPr/>
            </a:pPr>
            <a:r>
              <a:rPr lang="en-US" sz="2400" b="1" u="sng" dirty="0" smtClean="0">
                <a:ln w="11430">
                  <a:solidFill>
                    <a:schemeClr val="accent2"/>
                  </a:solidFill>
                </a:ln>
                <a:solidFill>
                  <a:srgbClr val="FF0000"/>
                </a:solidFill>
                <a:effectLst>
                  <a:outerShdw blurRad="50800" dist="39000" dir="5460000" algn="tl">
                    <a:srgbClr val="000000">
                      <a:alpha val="38000"/>
                    </a:srgbClr>
                  </a:outerShdw>
                </a:effectLst>
              </a:rPr>
              <a:t>MULTIPATH:</a:t>
            </a:r>
            <a:r>
              <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300" b="1" u="sng" dirty="0" smtClean="0">
                <a:ln w="11430">
                  <a:solidFill>
                    <a:srgbClr val="0033CC"/>
                  </a:solidFill>
                </a:ln>
                <a:solidFill>
                  <a:schemeClr val="accent1"/>
                </a:solidFill>
                <a:effectLst>
                  <a:outerShdw blurRad="50800" dist="39000" dir="5460000" algn="tl">
                    <a:srgbClr val="000000">
                      <a:alpha val="38000"/>
                    </a:srgbClr>
                  </a:outerShdw>
                </a:effectLst>
              </a:rPr>
              <a:t>AVOID UNSUITABLE CONDITIONS</a:t>
            </a:r>
            <a:endParaRPr lang="en-US" sz="2300" b="1" dirty="0">
              <a:ln w="11430">
                <a:solidFill>
                  <a:srgbClr val="0033CC"/>
                </a:solidFill>
              </a:ln>
              <a:solidFill>
                <a:schemeClr val="accent1"/>
              </a:solidFill>
              <a:effectLst>
                <a:outerShdw blurRad="50800" dist="39000" dir="5460000" algn="tl">
                  <a:srgbClr val="000000">
                    <a:alpha val="38000"/>
                  </a:srgbClr>
                </a:outerShdw>
              </a:effectLst>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2"/>
          <p:cNvSpPr>
            <a:spLocks noGrp="1"/>
          </p:cNvSpPr>
          <p:nvPr>
            <p:ph type="title"/>
          </p:nvPr>
        </p:nvSpPr>
        <p:spPr>
          <a:xfrm>
            <a:off x="228600" y="457200"/>
            <a:ext cx="3962400" cy="1981200"/>
          </a:xfrm>
        </p:spPr>
        <p:txBody>
          <a:bodyPr/>
          <a:lstStyle/>
          <a:p>
            <a:r>
              <a:rPr lang="en-US" smtClean="0">
                <a:solidFill>
                  <a:srgbClr val="0070C0"/>
                </a:solidFill>
              </a:rPr>
              <a:t>NGS SINGLE BASE GUIDELINES</a:t>
            </a:r>
          </a:p>
        </p:txBody>
      </p:sp>
      <p:pic>
        <p:nvPicPr>
          <p:cNvPr id="92163" name="Picture 5" descr="SB.COVER.tif"/>
          <p:cNvPicPr>
            <a:picLocks noChangeAspect="1"/>
          </p:cNvPicPr>
          <p:nvPr/>
        </p:nvPicPr>
        <p:blipFill>
          <a:blip r:embed="rId2" cstate="print"/>
          <a:srcRect/>
          <a:stretch>
            <a:fillRect/>
          </a:stretch>
        </p:blipFill>
        <p:spPr bwMode="auto">
          <a:xfrm>
            <a:off x="4114800" y="685800"/>
            <a:ext cx="4495800" cy="5946775"/>
          </a:xfrm>
          <a:prstGeom prst="rect">
            <a:avLst/>
          </a:prstGeom>
          <a:noFill/>
          <a:ln w="9525">
            <a:noFill/>
            <a:miter lim="800000"/>
            <a:headEnd/>
            <a:tailEnd/>
          </a:ln>
        </p:spPr>
      </p:pic>
      <p:sp>
        <p:nvSpPr>
          <p:cNvPr id="92164" name="Rectangle 4"/>
          <p:cNvSpPr>
            <a:spLocks noChangeArrowheads="1"/>
          </p:cNvSpPr>
          <p:nvPr/>
        </p:nvSpPr>
        <p:spPr bwMode="auto">
          <a:xfrm>
            <a:off x="457200" y="5486400"/>
            <a:ext cx="8382000" cy="304800"/>
          </a:xfrm>
          <a:prstGeom prst="rect">
            <a:avLst/>
          </a:prstGeom>
          <a:noFill/>
          <a:ln w="9525">
            <a:noFill/>
            <a:miter lim="800000"/>
            <a:headEnd/>
            <a:tailEnd/>
          </a:ln>
        </p:spPr>
        <p:txBody>
          <a:bodyPr>
            <a:spAutoFit/>
          </a:bodyPr>
          <a:lstStyle/>
          <a:p>
            <a:r>
              <a:rPr lang="en-US" dirty="0" smtClean="0">
                <a:solidFill>
                  <a:schemeClr val="hlink"/>
                </a:solidFill>
                <a:hlinkClick r:id="rId3"/>
              </a:rPr>
              <a:t>http://www.ngs.noaa.gov/PUBS_LIB/NGSRealTimeUserGuidelines.v2.1.pdf</a:t>
            </a:r>
            <a:r>
              <a:rPr lang="en-US" dirty="0" smtClean="0">
                <a:solidFill>
                  <a:schemeClr val="hlink"/>
                </a:solidFill>
              </a:rPr>
              <a:t> </a:t>
            </a:r>
            <a:endParaRPr lang="en-US" dirty="0">
              <a:solidFill>
                <a:schemeClr val="hlink"/>
              </a:solidFill>
            </a:endParaRPr>
          </a:p>
        </p:txBody>
      </p:sp>
      <p:sp>
        <p:nvSpPr>
          <p:cNvPr id="92165" name="TextBox 6"/>
          <p:cNvSpPr txBox="1">
            <a:spLocks noChangeArrowheads="1"/>
          </p:cNvSpPr>
          <p:nvPr/>
        </p:nvSpPr>
        <p:spPr bwMode="auto">
          <a:xfrm>
            <a:off x="381000" y="2057400"/>
            <a:ext cx="4114800" cy="3170238"/>
          </a:xfrm>
          <a:prstGeom prst="rect">
            <a:avLst/>
          </a:prstGeom>
          <a:noFill/>
          <a:ln w="9525">
            <a:noFill/>
            <a:miter lim="800000"/>
            <a:headEnd/>
            <a:tailEnd/>
          </a:ln>
        </p:spPr>
        <p:txBody>
          <a:bodyPr>
            <a:spAutoFit/>
          </a:bodyPr>
          <a:lstStyle/>
          <a:p>
            <a:pPr>
              <a:buFont typeface="Arial" pitchFamily="34" charset="0"/>
              <a:buChar char="•"/>
            </a:pPr>
            <a:r>
              <a:rPr lang="en-US" sz="2000"/>
              <a:t> LEGACY EQUIPMENT</a:t>
            </a:r>
            <a:br>
              <a:rPr lang="en-US" sz="2000"/>
            </a:br>
            <a:endParaRPr lang="en-US" sz="2000"/>
          </a:p>
          <a:p>
            <a:pPr>
              <a:buFont typeface="Arial" pitchFamily="34" charset="0"/>
              <a:buChar char="•"/>
            </a:pPr>
            <a:r>
              <a:rPr lang="en-US" sz="2000"/>
              <a:t> NO CELL COVERAGE</a:t>
            </a:r>
            <a:br>
              <a:rPr lang="en-US" sz="2000"/>
            </a:br>
            <a:endParaRPr lang="en-US" sz="2000"/>
          </a:p>
          <a:p>
            <a:pPr>
              <a:buFont typeface="Arial" pitchFamily="34" charset="0"/>
              <a:buChar char="•"/>
            </a:pPr>
            <a:r>
              <a:rPr lang="en-US" sz="2000"/>
              <a:t> NEW RT CLOSEST BASE NETWORKS</a:t>
            </a:r>
            <a:br>
              <a:rPr lang="en-US" sz="2000"/>
            </a:br>
            <a:endParaRPr lang="en-US" sz="2000"/>
          </a:p>
          <a:p>
            <a:pPr>
              <a:buFont typeface="Arial" pitchFamily="34" charset="0"/>
              <a:buChar char="•"/>
            </a:pPr>
            <a:r>
              <a:rPr lang="en-US" sz="2000"/>
              <a:t> MACHINE GUIDANCE AND PRECISION AGRICULTURE USE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0" y="457200"/>
            <a:ext cx="3505200" cy="4876800"/>
          </a:xfrm>
        </p:spPr>
        <p:txBody>
          <a:bodyPr/>
          <a:lstStyle/>
          <a:p>
            <a:r>
              <a:rPr lang="en-US" dirty="0" smtClean="0">
                <a:solidFill>
                  <a:srgbClr val="0070C0"/>
                </a:solidFill>
              </a:rPr>
              <a:t>RT USER GUIDELINES</a:t>
            </a:r>
            <a:endParaRPr lang="en-US" dirty="0">
              <a:solidFill>
                <a:srgbClr val="0070C0"/>
              </a:solidFill>
            </a:endParaRPr>
          </a:p>
        </p:txBody>
      </p:sp>
      <p:pic>
        <p:nvPicPr>
          <p:cNvPr id="3" name="Picture 2" descr="contents.jpg"/>
          <p:cNvPicPr>
            <a:picLocks noChangeAspect="1"/>
          </p:cNvPicPr>
          <p:nvPr/>
        </p:nvPicPr>
        <p:blipFill>
          <a:blip r:embed="rId2" cstate="print"/>
          <a:stretch>
            <a:fillRect/>
          </a:stretch>
        </p:blipFill>
        <p:spPr>
          <a:xfrm>
            <a:off x="228600" y="283464"/>
            <a:ext cx="5255491" cy="6574536"/>
          </a:xfrm>
          <a:prstGeom prst="rect">
            <a:avLst/>
          </a:prstGeom>
        </p:spPr>
      </p:pic>
      <p:cxnSp>
        <p:nvCxnSpPr>
          <p:cNvPr id="14" name="Straight Connector 13"/>
          <p:cNvCxnSpPr/>
          <p:nvPr/>
        </p:nvCxnSpPr>
        <p:spPr bwMode="auto">
          <a:xfrm>
            <a:off x="304800" y="4419600"/>
            <a:ext cx="5181600" cy="0"/>
          </a:xfrm>
          <a:prstGeom prst="line">
            <a:avLst/>
          </a:prstGeom>
          <a:solidFill>
            <a:schemeClr val="bg1"/>
          </a:solidFill>
          <a:ln w="34925" cap="rnd" cmpd="sng" algn="ctr">
            <a:solidFill>
              <a:srgbClr val="FF0000"/>
            </a:solidFill>
            <a:prstDash val="solid"/>
            <a:round/>
            <a:headEnd type="none" w="med" len="med"/>
            <a:tailEnd type="none"/>
          </a:ln>
          <a:effectLst/>
        </p:spPr>
      </p:cxnSp>
      <p:cxnSp>
        <p:nvCxnSpPr>
          <p:cNvPr id="15" name="Straight Connector 14"/>
          <p:cNvCxnSpPr/>
          <p:nvPr/>
        </p:nvCxnSpPr>
        <p:spPr bwMode="auto">
          <a:xfrm>
            <a:off x="304800" y="3429000"/>
            <a:ext cx="5181600" cy="0"/>
          </a:xfrm>
          <a:prstGeom prst="line">
            <a:avLst/>
          </a:prstGeom>
          <a:solidFill>
            <a:schemeClr val="bg1"/>
          </a:solidFill>
          <a:ln w="34925" cap="rnd" cmpd="sng" algn="ctr">
            <a:solidFill>
              <a:srgbClr val="FF0000"/>
            </a:solidFill>
            <a:prstDash val="solid"/>
            <a:round/>
            <a:headEnd type="none" w="med" len="med"/>
            <a:tailEnd type="none"/>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4"/>
          <p:cNvSpPr>
            <a:spLocks noGrp="1" noChangeArrowheads="1"/>
          </p:cNvSpPr>
          <p:nvPr>
            <p:ph type="title"/>
          </p:nvPr>
        </p:nvSpPr>
        <p:spPr>
          <a:xfrm>
            <a:off x="457200" y="609600"/>
            <a:ext cx="8458200" cy="609600"/>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defRPr/>
            </a:pPr>
            <a:r>
              <a:rPr lang="en-US"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DRAFT GUIDELINES- 95% CONFIDENCE</a:t>
            </a:r>
          </a:p>
        </p:txBody>
      </p:sp>
      <p:pic>
        <p:nvPicPr>
          <p:cNvPr id="112643" name="Picture 5" descr="TABLE1"/>
          <p:cNvPicPr>
            <a:picLocks noChangeAspect="1" noChangeArrowheads="1"/>
          </p:cNvPicPr>
          <p:nvPr/>
        </p:nvPicPr>
        <p:blipFill>
          <a:blip r:embed="rId2" cstate="print"/>
          <a:srcRect/>
          <a:stretch>
            <a:fillRect/>
          </a:stretch>
        </p:blipFill>
        <p:spPr bwMode="auto">
          <a:xfrm>
            <a:off x="304800" y="1066800"/>
            <a:ext cx="8839200" cy="4953000"/>
          </a:xfrm>
          <a:prstGeom prst="rect">
            <a:avLst/>
          </a:prstGeom>
          <a:noFill/>
          <a:ln w="9525">
            <a:noFill/>
            <a:miter lim="800000"/>
            <a:headEnd/>
            <a:tailEnd/>
          </a:ln>
        </p:spPr>
      </p:pic>
      <p:sp>
        <p:nvSpPr>
          <p:cNvPr id="5" name="Oval 4"/>
          <p:cNvSpPr>
            <a:spLocks noChangeArrowheads="1"/>
          </p:cNvSpPr>
          <p:nvPr/>
        </p:nvSpPr>
        <p:spPr bwMode="auto">
          <a:xfrm>
            <a:off x="1676400" y="1447800"/>
            <a:ext cx="2438400" cy="4876800"/>
          </a:xfrm>
          <a:prstGeom prst="ellipse">
            <a:avLst/>
          </a:prstGeom>
          <a:noFill/>
          <a:ln w="38100" algn="ctr">
            <a:solidFill>
              <a:srgbClr val="FF0000"/>
            </a:solidFill>
            <a:round/>
            <a:headEnd/>
            <a:tailEnd/>
          </a:ln>
        </p:spPr>
        <p:txBody>
          <a:bodyPr/>
          <a:lstStyle/>
          <a:p>
            <a:pPr algn="ct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1" nodeType="clickEffect">
                                  <p:stCondLst>
                                    <p:cond delay="0"/>
                                  </p:stCondLst>
                                  <p:childTnLst>
                                    <p:animMotion origin="layout" path="M -3.33333E-6 -1.62812E-6 L 0.56667 -1.62812E-6 " pathEditMode="relative" rAng="0" ptsTypes="AA">
                                      <p:cBhvr>
                                        <p:cTn id="11" dur="1000" fill="hold"/>
                                        <p:tgtEl>
                                          <p:spTgt spid="5"/>
                                        </p:tgtEl>
                                        <p:attrNameLst>
                                          <p:attrName>ppt_x</p:attrName>
                                          <p:attrName>ppt_y</p:attrName>
                                        </p:attrNameLst>
                                      </p:cBhvr>
                                      <p:rCtr x="28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tnuser.tif"/>
          <p:cNvPicPr>
            <a:picLocks noChangeAspect="1"/>
          </p:cNvPicPr>
          <p:nvPr/>
        </p:nvPicPr>
        <p:blipFill>
          <a:blip r:embed="rId2" cstate="print"/>
          <a:stretch>
            <a:fillRect/>
          </a:stretch>
        </p:blipFill>
        <p:spPr>
          <a:xfrm>
            <a:off x="0" y="304800"/>
            <a:ext cx="4793195" cy="6190411"/>
          </a:xfrm>
          <a:prstGeom prst="rect">
            <a:avLst/>
          </a:prstGeom>
        </p:spPr>
      </p:pic>
      <p:sp>
        <p:nvSpPr>
          <p:cNvPr id="62466" name="Title 1"/>
          <p:cNvSpPr>
            <a:spLocks noGrp="1"/>
          </p:cNvSpPr>
          <p:nvPr>
            <p:ph type="title"/>
          </p:nvPr>
        </p:nvSpPr>
        <p:spPr>
          <a:xfrm>
            <a:off x="4724400" y="457200"/>
            <a:ext cx="4191000" cy="3276600"/>
          </a:xfrm>
        </p:spPr>
        <p:txBody>
          <a:bodyPr/>
          <a:lstStyle/>
          <a:p>
            <a:r>
              <a:rPr lang="en-US" dirty="0" smtClean="0">
                <a:solidFill>
                  <a:srgbClr val="0070C0"/>
                </a:solidFill>
              </a:rPr>
              <a:t>RTN GUIDELINES FOR GNSS POSITIONING</a:t>
            </a:r>
            <a:r>
              <a:rPr lang="en-US" dirty="0" smtClean="0"/>
              <a:t>–</a:t>
            </a:r>
            <a:br>
              <a:rPr lang="en-US" dirty="0" smtClean="0"/>
            </a:br>
            <a:r>
              <a:rPr lang="en-US" sz="1800" dirty="0" smtClean="0"/>
              <a:t>WILL NOT SPECIFY OR DEFINE A STANDARD, BUT WILL HELP ADMINISTRATORS AND USERS TO BE AWARE OF ALL THE ISSUES INVOLVED WITH THIS NEW TECHNOLOGY</a:t>
            </a:r>
          </a:p>
        </p:txBody>
      </p:sp>
      <p:sp>
        <p:nvSpPr>
          <p:cNvPr id="62467" name="TextBox 3"/>
          <p:cNvSpPr txBox="1">
            <a:spLocks noChangeArrowheads="1"/>
          </p:cNvSpPr>
          <p:nvPr/>
        </p:nvSpPr>
        <p:spPr bwMode="auto">
          <a:xfrm>
            <a:off x="6019800" y="3657600"/>
            <a:ext cx="3124200" cy="2586038"/>
          </a:xfrm>
          <a:prstGeom prst="rect">
            <a:avLst/>
          </a:prstGeom>
          <a:noFill/>
          <a:ln w="9525">
            <a:noFill/>
            <a:miter lim="800000"/>
            <a:headEnd/>
            <a:tailEnd/>
          </a:ln>
        </p:spPr>
        <p:txBody>
          <a:bodyPr>
            <a:spAutoFit/>
          </a:bodyPr>
          <a:lstStyle/>
          <a:p>
            <a:pPr algn="ctr" eaLnBrk="0" hangingPunct="0"/>
            <a:r>
              <a:rPr lang="en-US" sz="1800" b="0" u="sng" dirty="0">
                <a:solidFill>
                  <a:srgbClr val="0070C0"/>
                </a:solidFill>
              </a:rPr>
              <a:t>60+ CONTRIBUTORS</a:t>
            </a:r>
            <a:r>
              <a:rPr lang="en-US" sz="1800" b="0" dirty="0">
                <a:solidFill>
                  <a:srgbClr val="0070C0"/>
                </a:solidFill>
              </a:rPr>
              <a:t>:</a:t>
            </a:r>
          </a:p>
          <a:p>
            <a:pPr algn="ctr" eaLnBrk="0" hangingPunct="0"/>
            <a:endParaRPr lang="en-US" sz="1800" b="0" dirty="0">
              <a:solidFill>
                <a:srgbClr val="0070C0"/>
              </a:solidFill>
            </a:endParaRPr>
          </a:p>
          <a:p>
            <a:pPr algn="ctr" eaLnBrk="0" hangingPunct="0">
              <a:buFont typeface="Arial" pitchFamily="34" charset="0"/>
              <a:buChar char="•"/>
            </a:pPr>
            <a:r>
              <a:rPr lang="en-US" sz="1800" b="0" dirty="0">
                <a:solidFill>
                  <a:srgbClr val="0070C0"/>
                </a:solidFill>
              </a:rPr>
              <a:t>NGS ADVISORS</a:t>
            </a:r>
          </a:p>
          <a:p>
            <a:pPr algn="ctr" eaLnBrk="0" hangingPunct="0">
              <a:buFont typeface="Arial" pitchFamily="34" charset="0"/>
              <a:buChar char="•"/>
            </a:pPr>
            <a:r>
              <a:rPr lang="en-US" sz="1800" b="0" dirty="0">
                <a:solidFill>
                  <a:srgbClr val="0070C0"/>
                </a:solidFill>
              </a:rPr>
              <a:t>DOT</a:t>
            </a:r>
          </a:p>
          <a:p>
            <a:pPr algn="ctr" eaLnBrk="0" hangingPunct="0">
              <a:buFont typeface="Arial" pitchFamily="34" charset="0"/>
              <a:buChar char="•"/>
            </a:pPr>
            <a:r>
              <a:rPr lang="en-US" sz="1800" b="0" dirty="0">
                <a:solidFill>
                  <a:srgbClr val="0070C0"/>
                </a:solidFill>
              </a:rPr>
              <a:t>STATE GEODETIC SURVEYS</a:t>
            </a:r>
          </a:p>
          <a:p>
            <a:pPr algn="ctr" eaLnBrk="0" hangingPunct="0">
              <a:buFont typeface="Arial" pitchFamily="34" charset="0"/>
              <a:buChar char="•"/>
            </a:pPr>
            <a:r>
              <a:rPr lang="en-US" sz="1800" b="0" dirty="0">
                <a:solidFill>
                  <a:srgbClr val="0070C0"/>
                </a:solidFill>
              </a:rPr>
              <a:t>GNSS MANUFACTURERS</a:t>
            </a:r>
          </a:p>
          <a:p>
            <a:pPr algn="ctr" eaLnBrk="0" hangingPunct="0">
              <a:buFont typeface="Arial" pitchFamily="34" charset="0"/>
              <a:buChar char="•"/>
            </a:pPr>
            <a:r>
              <a:rPr lang="en-US" sz="1800" b="0" dirty="0">
                <a:solidFill>
                  <a:srgbClr val="0070C0"/>
                </a:solidFill>
              </a:rPr>
              <a:t>SRCs</a:t>
            </a:r>
          </a:p>
          <a:p>
            <a:pPr algn="ctr" eaLnBrk="0" hangingPunct="0">
              <a:buFont typeface="Arial" pitchFamily="34" charset="0"/>
              <a:buChar char="•"/>
            </a:pPr>
            <a:r>
              <a:rPr lang="en-US" sz="1800" b="0" dirty="0">
                <a:solidFill>
                  <a:srgbClr val="0070C0"/>
                </a:solidFill>
              </a:rPr>
              <a:t>BLM, NPS</a:t>
            </a:r>
          </a:p>
        </p:txBody>
      </p:sp>
      <p:sp>
        <p:nvSpPr>
          <p:cNvPr id="5" name="Rectangle 4"/>
          <p:cNvSpPr/>
          <p:nvPr/>
        </p:nvSpPr>
        <p:spPr>
          <a:xfrm>
            <a:off x="0" y="4953000"/>
            <a:ext cx="6629400" cy="307777"/>
          </a:xfrm>
          <a:prstGeom prst="rect">
            <a:avLst/>
          </a:prstGeom>
          <a:solidFill>
            <a:schemeClr val="bg1"/>
          </a:solidFill>
        </p:spPr>
        <p:txBody>
          <a:bodyPr wrap="square">
            <a:spAutoFit/>
          </a:bodyPr>
          <a:lstStyle/>
          <a:p>
            <a:r>
              <a:rPr lang="en-US" dirty="0" smtClean="0"/>
              <a:t>http://www.ngs.noaa.gov/PUBS_LIB/NGS.RTN.Public.v2.0.pdf</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pvia.jpg"/>
          <p:cNvPicPr>
            <a:picLocks noChangeAspect="1"/>
          </p:cNvPicPr>
          <p:nvPr/>
        </p:nvPicPr>
        <p:blipFill>
          <a:blip r:embed="rId2" cstate="print"/>
          <a:stretch>
            <a:fillRect/>
          </a:stretch>
        </p:blipFill>
        <p:spPr>
          <a:xfrm>
            <a:off x="381000" y="0"/>
            <a:ext cx="4960269" cy="6858000"/>
          </a:xfrm>
          <a:prstGeom prst="rect">
            <a:avLst/>
          </a:prstGeom>
        </p:spPr>
      </p:pic>
      <p:pic>
        <p:nvPicPr>
          <p:cNvPr id="4" name="Picture 3" descr="chapvi.tif"/>
          <p:cNvPicPr>
            <a:picLocks noChangeAspect="1"/>
          </p:cNvPicPr>
          <p:nvPr/>
        </p:nvPicPr>
        <p:blipFill>
          <a:blip r:embed="rId3" cstate="print"/>
          <a:stretch>
            <a:fillRect/>
          </a:stretch>
        </p:blipFill>
        <p:spPr>
          <a:xfrm>
            <a:off x="3980702" y="0"/>
            <a:ext cx="5163298"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US" smtClean="0"/>
              <a:t>“CONFIDENCE” IN YOUR POSITION INCREASES WITH:</a:t>
            </a:r>
          </a:p>
        </p:txBody>
      </p:sp>
      <p:sp>
        <p:nvSpPr>
          <p:cNvPr id="2052" name="Rectangle 3"/>
          <p:cNvSpPr>
            <a:spLocks noGrp="1" noChangeArrowheads="1"/>
          </p:cNvSpPr>
          <p:nvPr>
            <p:ph type="body" idx="1"/>
          </p:nvPr>
        </p:nvSpPr>
        <p:spPr>
          <a:xfrm>
            <a:off x="685800" y="1752600"/>
            <a:ext cx="8001000" cy="4267200"/>
          </a:xfrm>
        </p:spPr>
        <p:txBody>
          <a:bodyPr/>
          <a:lstStyle/>
          <a:p>
            <a:pPr eaLnBrk="1" hangingPunct="1"/>
            <a:r>
              <a:rPr lang="en-US" sz="2400" smtClean="0">
                <a:solidFill>
                  <a:schemeClr val="accent2"/>
                </a:solidFill>
              </a:rPr>
              <a:t>MORE SATELLITES</a:t>
            </a:r>
          </a:p>
          <a:p>
            <a:pPr eaLnBrk="1" hangingPunct="1"/>
            <a:r>
              <a:rPr lang="en-US" sz="2400" smtClean="0">
                <a:solidFill>
                  <a:schemeClr val="accent2"/>
                </a:solidFill>
              </a:rPr>
              <a:t>SHORTER BASELINES</a:t>
            </a:r>
          </a:p>
          <a:p>
            <a:pPr eaLnBrk="1" hangingPunct="1"/>
            <a:r>
              <a:rPr lang="en-US" sz="2400" smtClean="0">
                <a:solidFill>
                  <a:schemeClr val="accent2"/>
                </a:solidFill>
              </a:rPr>
              <a:t>LOWER ‘DOP’</a:t>
            </a:r>
          </a:p>
          <a:p>
            <a:pPr eaLnBrk="1" hangingPunct="1"/>
            <a:r>
              <a:rPr lang="en-US" sz="2400" smtClean="0">
                <a:solidFill>
                  <a:schemeClr val="accent2"/>
                </a:solidFill>
              </a:rPr>
              <a:t>MORE OPEN SKY</a:t>
            </a:r>
          </a:p>
          <a:p>
            <a:pPr eaLnBrk="1" hangingPunct="1"/>
            <a:r>
              <a:rPr lang="en-US" sz="2400" smtClean="0">
                <a:solidFill>
                  <a:schemeClr val="accent2"/>
                </a:solidFill>
              </a:rPr>
              <a:t>LOWER RMS</a:t>
            </a:r>
          </a:p>
          <a:p>
            <a:pPr eaLnBrk="1" hangingPunct="1"/>
            <a:r>
              <a:rPr lang="en-US" sz="2400" smtClean="0">
                <a:solidFill>
                  <a:schemeClr val="accent2"/>
                </a:solidFill>
              </a:rPr>
              <a:t>CONTINUOUS COMMUNICATION</a:t>
            </a:r>
          </a:p>
          <a:p>
            <a:pPr eaLnBrk="1" hangingPunct="1"/>
            <a:r>
              <a:rPr lang="en-US" sz="2400" smtClean="0">
                <a:solidFill>
                  <a:schemeClr val="accent2"/>
                </a:solidFill>
              </a:rPr>
              <a:t>REDUNDANCY, REDUNDANCY, REDUNDANCY</a:t>
            </a:r>
          </a:p>
        </p:txBody>
      </p:sp>
      <p:sp>
        <p:nvSpPr>
          <p:cNvPr id="2053" name="TextBox 4"/>
          <p:cNvSpPr txBox="1">
            <a:spLocks noChangeArrowheads="1"/>
          </p:cNvSpPr>
          <p:nvPr/>
        </p:nvSpPr>
        <p:spPr bwMode="auto">
          <a:xfrm>
            <a:off x="228600" y="4953000"/>
            <a:ext cx="8686800" cy="1323975"/>
          </a:xfrm>
          <a:prstGeom prst="rect">
            <a:avLst/>
          </a:prstGeom>
          <a:noFill/>
          <a:ln w="9525">
            <a:noFill/>
            <a:miter lim="800000"/>
            <a:headEnd/>
            <a:tailEnd/>
          </a:ln>
        </p:spPr>
        <p:txBody>
          <a:bodyPr>
            <a:spAutoFit/>
          </a:bodyPr>
          <a:lstStyle/>
          <a:p>
            <a:r>
              <a:rPr lang="en-US" sz="2000">
                <a:solidFill>
                  <a:srgbClr val="00B050"/>
                </a:solidFill>
              </a:rPr>
              <a:t>(THE BEST OF ALL SINGLE BASE WORLDS = 8 GPS SATELLITES, GDOP 1.5, 2 KM BASELINE, RMS ≤ 0.01 M, OPEN SKY, NO WEATHER ELEMENTS, SOLID COMMUNICATION)</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457200" y="457200"/>
            <a:ext cx="8229600" cy="533400"/>
          </a:xfrm>
        </p:spPr>
        <p:txBody>
          <a:bodyPr/>
          <a:lstStyle/>
          <a:p>
            <a:r>
              <a:rPr lang="en-US" smtClean="0">
                <a:solidFill>
                  <a:srgbClr val="0000FF"/>
                </a:solidFill>
              </a:rPr>
              <a:t>PRECISION VS. ACCURACY</a:t>
            </a:r>
          </a:p>
        </p:txBody>
      </p:sp>
      <p:sp>
        <p:nvSpPr>
          <p:cNvPr id="94211" name="TextBox 2"/>
          <p:cNvSpPr txBox="1">
            <a:spLocks noChangeArrowheads="1"/>
          </p:cNvSpPr>
          <p:nvPr/>
        </p:nvSpPr>
        <p:spPr bwMode="auto">
          <a:xfrm>
            <a:off x="533400" y="1143000"/>
            <a:ext cx="7924800" cy="5262563"/>
          </a:xfrm>
          <a:prstGeom prst="rect">
            <a:avLst/>
          </a:prstGeom>
          <a:noFill/>
          <a:ln w="9525">
            <a:noFill/>
            <a:miter lim="800000"/>
            <a:headEnd/>
            <a:tailEnd/>
          </a:ln>
        </p:spPr>
        <p:txBody>
          <a:bodyPr>
            <a:spAutoFit/>
          </a:bodyPr>
          <a:lstStyle/>
          <a:p>
            <a:pPr>
              <a:buFont typeface="Arial" pitchFamily="34" charset="0"/>
              <a:buChar char="•"/>
            </a:pPr>
            <a:r>
              <a:rPr lang="en-US" sz="2400">
                <a:solidFill>
                  <a:srgbClr val="00B050"/>
                </a:solidFill>
              </a:rPr>
              <a:t>“PRECISION” IS A COMPUTED STATISTICAL QUANTITY TO THE </a:t>
            </a:r>
            <a:r>
              <a:rPr lang="en-US" sz="2400" i="1">
                <a:solidFill>
                  <a:srgbClr val="00B050"/>
                </a:solidFill>
              </a:rPr>
              <a:t>SOURCE</a:t>
            </a:r>
            <a:r>
              <a:rPr lang="en-US" sz="2400">
                <a:solidFill>
                  <a:srgbClr val="00B050"/>
                </a:solidFill>
              </a:rPr>
              <a:t> OF THE MEASUREMENT -</a:t>
            </a:r>
            <a:r>
              <a:rPr lang="en-US" sz="2400"/>
              <a:t> ALIGNMENT TO THE RTN OR PASSIVE MARK SHOWS PRECISION OF THE OBSERVATION (PER THE DATA COLLECTOR). </a:t>
            </a:r>
            <a:r>
              <a:rPr lang="en-US" sz="2400">
                <a:solidFill>
                  <a:srgbClr val="00B050"/>
                </a:solidFill>
              </a:rPr>
              <a:t/>
            </a:r>
            <a:br>
              <a:rPr lang="en-US" sz="2400">
                <a:solidFill>
                  <a:srgbClr val="00B050"/>
                </a:solidFill>
              </a:rPr>
            </a:br>
            <a:endParaRPr lang="en-US" sz="2400">
              <a:solidFill>
                <a:srgbClr val="00B050"/>
              </a:solidFill>
            </a:endParaRPr>
          </a:p>
          <a:p>
            <a:pPr>
              <a:buFont typeface="Arial" pitchFamily="34" charset="0"/>
              <a:buChar char="•"/>
            </a:pPr>
            <a:r>
              <a:rPr lang="en-US" sz="2400">
                <a:solidFill>
                  <a:srgbClr val="00B050"/>
                </a:solidFill>
              </a:rPr>
              <a:t>“ACCURACY” IS A COMPUTED STATISTICAL QUANTITY TO THE REALIZATION OF THE DATUM - </a:t>
            </a:r>
            <a:r>
              <a:rPr lang="en-US" sz="2400"/>
              <a:t>ALIGNMENT OF THE RTN OR PASSIVE MARK TO THE NSRS SHOWS ACCURACY (PER ESTABLISHED METHODOLGY)</a:t>
            </a:r>
          </a:p>
          <a:p>
            <a:pPr>
              <a:buFont typeface="Arial" pitchFamily="34" charset="0"/>
              <a:buChar char="•"/>
            </a:pPr>
            <a:r>
              <a:rPr lang="en-US" sz="2400">
                <a:solidFill>
                  <a:srgbClr val="00B050"/>
                </a:solidFill>
              </a:rPr>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3352800"/>
            <a:ext cx="9144000" cy="3733800"/>
          </a:xfrm>
          <a:prstGeom prst="rect">
            <a:avLst/>
          </a:prstGeom>
          <a:gradFill rotWithShape="0">
            <a:gsLst>
              <a:gs pos="0">
                <a:srgbClr val="055212"/>
              </a:gs>
              <a:gs pos="100000">
                <a:srgbClr val="0BB728"/>
              </a:gs>
            </a:gsLst>
            <a:lin ang="5400000" scaled="1"/>
          </a:gradFill>
          <a:ln w="12700">
            <a:noFill/>
            <a:miter lim="800000"/>
            <a:headEnd/>
            <a:tailEnd/>
          </a:ln>
        </p:spPr>
        <p:txBody>
          <a:bodyPr wrap="none" anchor="ctr"/>
          <a:lstStyle/>
          <a:p>
            <a:pPr marL="392113" indent="-293688" defTabSz="414338" eaLnBrk="0" hangingPunct="0">
              <a:lnSpc>
                <a:spcPct val="80000"/>
              </a:lnSpc>
              <a:buClr>
                <a:srgbClr val="003300"/>
              </a:buClr>
              <a:buFontTx/>
              <a:buChar char=" "/>
            </a:pPr>
            <a:endParaRPr lang="en-US" sz="2000" dirty="0" smtClean="0">
              <a:solidFill>
                <a:srgbClr val="FF3300"/>
              </a:solidFill>
            </a:endParaRPr>
          </a:p>
          <a:p>
            <a:pPr marL="392113" indent="-293688" defTabSz="414338" eaLnBrk="0" hangingPunct="0">
              <a:lnSpc>
                <a:spcPct val="80000"/>
              </a:lnSpc>
              <a:buClr>
                <a:srgbClr val="003300"/>
              </a:buClr>
              <a:buFontTx/>
              <a:buChar char=" "/>
            </a:pPr>
            <a:endParaRPr lang="en-US" sz="2000" dirty="0" smtClean="0"/>
          </a:p>
          <a:p>
            <a:pPr marL="392113" indent="-293688" defTabSz="414338" eaLnBrk="0" hangingPunct="0">
              <a:lnSpc>
                <a:spcPct val="80000"/>
              </a:lnSpc>
              <a:buClr>
                <a:srgbClr val="003300"/>
              </a:buClr>
              <a:buFontTx/>
              <a:buChar char=" "/>
            </a:pPr>
            <a:r>
              <a:rPr lang="en-US" sz="2000" dirty="0" smtClean="0">
                <a:solidFill>
                  <a:srgbClr val="CEA4E6"/>
                </a:solidFill>
              </a:rPr>
              <a:t>GLONASS- FULL OPERATIONAL CAPABILITY </a:t>
            </a:r>
          </a:p>
          <a:p>
            <a:pPr marL="392113" indent="-293688" defTabSz="414338" eaLnBrk="0" hangingPunct="0">
              <a:lnSpc>
                <a:spcPct val="80000"/>
              </a:lnSpc>
              <a:buClr>
                <a:srgbClr val="003300"/>
              </a:buClr>
              <a:buFontTx/>
              <a:buChar char=" "/>
            </a:pPr>
            <a:r>
              <a:rPr lang="en-US" sz="2000" dirty="0" smtClean="0">
                <a:solidFill>
                  <a:srgbClr val="CEA4E6"/>
                </a:solidFill>
              </a:rPr>
              <a:t>2011</a:t>
            </a:r>
            <a:endParaRPr lang="en-US" sz="2000" dirty="0">
              <a:solidFill>
                <a:srgbClr val="CEA4E6"/>
              </a:solidFill>
            </a:endParaRPr>
          </a:p>
          <a:p>
            <a:pPr marL="392113" indent="-293688" defTabSz="414338" eaLnBrk="0" hangingPunct="0">
              <a:lnSpc>
                <a:spcPct val="80000"/>
              </a:lnSpc>
              <a:buClr>
                <a:srgbClr val="003300"/>
              </a:buClr>
              <a:buFontTx/>
              <a:buChar char=" "/>
            </a:pPr>
            <a:r>
              <a:rPr lang="en-US" sz="2000" dirty="0">
                <a:solidFill>
                  <a:srgbClr val="FFFF00"/>
                </a:solidFill>
                <a:latin typeface="Trebuchet MS" pitchFamily="34" charset="0"/>
              </a:rPr>
              <a:t>EUROPEAN  UNION  - GALILEO</a:t>
            </a:r>
          </a:p>
          <a:p>
            <a:pPr marL="392113" indent="-293688" defTabSz="414338" eaLnBrk="0" hangingPunct="0">
              <a:lnSpc>
                <a:spcPct val="80000"/>
              </a:lnSpc>
              <a:buClr>
                <a:srgbClr val="003300"/>
              </a:buClr>
              <a:buFontTx/>
              <a:buChar char=" "/>
            </a:pPr>
            <a:r>
              <a:rPr lang="en-US" sz="2000" dirty="0">
                <a:solidFill>
                  <a:srgbClr val="FF9999"/>
                </a:solidFill>
              </a:rPr>
              <a:t>CHINA – </a:t>
            </a:r>
            <a:r>
              <a:rPr lang="en-US" sz="2000" dirty="0" smtClean="0">
                <a:solidFill>
                  <a:srgbClr val="FF9999"/>
                </a:solidFill>
              </a:rPr>
              <a:t>COMPASS/BEIDOU</a:t>
            </a:r>
          </a:p>
          <a:p>
            <a:pPr marL="392113" indent="-293688" defTabSz="414338" eaLnBrk="0" hangingPunct="0">
              <a:lnSpc>
                <a:spcPct val="80000"/>
              </a:lnSpc>
              <a:buClr>
                <a:srgbClr val="003300"/>
              </a:buClr>
              <a:buFontTx/>
              <a:buChar char=" "/>
            </a:pPr>
            <a:endParaRPr lang="en-US" sz="2000" dirty="0" smtClean="0">
              <a:solidFill>
                <a:srgbClr val="660033"/>
              </a:solidFill>
            </a:endParaRPr>
          </a:p>
          <a:p>
            <a:pPr marL="392113" indent="-293688" defTabSz="414338" eaLnBrk="0" hangingPunct="0">
              <a:lnSpc>
                <a:spcPct val="80000"/>
              </a:lnSpc>
              <a:buClr>
                <a:srgbClr val="003300"/>
              </a:buClr>
              <a:buFontTx/>
              <a:buChar char=" "/>
            </a:pPr>
            <a:endParaRPr lang="en-US" sz="2000" dirty="0" smtClean="0">
              <a:solidFill>
                <a:srgbClr val="660033"/>
              </a:solidFill>
            </a:endParaRPr>
          </a:p>
          <a:p>
            <a:pPr marL="392113" indent="-293688" defTabSz="414338" eaLnBrk="0" hangingPunct="0">
              <a:lnSpc>
                <a:spcPct val="80000"/>
              </a:lnSpc>
              <a:buClr>
                <a:srgbClr val="003300"/>
              </a:buClr>
              <a:buFontTx/>
              <a:buChar char=" "/>
            </a:pPr>
            <a:endParaRPr lang="en-US" sz="2000" dirty="0" smtClean="0">
              <a:solidFill>
                <a:srgbClr val="660033"/>
              </a:solidFill>
            </a:endParaRPr>
          </a:p>
          <a:p>
            <a:pPr marL="392113" indent="-293688" defTabSz="414338" eaLnBrk="0" hangingPunct="0">
              <a:lnSpc>
                <a:spcPct val="80000"/>
              </a:lnSpc>
              <a:buClr>
                <a:srgbClr val="003300"/>
              </a:buClr>
              <a:buFontTx/>
              <a:buChar char=" "/>
            </a:pPr>
            <a:r>
              <a:rPr lang="en-US" sz="2000" dirty="0" smtClean="0">
                <a:solidFill>
                  <a:schemeClr val="bg2">
                    <a:lumMod val="20000"/>
                    <a:lumOff val="80000"/>
                  </a:schemeClr>
                </a:solidFill>
              </a:rPr>
              <a:t>REGIONAL:</a:t>
            </a:r>
          </a:p>
          <a:p>
            <a:pPr marL="392113" indent="-293688" defTabSz="414338" eaLnBrk="0" hangingPunct="0">
              <a:lnSpc>
                <a:spcPct val="80000"/>
              </a:lnSpc>
              <a:buClr>
                <a:srgbClr val="003300"/>
              </a:buClr>
              <a:buFontTx/>
              <a:buChar char=" "/>
            </a:pPr>
            <a:r>
              <a:rPr lang="en-US" sz="2000" dirty="0" smtClean="0">
                <a:solidFill>
                  <a:schemeClr val="bg2">
                    <a:lumMod val="20000"/>
                    <a:lumOff val="80000"/>
                  </a:schemeClr>
                </a:solidFill>
              </a:rPr>
              <a:t>(JAPAN- QZSS FIRST LAUNCH 2010)</a:t>
            </a:r>
          </a:p>
          <a:p>
            <a:pPr marL="392113" indent="-293688" defTabSz="414338" eaLnBrk="0" hangingPunct="0">
              <a:lnSpc>
                <a:spcPct val="80000"/>
              </a:lnSpc>
              <a:buClr>
                <a:srgbClr val="003300"/>
              </a:buClr>
              <a:buFontTx/>
              <a:buChar char=" "/>
            </a:pPr>
            <a:r>
              <a:rPr lang="en-US" sz="2000" dirty="0" smtClean="0">
                <a:solidFill>
                  <a:schemeClr val="bg2">
                    <a:lumMod val="20000"/>
                    <a:lumOff val="80000"/>
                  </a:schemeClr>
                </a:solidFill>
              </a:rPr>
              <a:t>(INDIA – GAGAN)</a:t>
            </a:r>
            <a:endParaRPr lang="en-US" sz="2000" dirty="0">
              <a:solidFill>
                <a:schemeClr val="bg2">
                  <a:lumMod val="20000"/>
                  <a:lumOff val="80000"/>
                </a:schemeClr>
              </a:solidFill>
            </a:endParaRPr>
          </a:p>
        </p:txBody>
      </p:sp>
      <p:sp>
        <p:nvSpPr>
          <p:cNvPr id="5123" name="Rectangle 3"/>
          <p:cNvSpPr>
            <a:spLocks noGrp="1" noChangeArrowheads="1"/>
          </p:cNvSpPr>
          <p:nvPr>
            <p:ph type="title"/>
          </p:nvPr>
        </p:nvSpPr>
        <p:spPr>
          <a:xfrm>
            <a:off x="228600" y="228600"/>
            <a:ext cx="7543800" cy="990600"/>
          </a:xfrm>
        </p:spPr>
        <p:txBody>
          <a:bodyPr/>
          <a:lstStyle/>
          <a:p>
            <a:pPr marL="1306513" defTabSz="414338"/>
            <a:r>
              <a:rPr lang="en-US" dirty="0" smtClean="0">
                <a:latin typeface="MS Reference Sans Serif" pitchFamily="34" charset="0"/>
              </a:rPr>
              <a:t>CHANGES IN GNSS</a:t>
            </a:r>
          </a:p>
        </p:txBody>
      </p:sp>
      <p:sp>
        <p:nvSpPr>
          <p:cNvPr id="5124" name="Rectangle 4"/>
          <p:cNvSpPr>
            <a:spLocks noGrp="1" noChangeArrowheads="1"/>
          </p:cNvSpPr>
          <p:nvPr>
            <p:ph type="body" sz="half" idx="2"/>
          </p:nvPr>
        </p:nvSpPr>
        <p:spPr>
          <a:xfrm>
            <a:off x="6553200" y="2270051"/>
            <a:ext cx="2590800" cy="1866014"/>
          </a:xfrm>
          <a:blipFill>
            <a:blip r:embed="rId2" cstate="print"/>
            <a:tile tx="0" ty="0" sx="100000" sy="100000" flip="none" algn="tl"/>
          </a:blipFill>
        </p:spPr>
        <p:txBody>
          <a:bodyPr/>
          <a:lstStyle/>
          <a:p>
            <a:pPr marL="311150" indent="-311150" defTabSz="414338">
              <a:spcBef>
                <a:spcPct val="0"/>
              </a:spcBef>
              <a:buFontTx/>
              <a:buNone/>
            </a:pPr>
            <a:r>
              <a:rPr lang="en-US" sz="1900" dirty="0" smtClean="0">
                <a:solidFill>
                  <a:srgbClr val="FFCC00"/>
                </a:solidFill>
              </a:rPr>
              <a:t>GPS:</a:t>
            </a:r>
          </a:p>
          <a:p>
            <a:pPr marL="311150" indent="-311150" defTabSz="414338">
              <a:spcBef>
                <a:spcPct val="0"/>
              </a:spcBef>
            </a:pPr>
            <a:r>
              <a:rPr lang="en-US" sz="1900" dirty="0" smtClean="0">
                <a:solidFill>
                  <a:srgbClr val="FFCC00"/>
                </a:solidFill>
              </a:rPr>
              <a:t>L2C</a:t>
            </a:r>
          </a:p>
          <a:p>
            <a:pPr marL="311150" indent="-311150" defTabSz="414338">
              <a:spcBef>
                <a:spcPct val="0"/>
              </a:spcBef>
            </a:pPr>
            <a:r>
              <a:rPr lang="en-US" sz="1900" dirty="0" smtClean="0">
                <a:solidFill>
                  <a:srgbClr val="FFCC00"/>
                </a:solidFill>
              </a:rPr>
              <a:t>L5 CARRIER</a:t>
            </a:r>
          </a:p>
          <a:p>
            <a:pPr marL="311150" indent="-311150" defTabSz="414338">
              <a:spcBef>
                <a:spcPct val="0"/>
              </a:spcBef>
            </a:pPr>
            <a:r>
              <a:rPr lang="en-US" sz="1900" dirty="0" smtClean="0">
                <a:solidFill>
                  <a:srgbClr val="FFCC00"/>
                </a:solidFill>
              </a:rPr>
              <a:t>New Code on L5</a:t>
            </a:r>
          </a:p>
          <a:p>
            <a:pPr marL="311150" indent="-311150" defTabSz="414338">
              <a:spcBef>
                <a:spcPct val="0"/>
              </a:spcBef>
            </a:pPr>
            <a:r>
              <a:rPr lang="en-US" sz="1900" dirty="0" smtClean="0">
                <a:solidFill>
                  <a:srgbClr val="FFCC00"/>
                </a:solidFill>
              </a:rPr>
              <a:t>L1C</a:t>
            </a:r>
          </a:p>
        </p:txBody>
      </p:sp>
      <p:sp>
        <p:nvSpPr>
          <p:cNvPr id="5125" name="Line 216"/>
          <p:cNvSpPr>
            <a:spLocks noChangeShapeType="1"/>
          </p:cNvSpPr>
          <p:nvPr/>
        </p:nvSpPr>
        <p:spPr bwMode="auto">
          <a:xfrm>
            <a:off x="3200400" y="1371600"/>
            <a:ext cx="457200" cy="838200"/>
          </a:xfrm>
          <a:prstGeom prst="line">
            <a:avLst/>
          </a:prstGeom>
          <a:noFill/>
          <a:ln w="12700">
            <a:solidFill>
              <a:srgbClr val="000000"/>
            </a:solidFill>
            <a:round/>
            <a:headEnd/>
            <a:tailEnd/>
          </a:ln>
        </p:spPr>
        <p:txBody>
          <a:bodyPr wrap="none" anchor="ctr"/>
          <a:lstStyle/>
          <a:p>
            <a:endParaRPr lang="en-US" dirty="0"/>
          </a:p>
        </p:txBody>
      </p:sp>
      <p:sp>
        <p:nvSpPr>
          <p:cNvPr id="5126" name="Line 217"/>
          <p:cNvSpPr>
            <a:spLocks noChangeShapeType="1"/>
          </p:cNvSpPr>
          <p:nvPr/>
        </p:nvSpPr>
        <p:spPr bwMode="auto">
          <a:xfrm>
            <a:off x="3657600" y="2057400"/>
            <a:ext cx="609600" cy="1143000"/>
          </a:xfrm>
          <a:prstGeom prst="line">
            <a:avLst/>
          </a:prstGeom>
          <a:noFill/>
          <a:ln w="12700">
            <a:solidFill>
              <a:srgbClr val="000000"/>
            </a:solidFill>
            <a:round/>
            <a:headEnd/>
            <a:tailEnd/>
          </a:ln>
        </p:spPr>
        <p:txBody>
          <a:bodyPr wrap="none" anchor="ctr"/>
          <a:lstStyle/>
          <a:p>
            <a:endParaRPr lang="en-US" dirty="0"/>
          </a:p>
        </p:txBody>
      </p:sp>
      <p:sp>
        <p:nvSpPr>
          <p:cNvPr id="5127" name="Line 218"/>
          <p:cNvSpPr>
            <a:spLocks noChangeShapeType="1"/>
          </p:cNvSpPr>
          <p:nvPr/>
        </p:nvSpPr>
        <p:spPr bwMode="auto">
          <a:xfrm flipV="1">
            <a:off x="3657600" y="2057400"/>
            <a:ext cx="0" cy="152400"/>
          </a:xfrm>
          <a:prstGeom prst="line">
            <a:avLst/>
          </a:prstGeom>
          <a:noFill/>
          <a:ln w="12700">
            <a:solidFill>
              <a:srgbClr val="000000"/>
            </a:solidFill>
            <a:round/>
            <a:headEnd/>
            <a:tailEnd/>
          </a:ln>
        </p:spPr>
        <p:txBody>
          <a:bodyPr wrap="none" anchor="ctr"/>
          <a:lstStyle/>
          <a:p>
            <a:endParaRPr lang="en-US" dirty="0"/>
          </a:p>
        </p:txBody>
      </p:sp>
      <p:sp>
        <p:nvSpPr>
          <p:cNvPr id="5128" name="Line 219"/>
          <p:cNvSpPr>
            <a:spLocks noChangeShapeType="1"/>
          </p:cNvSpPr>
          <p:nvPr/>
        </p:nvSpPr>
        <p:spPr bwMode="auto">
          <a:xfrm>
            <a:off x="762000" y="1752600"/>
            <a:ext cx="2133600" cy="914400"/>
          </a:xfrm>
          <a:prstGeom prst="line">
            <a:avLst/>
          </a:prstGeom>
          <a:noFill/>
          <a:ln w="12700">
            <a:solidFill>
              <a:srgbClr val="000000"/>
            </a:solidFill>
            <a:round/>
            <a:headEnd/>
            <a:tailEnd/>
          </a:ln>
        </p:spPr>
        <p:txBody>
          <a:bodyPr wrap="none" anchor="ctr"/>
          <a:lstStyle/>
          <a:p>
            <a:endParaRPr lang="en-US" dirty="0"/>
          </a:p>
        </p:txBody>
      </p:sp>
      <p:sp>
        <p:nvSpPr>
          <p:cNvPr id="5129" name="Line 220"/>
          <p:cNvSpPr>
            <a:spLocks noChangeShapeType="1"/>
          </p:cNvSpPr>
          <p:nvPr/>
        </p:nvSpPr>
        <p:spPr bwMode="auto">
          <a:xfrm flipH="1" flipV="1">
            <a:off x="2819400" y="2514600"/>
            <a:ext cx="1447800" cy="685800"/>
          </a:xfrm>
          <a:prstGeom prst="line">
            <a:avLst/>
          </a:prstGeom>
          <a:noFill/>
          <a:ln w="12700">
            <a:solidFill>
              <a:srgbClr val="000000"/>
            </a:solidFill>
            <a:round/>
            <a:headEnd/>
            <a:tailEnd/>
          </a:ln>
        </p:spPr>
        <p:txBody>
          <a:bodyPr wrap="none" anchor="ctr"/>
          <a:lstStyle/>
          <a:p>
            <a:endParaRPr lang="en-US" dirty="0"/>
          </a:p>
        </p:txBody>
      </p:sp>
      <p:sp>
        <p:nvSpPr>
          <p:cNvPr id="5130" name="Line 221"/>
          <p:cNvSpPr>
            <a:spLocks noChangeShapeType="1"/>
          </p:cNvSpPr>
          <p:nvPr/>
        </p:nvSpPr>
        <p:spPr bwMode="auto">
          <a:xfrm>
            <a:off x="2819400" y="2514600"/>
            <a:ext cx="76200" cy="152400"/>
          </a:xfrm>
          <a:prstGeom prst="line">
            <a:avLst/>
          </a:prstGeom>
          <a:noFill/>
          <a:ln w="12700">
            <a:solidFill>
              <a:srgbClr val="000000"/>
            </a:solidFill>
            <a:round/>
            <a:headEnd/>
            <a:tailEnd/>
          </a:ln>
        </p:spPr>
        <p:txBody>
          <a:bodyPr wrap="none" anchor="ctr"/>
          <a:lstStyle/>
          <a:p>
            <a:endParaRPr lang="en-US" dirty="0"/>
          </a:p>
        </p:txBody>
      </p:sp>
      <p:sp>
        <p:nvSpPr>
          <p:cNvPr id="5131" name="Line 222"/>
          <p:cNvSpPr>
            <a:spLocks noChangeShapeType="1"/>
          </p:cNvSpPr>
          <p:nvPr/>
        </p:nvSpPr>
        <p:spPr bwMode="auto">
          <a:xfrm flipV="1">
            <a:off x="4267200" y="1752600"/>
            <a:ext cx="1447800" cy="1447800"/>
          </a:xfrm>
          <a:prstGeom prst="line">
            <a:avLst/>
          </a:prstGeom>
          <a:noFill/>
          <a:ln w="12700">
            <a:solidFill>
              <a:srgbClr val="000000"/>
            </a:solidFill>
            <a:round/>
            <a:headEnd/>
            <a:tailEnd/>
          </a:ln>
        </p:spPr>
        <p:txBody>
          <a:bodyPr wrap="none" anchor="ctr"/>
          <a:lstStyle/>
          <a:p>
            <a:endParaRPr lang="en-US" dirty="0"/>
          </a:p>
        </p:txBody>
      </p:sp>
      <p:sp>
        <p:nvSpPr>
          <p:cNvPr id="5132" name="Line 223"/>
          <p:cNvSpPr>
            <a:spLocks noChangeShapeType="1"/>
          </p:cNvSpPr>
          <p:nvPr/>
        </p:nvSpPr>
        <p:spPr bwMode="auto">
          <a:xfrm flipH="1">
            <a:off x="5715000" y="1447800"/>
            <a:ext cx="533400" cy="457200"/>
          </a:xfrm>
          <a:prstGeom prst="line">
            <a:avLst/>
          </a:prstGeom>
          <a:noFill/>
          <a:ln w="12700">
            <a:solidFill>
              <a:srgbClr val="000000"/>
            </a:solidFill>
            <a:round/>
            <a:headEnd/>
            <a:tailEnd/>
          </a:ln>
        </p:spPr>
        <p:txBody>
          <a:bodyPr wrap="none" anchor="ctr"/>
          <a:lstStyle/>
          <a:p>
            <a:endParaRPr lang="en-US" dirty="0"/>
          </a:p>
        </p:txBody>
      </p:sp>
      <p:sp>
        <p:nvSpPr>
          <p:cNvPr id="5133" name="Line 224"/>
          <p:cNvSpPr>
            <a:spLocks noChangeShapeType="1"/>
          </p:cNvSpPr>
          <p:nvPr/>
        </p:nvSpPr>
        <p:spPr bwMode="auto">
          <a:xfrm flipV="1">
            <a:off x="5715000" y="1752600"/>
            <a:ext cx="0" cy="152400"/>
          </a:xfrm>
          <a:prstGeom prst="line">
            <a:avLst/>
          </a:prstGeom>
          <a:noFill/>
          <a:ln w="12700">
            <a:solidFill>
              <a:srgbClr val="000000"/>
            </a:solidFill>
            <a:round/>
            <a:headEnd/>
            <a:tailEnd/>
          </a:ln>
        </p:spPr>
        <p:txBody>
          <a:bodyPr wrap="none" anchor="ctr"/>
          <a:lstStyle/>
          <a:p>
            <a:endParaRPr lang="en-US" dirty="0"/>
          </a:p>
        </p:txBody>
      </p:sp>
      <p:sp>
        <p:nvSpPr>
          <p:cNvPr id="5134" name="Line 225"/>
          <p:cNvSpPr>
            <a:spLocks noChangeShapeType="1"/>
          </p:cNvSpPr>
          <p:nvPr/>
        </p:nvSpPr>
        <p:spPr bwMode="auto">
          <a:xfrm flipV="1">
            <a:off x="4343400" y="1905000"/>
            <a:ext cx="2743200" cy="1295400"/>
          </a:xfrm>
          <a:prstGeom prst="line">
            <a:avLst/>
          </a:prstGeom>
          <a:noFill/>
          <a:ln w="12700">
            <a:solidFill>
              <a:srgbClr val="000000"/>
            </a:solidFill>
            <a:round/>
            <a:headEnd/>
            <a:tailEnd/>
          </a:ln>
        </p:spPr>
        <p:txBody>
          <a:bodyPr wrap="none" anchor="ctr"/>
          <a:lstStyle/>
          <a:p>
            <a:endParaRPr lang="en-US" dirty="0"/>
          </a:p>
        </p:txBody>
      </p:sp>
      <p:sp>
        <p:nvSpPr>
          <p:cNvPr id="5135" name="Line 226"/>
          <p:cNvSpPr>
            <a:spLocks noChangeShapeType="1"/>
          </p:cNvSpPr>
          <p:nvPr/>
        </p:nvSpPr>
        <p:spPr bwMode="auto">
          <a:xfrm flipH="1">
            <a:off x="7010400" y="1600200"/>
            <a:ext cx="990600" cy="457200"/>
          </a:xfrm>
          <a:prstGeom prst="line">
            <a:avLst/>
          </a:prstGeom>
          <a:noFill/>
          <a:ln w="12700">
            <a:solidFill>
              <a:srgbClr val="000000"/>
            </a:solidFill>
            <a:round/>
            <a:headEnd/>
            <a:tailEnd/>
          </a:ln>
        </p:spPr>
        <p:txBody>
          <a:bodyPr wrap="none" anchor="ctr"/>
          <a:lstStyle/>
          <a:p>
            <a:endParaRPr lang="en-US" dirty="0"/>
          </a:p>
        </p:txBody>
      </p:sp>
      <p:sp>
        <p:nvSpPr>
          <p:cNvPr id="5136" name="Line 227"/>
          <p:cNvSpPr>
            <a:spLocks noChangeShapeType="1"/>
          </p:cNvSpPr>
          <p:nvPr/>
        </p:nvSpPr>
        <p:spPr bwMode="auto">
          <a:xfrm flipV="1">
            <a:off x="7010400" y="1905000"/>
            <a:ext cx="76200" cy="152400"/>
          </a:xfrm>
          <a:prstGeom prst="line">
            <a:avLst/>
          </a:prstGeom>
          <a:noFill/>
          <a:ln w="12700">
            <a:solidFill>
              <a:srgbClr val="000000"/>
            </a:solidFill>
            <a:round/>
            <a:headEnd/>
            <a:tailEnd/>
          </a:ln>
        </p:spPr>
        <p:txBody>
          <a:bodyPr wrap="none" anchor="ctr"/>
          <a:lstStyle/>
          <a:p>
            <a:endParaRPr lang="en-US" dirty="0"/>
          </a:p>
        </p:txBody>
      </p:sp>
      <p:pic>
        <p:nvPicPr>
          <p:cNvPr id="5137" name="Picture 228"/>
          <p:cNvPicPr>
            <a:picLocks noChangeAspect="1" noChangeArrowheads="1"/>
          </p:cNvPicPr>
          <p:nvPr/>
        </p:nvPicPr>
        <p:blipFill>
          <a:blip r:embed="rId3" cstate="print"/>
          <a:srcRect/>
          <a:stretch>
            <a:fillRect/>
          </a:stretch>
        </p:blipFill>
        <p:spPr bwMode="auto">
          <a:xfrm>
            <a:off x="5638800" y="2667000"/>
            <a:ext cx="804862" cy="885825"/>
          </a:xfrm>
          <a:prstGeom prst="rect">
            <a:avLst/>
          </a:prstGeom>
          <a:noFill/>
          <a:ln w="9525">
            <a:noFill/>
            <a:miter lim="800000"/>
            <a:headEnd/>
            <a:tailEnd/>
          </a:ln>
        </p:spPr>
      </p:pic>
      <p:pic>
        <p:nvPicPr>
          <p:cNvPr id="5138" name="Picture 229"/>
          <p:cNvPicPr>
            <a:picLocks noChangeAspect="1" noChangeArrowheads="1"/>
          </p:cNvPicPr>
          <p:nvPr/>
        </p:nvPicPr>
        <p:blipFill>
          <a:blip r:embed="rId3" cstate="print"/>
          <a:srcRect/>
          <a:stretch>
            <a:fillRect/>
          </a:stretch>
        </p:blipFill>
        <p:spPr bwMode="auto">
          <a:xfrm>
            <a:off x="433388" y="2338388"/>
            <a:ext cx="1290637" cy="1419225"/>
          </a:xfrm>
          <a:prstGeom prst="rect">
            <a:avLst/>
          </a:prstGeom>
          <a:noFill/>
          <a:ln w="9525">
            <a:noFill/>
            <a:miter lim="800000"/>
            <a:headEnd/>
            <a:tailEnd/>
          </a:ln>
        </p:spPr>
      </p:pic>
      <p:sp>
        <p:nvSpPr>
          <p:cNvPr id="5139" name="Line 230"/>
          <p:cNvSpPr>
            <a:spLocks noChangeShapeType="1"/>
          </p:cNvSpPr>
          <p:nvPr/>
        </p:nvSpPr>
        <p:spPr bwMode="auto">
          <a:xfrm>
            <a:off x="838200" y="1828800"/>
            <a:ext cx="2133600" cy="914400"/>
          </a:xfrm>
          <a:prstGeom prst="line">
            <a:avLst/>
          </a:prstGeom>
          <a:noFill/>
          <a:ln w="12700">
            <a:solidFill>
              <a:srgbClr val="000000"/>
            </a:solidFill>
            <a:round/>
            <a:headEnd/>
            <a:tailEnd/>
          </a:ln>
        </p:spPr>
        <p:txBody>
          <a:bodyPr wrap="none" anchor="ctr"/>
          <a:lstStyle/>
          <a:p>
            <a:endParaRPr lang="en-US" dirty="0"/>
          </a:p>
        </p:txBody>
      </p:sp>
      <p:sp>
        <p:nvSpPr>
          <p:cNvPr id="5140" name="Line 231"/>
          <p:cNvSpPr>
            <a:spLocks noChangeShapeType="1"/>
          </p:cNvSpPr>
          <p:nvPr/>
        </p:nvSpPr>
        <p:spPr bwMode="auto">
          <a:xfrm flipH="1" flipV="1">
            <a:off x="2895600" y="2590800"/>
            <a:ext cx="1447800" cy="685800"/>
          </a:xfrm>
          <a:prstGeom prst="line">
            <a:avLst/>
          </a:prstGeom>
          <a:noFill/>
          <a:ln w="12700">
            <a:solidFill>
              <a:srgbClr val="000000"/>
            </a:solidFill>
            <a:round/>
            <a:headEnd/>
            <a:tailEnd/>
          </a:ln>
        </p:spPr>
        <p:txBody>
          <a:bodyPr wrap="none" anchor="ctr"/>
          <a:lstStyle/>
          <a:p>
            <a:endParaRPr lang="en-US" dirty="0"/>
          </a:p>
        </p:txBody>
      </p:sp>
      <p:sp>
        <p:nvSpPr>
          <p:cNvPr id="5141" name="Line 232"/>
          <p:cNvSpPr>
            <a:spLocks noChangeShapeType="1"/>
          </p:cNvSpPr>
          <p:nvPr/>
        </p:nvSpPr>
        <p:spPr bwMode="auto">
          <a:xfrm>
            <a:off x="2895600" y="2590800"/>
            <a:ext cx="76200" cy="152400"/>
          </a:xfrm>
          <a:prstGeom prst="line">
            <a:avLst/>
          </a:prstGeom>
          <a:noFill/>
          <a:ln w="12700">
            <a:solidFill>
              <a:srgbClr val="000000"/>
            </a:solidFill>
            <a:round/>
            <a:headEnd/>
            <a:tailEnd/>
          </a:ln>
        </p:spPr>
        <p:txBody>
          <a:bodyPr wrap="none" anchor="ctr"/>
          <a:lstStyle/>
          <a:p>
            <a:endParaRPr lang="en-US" dirty="0"/>
          </a:p>
        </p:txBody>
      </p:sp>
      <p:sp>
        <p:nvSpPr>
          <p:cNvPr id="5142" name="Line 233"/>
          <p:cNvSpPr>
            <a:spLocks noChangeShapeType="1"/>
          </p:cNvSpPr>
          <p:nvPr/>
        </p:nvSpPr>
        <p:spPr bwMode="auto">
          <a:xfrm>
            <a:off x="3200400" y="1295400"/>
            <a:ext cx="457200" cy="838200"/>
          </a:xfrm>
          <a:prstGeom prst="line">
            <a:avLst/>
          </a:prstGeom>
          <a:noFill/>
          <a:ln w="12700">
            <a:solidFill>
              <a:srgbClr val="000000"/>
            </a:solidFill>
            <a:round/>
            <a:headEnd/>
            <a:tailEnd/>
          </a:ln>
        </p:spPr>
        <p:txBody>
          <a:bodyPr wrap="none" anchor="ctr"/>
          <a:lstStyle/>
          <a:p>
            <a:endParaRPr lang="en-US" dirty="0"/>
          </a:p>
        </p:txBody>
      </p:sp>
      <p:sp>
        <p:nvSpPr>
          <p:cNvPr id="5143" name="Line 234"/>
          <p:cNvSpPr>
            <a:spLocks noChangeShapeType="1"/>
          </p:cNvSpPr>
          <p:nvPr/>
        </p:nvSpPr>
        <p:spPr bwMode="auto">
          <a:xfrm>
            <a:off x="3657600" y="1981200"/>
            <a:ext cx="609600" cy="1143000"/>
          </a:xfrm>
          <a:prstGeom prst="line">
            <a:avLst/>
          </a:prstGeom>
          <a:noFill/>
          <a:ln w="12700">
            <a:solidFill>
              <a:srgbClr val="000000"/>
            </a:solidFill>
            <a:round/>
            <a:headEnd/>
            <a:tailEnd/>
          </a:ln>
        </p:spPr>
        <p:txBody>
          <a:bodyPr wrap="none" anchor="ctr"/>
          <a:lstStyle/>
          <a:p>
            <a:endParaRPr lang="en-US" dirty="0"/>
          </a:p>
        </p:txBody>
      </p:sp>
      <p:sp>
        <p:nvSpPr>
          <p:cNvPr id="5144" name="Line 235"/>
          <p:cNvSpPr>
            <a:spLocks noChangeShapeType="1"/>
          </p:cNvSpPr>
          <p:nvPr/>
        </p:nvSpPr>
        <p:spPr bwMode="auto">
          <a:xfrm flipV="1">
            <a:off x="3657600" y="1981200"/>
            <a:ext cx="0" cy="152400"/>
          </a:xfrm>
          <a:prstGeom prst="line">
            <a:avLst/>
          </a:prstGeom>
          <a:noFill/>
          <a:ln w="12700">
            <a:solidFill>
              <a:srgbClr val="000000"/>
            </a:solidFill>
            <a:round/>
            <a:headEnd/>
            <a:tailEnd/>
          </a:ln>
        </p:spPr>
        <p:txBody>
          <a:bodyPr wrap="none" anchor="ctr"/>
          <a:lstStyle/>
          <a:p>
            <a:endParaRPr lang="en-US" dirty="0"/>
          </a:p>
        </p:txBody>
      </p:sp>
      <p:sp>
        <p:nvSpPr>
          <p:cNvPr id="5145" name="Line 236"/>
          <p:cNvSpPr>
            <a:spLocks noChangeShapeType="1"/>
          </p:cNvSpPr>
          <p:nvPr/>
        </p:nvSpPr>
        <p:spPr bwMode="auto">
          <a:xfrm flipV="1">
            <a:off x="4243388" y="1828800"/>
            <a:ext cx="1447800" cy="1447800"/>
          </a:xfrm>
          <a:prstGeom prst="line">
            <a:avLst/>
          </a:prstGeom>
          <a:noFill/>
          <a:ln w="12700">
            <a:solidFill>
              <a:srgbClr val="000000"/>
            </a:solidFill>
            <a:round/>
            <a:headEnd/>
            <a:tailEnd/>
          </a:ln>
        </p:spPr>
        <p:txBody>
          <a:bodyPr wrap="none" anchor="ctr"/>
          <a:lstStyle/>
          <a:p>
            <a:endParaRPr lang="en-US" dirty="0"/>
          </a:p>
        </p:txBody>
      </p:sp>
      <p:sp>
        <p:nvSpPr>
          <p:cNvPr id="5146" name="Line 237"/>
          <p:cNvSpPr>
            <a:spLocks noChangeShapeType="1"/>
          </p:cNvSpPr>
          <p:nvPr/>
        </p:nvSpPr>
        <p:spPr bwMode="auto">
          <a:xfrm flipH="1">
            <a:off x="5691188" y="1524000"/>
            <a:ext cx="533400" cy="457200"/>
          </a:xfrm>
          <a:prstGeom prst="line">
            <a:avLst/>
          </a:prstGeom>
          <a:noFill/>
          <a:ln w="12700">
            <a:solidFill>
              <a:srgbClr val="000000"/>
            </a:solidFill>
            <a:round/>
            <a:headEnd/>
            <a:tailEnd/>
          </a:ln>
        </p:spPr>
        <p:txBody>
          <a:bodyPr wrap="none" anchor="ctr"/>
          <a:lstStyle/>
          <a:p>
            <a:endParaRPr lang="en-US" dirty="0"/>
          </a:p>
        </p:txBody>
      </p:sp>
      <p:sp>
        <p:nvSpPr>
          <p:cNvPr id="5147" name="Line 238"/>
          <p:cNvSpPr>
            <a:spLocks noChangeShapeType="1"/>
          </p:cNvSpPr>
          <p:nvPr/>
        </p:nvSpPr>
        <p:spPr bwMode="auto">
          <a:xfrm flipV="1">
            <a:off x="5691188" y="1828800"/>
            <a:ext cx="0" cy="152400"/>
          </a:xfrm>
          <a:prstGeom prst="line">
            <a:avLst/>
          </a:prstGeom>
          <a:noFill/>
          <a:ln w="12700">
            <a:solidFill>
              <a:srgbClr val="000000"/>
            </a:solidFill>
            <a:round/>
            <a:headEnd/>
            <a:tailEnd/>
          </a:ln>
        </p:spPr>
        <p:txBody>
          <a:bodyPr wrap="none" anchor="ctr"/>
          <a:lstStyle/>
          <a:p>
            <a:endParaRPr lang="en-US" dirty="0"/>
          </a:p>
        </p:txBody>
      </p:sp>
      <p:sp>
        <p:nvSpPr>
          <p:cNvPr id="5148" name="Line 239"/>
          <p:cNvSpPr>
            <a:spLocks noChangeShapeType="1"/>
          </p:cNvSpPr>
          <p:nvPr/>
        </p:nvSpPr>
        <p:spPr bwMode="auto">
          <a:xfrm flipV="1">
            <a:off x="4419600" y="1828800"/>
            <a:ext cx="2743200" cy="1295400"/>
          </a:xfrm>
          <a:prstGeom prst="line">
            <a:avLst/>
          </a:prstGeom>
          <a:noFill/>
          <a:ln w="12700">
            <a:solidFill>
              <a:srgbClr val="000000"/>
            </a:solidFill>
            <a:round/>
            <a:headEnd/>
            <a:tailEnd/>
          </a:ln>
        </p:spPr>
        <p:txBody>
          <a:bodyPr wrap="none" anchor="ctr"/>
          <a:lstStyle/>
          <a:p>
            <a:endParaRPr lang="en-US" dirty="0"/>
          </a:p>
        </p:txBody>
      </p:sp>
      <p:sp>
        <p:nvSpPr>
          <p:cNvPr id="5149" name="Line 240"/>
          <p:cNvSpPr>
            <a:spLocks noChangeShapeType="1"/>
          </p:cNvSpPr>
          <p:nvPr/>
        </p:nvSpPr>
        <p:spPr bwMode="auto">
          <a:xfrm flipH="1">
            <a:off x="7086600" y="1524000"/>
            <a:ext cx="990600" cy="457200"/>
          </a:xfrm>
          <a:prstGeom prst="line">
            <a:avLst/>
          </a:prstGeom>
          <a:noFill/>
          <a:ln w="12700">
            <a:solidFill>
              <a:srgbClr val="000000"/>
            </a:solidFill>
            <a:round/>
            <a:headEnd/>
            <a:tailEnd/>
          </a:ln>
        </p:spPr>
        <p:txBody>
          <a:bodyPr wrap="none" anchor="ctr"/>
          <a:lstStyle/>
          <a:p>
            <a:endParaRPr lang="en-US" dirty="0"/>
          </a:p>
        </p:txBody>
      </p:sp>
      <p:sp>
        <p:nvSpPr>
          <p:cNvPr id="5150" name="Line 241"/>
          <p:cNvSpPr>
            <a:spLocks noChangeShapeType="1"/>
          </p:cNvSpPr>
          <p:nvPr/>
        </p:nvSpPr>
        <p:spPr bwMode="auto">
          <a:xfrm flipV="1">
            <a:off x="7086600" y="1828800"/>
            <a:ext cx="76200" cy="152400"/>
          </a:xfrm>
          <a:prstGeom prst="line">
            <a:avLst/>
          </a:prstGeom>
          <a:noFill/>
          <a:ln w="12700">
            <a:solidFill>
              <a:srgbClr val="000000"/>
            </a:solidFill>
            <a:round/>
            <a:headEnd/>
            <a:tailEnd/>
          </a:ln>
        </p:spPr>
        <p:txBody>
          <a:bodyPr wrap="none" anchor="ctr"/>
          <a:lstStyle/>
          <a:p>
            <a:endParaRPr lang="en-US" dirty="0"/>
          </a:p>
        </p:txBody>
      </p:sp>
      <p:grpSp>
        <p:nvGrpSpPr>
          <p:cNvPr id="2" name="Group 242"/>
          <p:cNvGrpSpPr>
            <a:grpSpLocks/>
          </p:cNvGrpSpPr>
          <p:nvPr/>
        </p:nvGrpSpPr>
        <p:grpSpPr bwMode="auto">
          <a:xfrm>
            <a:off x="3276600" y="3505200"/>
            <a:ext cx="2743200" cy="609600"/>
            <a:chOff x="2064" y="2208"/>
            <a:chExt cx="1728" cy="384"/>
          </a:xfrm>
        </p:grpSpPr>
        <p:sp>
          <p:nvSpPr>
            <p:cNvPr id="5393" name="Oval 243"/>
            <p:cNvSpPr>
              <a:spLocks noChangeArrowheads="1"/>
            </p:cNvSpPr>
            <p:nvPr/>
          </p:nvSpPr>
          <p:spPr bwMode="auto">
            <a:xfrm>
              <a:off x="2064" y="2208"/>
              <a:ext cx="1728" cy="384"/>
            </a:xfrm>
            <a:prstGeom prst="ellipse">
              <a:avLst/>
            </a:prstGeom>
            <a:solidFill>
              <a:srgbClr val="9CFB45">
                <a:alpha val="50195"/>
              </a:srgbClr>
            </a:solidFill>
            <a:ln w="12700">
              <a:noFill/>
              <a:round/>
              <a:headEnd/>
              <a:tailEnd/>
            </a:ln>
          </p:spPr>
          <p:txBody>
            <a:bodyPr wrap="none" anchor="ctr"/>
            <a:lstStyle/>
            <a:p>
              <a:pPr algn="ctr" eaLnBrk="0" hangingPunct="0"/>
              <a:endParaRPr lang="en-US" dirty="0"/>
            </a:p>
          </p:txBody>
        </p:sp>
        <p:sp>
          <p:nvSpPr>
            <p:cNvPr id="5394" name="Line 244"/>
            <p:cNvSpPr>
              <a:spLocks noChangeShapeType="1"/>
            </p:cNvSpPr>
            <p:nvPr/>
          </p:nvSpPr>
          <p:spPr bwMode="auto">
            <a:xfrm flipH="1">
              <a:off x="2064" y="2400"/>
              <a:ext cx="864" cy="0"/>
            </a:xfrm>
            <a:prstGeom prst="line">
              <a:avLst/>
            </a:prstGeom>
            <a:noFill/>
            <a:ln w="19050">
              <a:solidFill>
                <a:srgbClr val="FAFD00"/>
              </a:solidFill>
              <a:prstDash val="dash"/>
              <a:round/>
              <a:headEnd type="triangle" w="med" len="med"/>
              <a:tailEnd type="triangle" w="med" len="med"/>
            </a:ln>
          </p:spPr>
          <p:txBody>
            <a:bodyPr wrap="none" anchor="ctr"/>
            <a:lstStyle/>
            <a:p>
              <a:endParaRPr lang="en-US" dirty="0"/>
            </a:p>
          </p:txBody>
        </p:sp>
        <p:sp>
          <p:nvSpPr>
            <p:cNvPr id="5395" name="Text Box 245"/>
            <p:cNvSpPr txBox="1">
              <a:spLocks noChangeArrowheads="1"/>
            </p:cNvSpPr>
            <p:nvPr/>
          </p:nvSpPr>
          <p:spPr bwMode="auto">
            <a:xfrm>
              <a:off x="2064" y="2208"/>
              <a:ext cx="492" cy="231"/>
            </a:xfrm>
            <a:prstGeom prst="rect">
              <a:avLst/>
            </a:prstGeom>
            <a:noFill/>
            <a:ln w="12700">
              <a:noFill/>
              <a:miter lim="800000"/>
              <a:headEnd/>
              <a:tailEnd/>
            </a:ln>
          </p:spPr>
          <p:txBody>
            <a:bodyPr wrap="none">
              <a:spAutoFit/>
            </a:bodyPr>
            <a:lstStyle/>
            <a:p>
              <a:pPr eaLnBrk="0" hangingPunct="0"/>
              <a:r>
                <a:rPr lang="en-US" sz="1800" dirty="0">
                  <a:solidFill>
                    <a:srgbClr val="FFFFCC"/>
                  </a:solidFill>
                  <a:latin typeface="Palatino"/>
                </a:rPr>
                <a:t>1-3 m</a:t>
              </a:r>
            </a:p>
          </p:txBody>
        </p:sp>
      </p:grpSp>
      <p:sp>
        <p:nvSpPr>
          <p:cNvPr id="5152" name="Line 246"/>
          <p:cNvSpPr>
            <a:spLocks noChangeShapeType="1"/>
          </p:cNvSpPr>
          <p:nvPr/>
        </p:nvSpPr>
        <p:spPr bwMode="auto">
          <a:xfrm>
            <a:off x="914400" y="1905000"/>
            <a:ext cx="2133600" cy="914400"/>
          </a:xfrm>
          <a:prstGeom prst="line">
            <a:avLst/>
          </a:prstGeom>
          <a:noFill/>
          <a:ln w="12700">
            <a:solidFill>
              <a:srgbClr val="000000"/>
            </a:solidFill>
            <a:round/>
            <a:headEnd/>
            <a:tailEnd/>
          </a:ln>
        </p:spPr>
        <p:txBody>
          <a:bodyPr wrap="none" anchor="ctr"/>
          <a:lstStyle/>
          <a:p>
            <a:endParaRPr lang="en-US" dirty="0"/>
          </a:p>
        </p:txBody>
      </p:sp>
      <p:sp>
        <p:nvSpPr>
          <p:cNvPr id="5153" name="Line 247"/>
          <p:cNvSpPr>
            <a:spLocks noChangeShapeType="1"/>
          </p:cNvSpPr>
          <p:nvPr/>
        </p:nvSpPr>
        <p:spPr bwMode="auto">
          <a:xfrm flipH="1" flipV="1">
            <a:off x="2971800" y="2667000"/>
            <a:ext cx="1319213" cy="609600"/>
          </a:xfrm>
          <a:prstGeom prst="line">
            <a:avLst/>
          </a:prstGeom>
          <a:noFill/>
          <a:ln w="12700">
            <a:solidFill>
              <a:srgbClr val="000000"/>
            </a:solidFill>
            <a:round/>
            <a:headEnd/>
            <a:tailEnd/>
          </a:ln>
        </p:spPr>
        <p:txBody>
          <a:bodyPr wrap="none" anchor="ctr"/>
          <a:lstStyle/>
          <a:p>
            <a:endParaRPr lang="en-US" dirty="0"/>
          </a:p>
        </p:txBody>
      </p:sp>
      <p:sp>
        <p:nvSpPr>
          <p:cNvPr id="5154" name="Line 248"/>
          <p:cNvSpPr>
            <a:spLocks noChangeShapeType="1"/>
          </p:cNvSpPr>
          <p:nvPr/>
        </p:nvSpPr>
        <p:spPr bwMode="auto">
          <a:xfrm>
            <a:off x="2974975" y="2667000"/>
            <a:ext cx="73025" cy="152400"/>
          </a:xfrm>
          <a:prstGeom prst="line">
            <a:avLst/>
          </a:prstGeom>
          <a:noFill/>
          <a:ln w="12700">
            <a:solidFill>
              <a:srgbClr val="000000"/>
            </a:solidFill>
            <a:round/>
            <a:headEnd/>
            <a:tailEnd/>
          </a:ln>
        </p:spPr>
        <p:txBody>
          <a:bodyPr wrap="none" anchor="ctr"/>
          <a:lstStyle/>
          <a:p>
            <a:endParaRPr lang="en-US" dirty="0"/>
          </a:p>
        </p:txBody>
      </p:sp>
      <p:sp>
        <p:nvSpPr>
          <p:cNvPr id="5155" name="Line 249"/>
          <p:cNvSpPr>
            <a:spLocks noChangeShapeType="1"/>
          </p:cNvSpPr>
          <p:nvPr/>
        </p:nvSpPr>
        <p:spPr bwMode="auto">
          <a:xfrm>
            <a:off x="3200400" y="1219200"/>
            <a:ext cx="457200" cy="838200"/>
          </a:xfrm>
          <a:prstGeom prst="line">
            <a:avLst/>
          </a:prstGeom>
          <a:noFill/>
          <a:ln w="12700">
            <a:solidFill>
              <a:srgbClr val="000000"/>
            </a:solidFill>
            <a:round/>
            <a:headEnd/>
            <a:tailEnd/>
          </a:ln>
        </p:spPr>
        <p:txBody>
          <a:bodyPr wrap="none" anchor="ctr"/>
          <a:lstStyle/>
          <a:p>
            <a:endParaRPr lang="en-US" dirty="0"/>
          </a:p>
        </p:txBody>
      </p:sp>
      <p:sp>
        <p:nvSpPr>
          <p:cNvPr id="5156" name="Line 250"/>
          <p:cNvSpPr>
            <a:spLocks noChangeShapeType="1"/>
          </p:cNvSpPr>
          <p:nvPr/>
        </p:nvSpPr>
        <p:spPr bwMode="auto">
          <a:xfrm>
            <a:off x="3657600" y="1905000"/>
            <a:ext cx="609600" cy="1143000"/>
          </a:xfrm>
          <a:prstGeom prst="line">
            <a:avLst/>
          </a:prstGeom>
          <a:noFill/>
          <a:ln w="12700">
            <a:solidFill>
              <a:srgbClr val="000000"/>
            </a:solidFill>
            <a:round/>
            <a:headEnd/>
            <a:tailEnd/>
          </a:ln>
        </p:spPr>
        <p:txBody>
          <a:bodyPr wrap="none" anchor="ctr"/>
          <a:lstStyle/>
          <a:p>
            <a:endParaRPr lang="en-US" dirty="0"/>
          </a:p>
        </p:txBody>
      </p:sp>
      <p:sp>
        <p:nvSpPr>
          <p:cNvPr id="5157" name="Line 251"/>
          <p:cNvSpPr>
            <a:spLocks noChangeShapeType="1"/>
          </p:cNvSpPr>
          <p:nvPr/>
        </p:nvSpPr>
        <p:spPr bwMode="auto">
          <a:xfrm flipV="1">
            <a:off x="3657600" y="1905000"/>
            <a:ext cx="0" cy="152400"/>
          </a:xfrm>
          <a:prstGeom prst="line">
            <a:avLst/>
          </a:prstGeom>
          <a:noFill/>
          <a:ln w="12700">
            <a:solidFill>
              <a:srgbClr val="000000"/>
            </a:solidFill>
            <a:round/>
            <a:headEnd/>
            <a:tailEnd/>
          </a:ln>
        </p:spPr>
        <p:txBody>
          <a:bodyPr wrap="none" anchor="ctr"/>
          <a:lstStyle/>
          <a:p>
            <a:endParaRPr lang="en-US" dirty="0"/>
          </a:p>
        </p:txBody>
      </p:sp>
      <p:sp>
        <p:nvSpPr>
          <p:cNvPr id="5158" name="Line 252"/>
          <p:cNvSpPr>
            <a:spLocks noChangeShapeType="1"/>
          </p:cNvSpPr>
          <p:nvPr/>
        </p:nvSpPr>
        <p:spPr bwMode="auto">
          <a:xfrm flipV="1">
            <a:off x="4291013" y="1676400"/>
            <a:ext cx="1447800" cy="1447800"/>
          </a:xfrm>
          <a:prstGeom prst="line">
            <a:avLst/>
          </a:prstGeom>
          <a:noFill/>
          <a:ln w="12700">
            <a:solidFill>
              <a:srgbClr val="000000"/>
            </a:solidFill>
            <a:round/>
            <a:headEnd/>
            <a:tailEnd/>
          </a:ln>
        </p:spPr>
        <p:txBody>
          <a:bodyPr wrap="none" anchor="ctr"/>
          <a:lstStyle/>
          <a:p>
            <a:endParaRPr lang="en-US" dirty="0"/>
          </a:p>
        </p:txBody>
      </p:sp>
      <p:sp>
        <p:nvSpPr>
          <p:cNvPr id="5159" name="Line 253"/>
          <p:cNvSpPr>
            <a:spLocks noChangeShapeType="1"/>
          </p:cNvSpPr>
          <p:nvPr/>
        </p:nvSpPr>
        <p:spPr bwMode="auto">
          <a:xfrm flipH="1">
            <a:off x="5738813" y="1371600"/>
            <a:ext cx="533400" cy="457200"/>
          </a:xfrm>
          <a:prstGeom prst="line">
            <a:avLst/>
          </a:prstGeom>
          <a:noFill/>
          <a:ln w="12700">
            <a:solidFill>
              <a:srgbClr val="000000"/>
            </a:solidFill>
            <a:round/>
            <a:headEnd/>
            <a:tailEnd/>
          </a:ln>
        </p:spPr>
        <p:txBody>
          <a:bodyPr wrap="none" anchor="ctr"/>
          <a:lstStyle/>
          <a:p>
            <a:endParaRPr lang="en-US" dirty="0"/>
          </a:p>
        </p:txBody>
      </p:sp>
      <p:sp>
        <p:nvSpPr>
          <p:cNvPr id="5160" name="Line 254"/>
          <p:cNvSpPr>
            <a:spLocks noChangeShapeType="1"/>
          </p:cNvSpPr>
          <p:nvPr/>
        </p:nvSpPr>
        <p:spPr bwMode="auto">
          <a:xfrm flipV="1">
            <a:off x="5738813" y="1676400"/>
            <a:ext cx="0" cy="152400"/>
          </a:xfrm>
          <a:prstGeom prst="line">
            <a:avLst/>
          </a:prstGeom>
          <a:noFill/>
          <a:ln w="12700">
            <a:solidFill>
              <a:srgbClr val="000000"/>
            </a:solidFill>
            <a:round/>
            <a:headEnd/>
            <a:tailEnd/>
          </a:ln>
        </p:spPr>
        <p:txBody>
          <a:bodyPr wrap="none" anchor="ctr"/>
          <a:lstStyle/>
          <a:p>
            <a:endParaRPr lang="en-US" dirty="0"/>
          </a:p>
        </p:txBody>
      </p:sp>
      <p:sp>
        <p:nvSpPr>
          <p:cNvPr id="5161" name="Line 255"/>
          <p:cNvSpPr>
            <a:spLocks noChangeShapeType="1"/>
          </p:cNvSpPr>
          <p:nvPr/>
        </p:nvSpPr>
        <p:spPr bwMode="auto">
          <a:xfrm flipV="1">
            <a:off x="4291013" y="1966913"/>
            <a:ext cx="2743200" cy="1295400"/>
          </a:xfrm>
          <a:prstGeom prst="line">
            <a:avLst/>
          </a:prstGeom>
          <a:noFill/>
          <a:ln w="12700">
            <a:solidFill>
              <a:srgbClr val="000000"/>
            </a:solidFill>
            <a:round/>
            <a:headEnd/>
            <a:tailEnd/>
          </a:ln>
        </p:spPr>
        <p:txBody>
          <a:bodyPr wrap="none" anchor="ctr"/>
          <a:lstStyle/>
          <a:p>
            <a:endParaRPr lang="en-US" dirty="0"/>
          </a:p>
        </p:txBody>
      </p:sp>
      <p:sp>
        <p:nvSpPr>
          <p:cNvPr id="5162" name="Line 256"/>
          <p:cNvSpPr>
            <a:spLocks noChangeShapeType="1"/>
          </p:cNvSpPr>
          <p:nvPr/>
        </p:nvSpPr>
        <p:spPr bwMode="auto">
          <a:xfrm flipH="1">
            <a:off x="6934200" y="1676400"/>
            <a:ext cx="990600" cy="457200"/>
          </a:xfrm>
          <a:prstGeom prst="line">
            <a:avLst/>
          </a:prstGeom>
          <a:noFill/>
          <a:ln w="12700">
            <a:solidFill>
              <a:srgbClr val="000000"/>
            </a:solidFill>
            <a:round/>
            <a:headEnd/>
            <a:tailEnd/>
          </a:ln>
        </p:spPr>
        <p:txBody>
          <a:bodyPr wrap="none" anchor="ctr"/>
          <a:lstStyle/>
          <a:p>
            <a:endParaRPr lang="en-US" dirty="0"/>
          </a:p>
        </p:txBody>
      </p:sp>
      <p:sp>
        <p:nvSpPr>
          <p:cNvPr id="5163" name="Line 257"/>
          <p:cNvSpPr>
            <a:spLocks noChangeShapeType="1"/>
          </p:cNvSpPr>
          <p:nvPr/>
        </p:nvSpPr>
        <p:spPr bwMode="auto">
          <a:xfrm flipV="1">
            <a:off x="6934200" y="1981200"/>
            <a:ext cx="76200" cy="152400"/>
          </a:xfrm>
          <a:prstGeom prst="line">
            <a:avLst/>
          </a:prstGeom>
          <a:noFill/>
          <a:ln w="12700">
            <a:solidFill>
              <a:srgbClr val="000000"/>
            </a:solidFill>
            <a:round/>
            <a:headEnd/>
            <a:tailEnd/>
          </a:ln>
        </p:spPr>
        <p:txBody>
          <a:bodyPr wrap="none" anchor="ctr"/>
          <a:lstStyle/>
          <a:p>
            <a:endParaRPr lang="en-US" dirty="0"/>
          </a:p>
        </p:txBody>
      </p:sp>
      <p:grpSp>
        <p:nvGrpSpPr>
          <p:cNvPr id="3" name="Group 258"/>
          <p:cNvGrpSpPr>
            <a:grpSpLocks/>
          </p:cNvGrpSpPr>
          <p:nvPr/>
        </p:nvGrpSpPr>
        <p:grpSpPr bwMode="auto">
          <a:xfrm>
            <a:off x="4267200" y="2667000"/>
            <a:ext cx="747713" cy="1295400"/>
            <a:chOff x="1776" y="1864"/>
            <a:chExt cx="632" cy="1096"/>
          </a:xfrm>
        </p:grpSpPr>
        <p:sp>
          <p:nvSpPr>
            <p:cNvPr id="5385" name="Freeform 259"/>
            <p:cNvSpPr>
              <a:spLocks/>
            </p:cNvSpPr>
            <p:nvPr/>
          </p:nvSpPr>
          <p:spPr bwMode="auto">
            <a:xfrm>
              <a:off x="2160" y="2120"/>
              <a:ext cx="248" cy="328"/>
            </a:xfrm>
            <a:custGeom>
              <a:avLst/>
              <a:gdLst>
                <a:gd name="T0" fmla="*/ 32 w 248"/>
                <a:gd name="T1" fmla="*/ 104 h 328"/>
                <a:gd name="T2" fmla="*/ 24 w 248"/>
                <a:gd name="T3" fmla="*/ 80 h 328"/>
                <a:gd name="T4" fmla="*/ 24 w 248"/>
                <a:gd name="T5" fmla="*/ 56 h 328"/>
                <a:gd name="T6" fmla="*/ 40 w 248"/>
                <a:gd name="T7" fmla="*/ 32 h 328"/>
                <a:gd name="T8" fmla="*/ 80 w 248"/>
                <a:gd name="T9" fmla="*/ 8 h 328"/>
                <a:gd name="T10" fmla="*/ 120 w 248"/>
                <a:gd name="T11" fmla="*/ 0 h 328"/>
                <a:gd name="T12" fmla="*/ 152 w 248"/>
                <a:gd name="T13" fmla="*/ 8 h 328"/>
                <a:gd name="T14" fmla="*/ 176 w 248"/>
                <a:gd name="T15" fmla="*/ 16 h 328"/>
                <a:gd name="T16" fmla="*/ 192 w 248"/>
                <a:gd name="T17" fmla="*/ 48 h 328"/>
                <a:gd name="T18" fmla="*/ 192 w 248"/>
                <a:gd name="T19" fmla="*/ 72 h 328"/>
                <a:gd name="T20" fmla="*/ 184 w 248"/>
                <a:gd name="T21" fmla="*/ 96 h 328"/>
                <a:gd name="T22" fmla="*/ 216 w 248"/>
                <a:gd name="T23" fmla="*/ 112 h 328"/>
                <a:gd name="T24" fmla="*/ 232 w 248"/>
                <a:gd name="T25" fmla="*/ 128 h 328"/>
                <a:gd name="T26" fmla="*/ 248 w 248"/>
                <a:gd name="T27" fmla="*/ 152 h 328"/>
                <a:gd name="T28" fmla="*/ 248 w 248"/>
                <a:gd name="T29" fmla="*/ 176 h 328"/>
                <a:gd name="T30" fmla="*/ 232 w 248"/>
                <a:gd name="T31" fmla="*/ 200 h 328"/>
                <a:gd name="T32" fmla="*/ 200 w 248"/>
                <a:gd name="T33" fmla="*/ 232 h 328"/>
                <a:gd name="T34" fmla="*/ 224 w 248"/>
                <a:gd name="T35" fmla="*/ 248 h 328"/>
                <a:gd name="T36" fmla="*/ 232 w 248"/>
                <a:gd name="T37" fmla="*/ 272 h 328"/>
                <a:gd name="T38" fmla="*/ 224 w 248"/>
                <a:gd name="T39" fmla="*/ 304 h 328"/>
                <a:gd name="T40" fmla="*/ 208 w 248"/>
                <a:gd name="T41" fmla="*/ 320 h 328"/>
                <a:gd name="T42" fmla="*/ 176 w 248"/>
                <a:gd name="T43" fmla="*/ 328 h 328"/>
                <a:gd name="T44" fmla="*/ 152 w 248"/>
                <a:gd name="T45" fmla="*/ 328 h 328"/>
                <a:gd name="T46" fmla="*/ 120 w 248"/>
                <a:gd name="T47" fmla="*/ 320 h 328"/>
                <a:gd name="T48" fmla="*/ 104 w 248"/>
                <a:gd name="T49" fmla="*/ 304 h 328"/>
                <a:gd name="T50" fmla="*/ 72 w 248"/>
                <a:gd name="T51" fmla="*/ 304 h 328"/>
                <a:gd name="T52" fmla="*/ 48 w 248"/>
                <a:gd name="T53" fmla="*/ 296 h 328"/>
                <a:gd name="T54" fmla="*/ 24 w 248"/>
                <a:gd name="T55" fmla="*/ 288 h 328"/>
                <a:gd name="T56" fmla="*/ 16 w 248"/>
                <a:gd name="T57" fmla="*/ 264 h 328"/>
                <a:gd name="T58" fmla="*/ 0 w 248"/>
                <a:gd name="T59" fmla="*/ 240 h 328"/>
                <a:gd name="T60" fmla="*/ 8 w 248"/>
                <a:gd name="T61" fmla="*/ 216 h 328"/>
                <a:gd name="T62" fmla="*/ 24 w 248"/>
                <a:gd name="T63" fmla="*/ 200 h 328"/>
                <a:gd name="T64" fmla="*/ 16 w 248"/>
                <a:gd name="T65" fmla="*/ 168 h 328"/>
                <a:gd name="T66" fmla="*/ 8 w 248"/>
                <a:gd name="T67" fmla="*/ 144 h 328"/>
                <a:gd name="T68" fmla="*/ 16 w 248"/>
                <a:gd name="T69" fmla="*/ 120 h 328"/>
                <a:gd name="T70" fmla="*/ 32 w 248"/>
                <a:gd name="T71" fmla="*/ 104 h 3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8"/>
                <a:gd name="T109" fmla="*/ 0 h 328"/>
                <a:gd name="T110" fmla="*/ 248 w 248"/>
                <a:gd name="T111" fmla="*/ 328 h 3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8" h="328">
                  <a:moveTo>
                    <a:pt x="32" y="104"/>
                  </a:moveTo>
                  <a:lnTo>
                    <a:pt x="24" y="80"/>
                  </a:lnTo>
                  <a:lnTo>
                    <a:pt x="24" y="56"/>
                  </a:lnTo>
                  <a:lnTo>
                    <a:pt x="40" y="32"/>
                  </a:lnTo>
                  <a:lnTo>
                    <a:pt x="80" y="8"/>
                  </a:lnTo>
                  <a:lnTo>
                    <a:pt x="120" y="0"/>
                  </a:lnTo>
                  <a:lnTo>
                    <a:pt x="152" y="8"/>
                  </a:lnTo>
                  <a:lnTo>
                    <a:pt x="176" y="16"/>
                  </a:lnTo>
                  <a:lnTo>
                    <a:pt x="192" y="48"/>
                  </a:lnTo>
                  <a:lnTo>
                    <a:pt x="192" y="72"/>
                  </a:lnTo>
                  <a:lnTo>
                    <a:pt x="184" y="96"/>
                  </a:lnTo>
                  <a:lnTo>
                    <a:pt x="216" y="112"/>
                  </a:lnTo>
                  <a:lnTo>
                    <a:pt x="232" y="128"/>
                  </a:lnTo>
                  <a:lnTo>
                    <a:pt x="248" y="152"/>
                  </a:lnTo>
                  <a:lnTo>
                    <a:pt x="248" y="176"/>
                  </a:lnTo>
                  <a:lnTo>
                    <a:pt x="232" y="200"/>
                  </a:lnTo>
                  <a:lnTo>
                    <a:pt x="200" y="232"/>
                  </a:lnTo>
                  <a:lnTo>
                    <a:pt x="224" y="248"/>
                  </a:lnTo>
                  <a:lnTo>
                    <a:pt x="232" y="272"/>
                  </a:lnTo>
                  <a:lnTo>
                    <a:pt x="224" y="304"/>
                  </a:lnTo>
                  <a:lnTo>
                    <a:pt x="208" y="320"/>
                  </a:lnTo>
                  <a:lnTo>
                    <a:pt x="176" y="328"/>
                  </a:lnTo>
                  <a:lnTo>
                    <a:pt x="152" y="328"/>
                  </a:lnTo>
                  <a:lnTo>
                    <a:pt x="120" y="320"/>
                  </a:lnTo>
                  <a:lnTo>
                    <a:pt x="104" y="304"/>
                  </a:lnTo>
                  <a:lnTo>
                    <a:pt x="72" y="304"/>
                  </a:lnTo>
                  <a:lnTo>
                    <a:pt x="48" y="296"/>
                  </a:lnTo>
                  <a:lnTo>
                    <a:pt x="24" y="288"/>
                  </a:lnTo>
                  <a:lnTo>
                    <a:pt x="16" y="264"/>
                  </a:lnTo>
                  <a:lnTo>
                    <a:pt x="0" y="240"/>
                  </a:lnTo>
                  <a:lnTo>
                    <a:pt x="8" y="216"/>
                  </a:lnTo>
                  <a:lnTo>
                    <a:pt x="24" y="200"/>
                  </a:lnTo>
                  <a:lnTo>
                    <a:pt x="16" y="168"/>
                  </a:lnTo>
                  <a:lnTo>
                    <a:pt x="8" y="144"/>
                  </a:lnTo>
                  <a:lnTo>
                    <a:pt x="16" y="120"/>
                  </a:lnTo>
                  <a:lnTo>
                    <a:pt x="32" y="104"/>
                  </a:lnTo>
                  <a:close/>
                </a:path>
              </a:pathLst>
            </a:custGeom>
            <a:solidFill>
              <a:srgbClr val="000000"/>
            </a:solidFill>
            <a:ln w="9525">
              <a:solidFill>
                <a:schemeClr val="accent2"/>
              </a:solidFill>
              <a:round/>
              <a:headEnd/>
              <a:tailEnd/>
            </a:ln>
          </p:spPr>
          <p:txBody>
            <a:bodyPr/>
            <a:lstStyle/>
            <a:p>
              <a:endParaRPr lang="en-US" dirty="0"/>
            </a:p>
          </p:txBody>
        </p:sp>
        <p:sp>
          <p:nvSpPr>
            <p:cNvPr id="5386" name="Freeform 260"/>
            <p:cNvSpPr>
              <a:spLocks/>
            </p:cNvSpPr>
            <p:nvPr/>
          </p:nvSpPr>
          <p:spPr bwMode="auto">
            <a:xfrm>
              <a:off x="2184" y="2136"/>
              <a:ext cx="208" cy="296"/>
            </a:xfrm>
            <a:custGeom>
              <a:avLst/>
              <a:gdLst>
                <a:gd name="T0" fmla="*/ 40 w 208"/>
                <a:gd name="T1" fmla="*/ 88 h 296"/>
                <a:gd name="T2" fmla="*/ 24 w 208"/>
                <a:gd name="T3" fmla="*/ 72 h 296"/>
                <a:gd name="T4" fmla="*/ 16 w 208"/>
                <a:gd name="T5" fmla="*/ 48 h 296"/>
                <a:gd name="T6" fmla="*/ 16 w 208"/>
                <a:gd name="T7" fmla="*/ 40 h 296"/>
                <a:gd name="T8" fmla="*/ 40 w 208"/>
                <a:gd name="T9" fmla="*/ 16 h 296"/>
                <a:gd name="T10" fmla="*/ 72 w 208"/>
                <a:gd name="T11" fmla="*/ 8 h 296"/>
                <a:gd name="T12" fmla="*/ 104 w 208"/>
                <a:gd name="T13" fmla="*/ 0 h 296"/>
                <a:gd name="T14" fmla="*/ 136 w 208"/>
                <a:gd name="T15" fmla="*/ 8 h 296"/>
                <a:gd name="T16" fmla="*/ 152 w 208"/>
                <a:gd name="T17" fmla="*/ 32 h 296"/>
                <a:gd name="T18" fmla="*/ 152 w 208"/>
                <a:gd name="T19" fmla="*/ 48 h 296"/>
                <a:gd name="T20" fmla="*/ 152 w 208"/>
                <a:gd name="T21" fmla="*/ 64 h 296"/>
                <a:gd name="T22" fmla="*/ 136 w 208"/>
                <a:gd name="T23" fmla="*/ 88 h 296"/>
                <a:gd name="T24" fmla="*/ 144 w 208"/>
                <a:gd name="T25" fmla="*/ 96 h 296"/>
                <a:gd name="T26" fmla="*/ 184 w 208"/>
                <a:gd name="T27" fmla="*/ 104 h 296"/>
                <a:gd name="T28" fmla="*/ 200 w 208"/>
                <a:gd name="T29" fmla="*/ 128 h 296"/>
                <a:gd name="T30" fmla="*/ 208 w 208"/>
                <a:gd name="T31" fmla="*/ 144 h 296"/>
                <a:gd name="T32" fmla="*/ 192 w 208"/>
                <a:gd name="T33" fmla="*/ 168 h 296"/>
                <a:gd name="T34" fmla="*/ 176 w 208"/>
                <a:gd name="T35" fmla="*/ 192 h 296"/>
                <a:gd name="T36" fmla="*/ 160 w 208"/>
                <a:gd name="T37" fmla="*/ 216 h 296"/>
                <a:gd name="T38" fmla="*/ 160 w 208"/>
                <a:gd name="T39" fmla="*/ 224 h 296"/>
                <a:gd name="T40" fmla="*/ 184 w 208"/>
                <a:gd name="T41" fmla="*/ 240 h 296"/>
                <a:gd name="T42" fmla="*/ 192 w 208"/>
                <a:gd name="T43" fmla="*/ 256 h 296"/>
                <a:gd name="T44" fmla="*/ 184 w 208"/>
                <a:gd name="T45" fmla="*/ 272 h 296"/>
                <a:gd name="T46" fmla="*/ 176 w 208"/>
                <a:gd name="T47" fmla="*/ 288 h 296"/>
                <a:gd name="T48" fmla="*/ 152 w 208"/>
                <a:gd name="T49" fmla="*/ 296 h 296"/>
                <a:gd name="T50" fmla="*/ 120 w 208"/>
                <a:gd name="T51" fmla="*/ 288 h 296"/>
                <a:gd name="T52" fmla="*/ 88 w 208"/>
                <a:gd name="T53" fmla="*/ 264 h 296"/>
                <a:gd name="T54" fmla="*/ 80 w 208"/>
                <a:gd name="T55" fmla="*/ 272 h 296"/>
                <a:gd name="T56" fmla="*/ 64 w 208"/>
                <a:gd name="T57" fmla="*/ 272 h 296"/>
                <a:gd name="T58" fmla="*/ 40 w 208"/>
                <a:gd name="T59" fmla="*/ 272 h 296"/>
                <a:gd name="T60" fmla="*/ 16 w 208"/>
                <a:gd name="T61" fmla="*/ 256 h 296"/>
                <a:gd name="T62" fmla="*/ 0 w 208"/>
                <a:gd name="T63" fmla="*/ 232 h 296"/>
                <a:gd name="T64" fmla="*/ 8 w 208"/>
                <a:gd name="T65" fmla="*/ 200 h 296"/>
                <a:gd name="T66" fmla="*/ 16 w 208"/>
                <a:gd name="T67" fmla="*/ 192 h 296"/>
                <a:gd name="T68" fmla="*/ 16 w 208"/>
                <a:gd name="T69" fmla="*/ 176 h 296"/>
                <a:gd name="T70" fmla="*/ 0 w 208"/>
                <a:gd name="T71" fmla="*/ 144 h 296"/>
                <a:gd name="T72" fmla="*/ 0 w 208"/>
                <a:gd name="T73" fmla="*/ 128 h 296"/>
                <a:gd name="T74" fmla="*/ 8 w 208"/>
                <a:gd name="T75" fmla="*/ 104 h 296"/>
                <a:gd name="T76" fmla="*/ 24 w 208"/>
                <a:gd name="T77" fmla="*/ 96 h 296"/>
                <a:gd name="T78" fmla="*/ 40 w 208"/>
                <a:gd name="T79" fmla="*/ 88 h 2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8"/>
                <a:gd name="T121" fmla="*/ 0 h 296"/>
                <a:gd name="T122" fmla="*/ 208 w 208"/>
                <a:gd name="T123" fmla="*/ 296 h 29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8" h="296">
                  <a:moveTo>
                    <a:pt x="40" y="88"/>
                  </a:moveTo>
                  <a:lnTo>
                    <a:pt x="24" y="72"/>
                  </a:lnTo>
                  <a:lnTo>
                    <a:pt x="16" y="48"/>
                  </a:lnTo>
                  <a:lnTo>
                    <a:pt x="16" y="40"/>
                  </a:lnTo>
                  <a:lnTo>
                    <a:pt x="40" y="16"/>
                  </a:lnTo>
                  <a:lnTo>
                    <a:pt x="72" y="8"/>
                  </a:lnTo>
                  <a:lnTo>
                    <a:pt x="104" y="0"/>
                  </a:lnTo>
                  <a:lnTo>
                    <a:pt x="136" y="8"/>
                  </a:lnTo>
                  <a:lnTo>
                    <a:pt x="152" y="32"/>
                  </a:lnTo>
                  <a:lnTo>
                    <a:pt x="152" y="48"/>
                  </a:lnTo>
                  <a:lnTo>
                    <a:pt x="152" y="64"/>
                  </a:lnTo>
                  <a:lnTo>
                    <a:pt x="136" y="88"/>
                  </a:lnTo>
                  <a:lnTo>
                    <a:pt x="144" y="96"/>
                  </a:lnTo>
                  <a:lnTo>
                    <a:pt x="184" y="104"/>
                  </a:lnTo>
                  <a:lnTo>
                    <a:pt x="200" y="128"/>
                  </a:lnTo>
                  <a:lnTo>
                    <a:pt x="208" y="144"/>
                  </a:lnTo>
                  <a:lnTo>
                    <a:pt x="192" y="168"/>
                  </a:lnTo>
                  <a:lnTo>
                    <a:pt x="176" y="192"/>
                  </a:lnTo>
                  <a:lnTo>
                    <a:pt x="160" y="216"/>
                  </a:lnTo>
                  <a:lnTo>
                    <a:pt x="160" y="224"/>
                  </a:lnTo>
                  <a:lnTo>
                    <a:pt x="184" y="240"/>
                  </a:lnTo>
                  <a:lnTo>
                    <a:pt x="192" y="256"/>
                  </a:lnTo>
                  <a:lnTo>
                    <a:pt x="184" y="272"/>
                  </a:lnTo>
                  <a:lnTo>
                    <a:pt x="176" y="288"/>
                  </a:lnTo>
                  <a:lnTo>
                    <a:pt x="152" y="296"/>
                  </a:lnTo>
                  <a:lnTo>
                    <a:pt x="120" y="288"/>
                  </a:lnTo>
                  <a:lnTo>
                    <a:pt x="88" y="264"/>
                  </a:lnTo>
                  <a:lnTo>
                    <a:pt x="80" y="272"/>
                  </a:lnTo>
                  <a:lnTo>
                    <a:pt x="64" y="272"/>
                  </a:lnTo>
                  <a:lnTo>
                    <a:pt x="40" y="272"/>
                  </a:lnTo>
                  <a:lnTo>
                    <a:pt x="16" y="256"/>
                  </a:lnTo>
                  <a:lnTo>
                    <a:pt x="0" y="232"/>
                  </a:lnTo>
                  <a:lnTo>
                    <a:pt x="8" y="200"/>
                  </a:lnTo>
                  <a:lnTo>
                    <a:pt x="16" y="192"/>
                  </a:lnTo>
                  <a:lnTo>
                    <a:pt x="16" y="176"/>
                  </a:lnTo>
                  <a:lnTo>
                    <a:pt x="0" y="144"/>
                  </a:lnTo>
                  <a:lnTo>
                    <a:pt x="0" y="128"/>
                  </a:lnTo>
                  <a:lnTo>
                    <a:pt x="8" y="104"/>
                  </a:lnTo>
                  <a:lnTo>
                    <a:pt x="24" y="96"/>
                  </a:lnTo>
                  <a:lnTo>
                    <a:pt x="40" y="88"/>
                  </a:lnTo>
                  <a:close/>
                </a:path>
              </a:pathLst>
            </a:custGeom>
            <a:solidFill>
              <a:srgbClr val="336699"/>
            </a:solidFill>
            <a:ln w="9525">
              <a:solidFill>
                <a:schemeClr val="accent2"/>
              </a:solidFill>
              <a:round/>
              <a:headEnd/>
              <a:tailEnd/>
            </a:ln>
          </p:spPr>
          <p:txBody>
            <a:bodyPr/>
            <a:lstStyle/>
            <a:p>
              <a:endParaRPr lang="en-US" dirty="0"/>
            </a:p>
          </p:txBody>
        </p:sp>
        <p:sp>
          <p:nvSpPr>
            <p:cNvPr id="5387" name="Freeform 261"/>
            <p:cNvSpPr>
              <a:spLocks/>
            </p:cNvSpPr>
            <p:nvPr/>
          </p:nvSpPr>
          <p:spPr bwMode="auto">
            <a:xfrm>
              <a:off x="2192" y="2136"/>
              <a:ext cx="160" cy="272"/>
            </a:xfrm>
            <a:custGeom>
              <a:avLst/>
              <a:gdLst>
                <a:gd name="T0" fmla="*/ 16 w 160"/>
                <a:gd name="T1" fmla="*/ 80 h 272"/>
                <a:gd name="T2" fmla="*/ 48 w 160"/>
                <a:gd name="T3" fmla="*/ 72 h 272"/>
                <a:gd name="T4" fmla="*/ 80 w 160"/>
                <a:gd name="T5" fmla="*/ 64 h 272"/>
                <a:gd name="T6" fmla="*/ 80 w 160"/>
                <a:gd name="T7" fmla="*/ 40 h 272"/>
                <a:gd name="T8" fmla="*/ 72 w 160"/>
                <a:gd name="T9" fmla="*/ 16 h 272"/>
                <a:gd name="T10" fmla="*/ 56 w 160"/>
                <a:gd name="T11" fmla="*/ 0 h 272"/>
                <a:gd name="T12" fmla="*/ 72 w 160"/>
                <a:gd name="T13" fmla="*/ 0 h 272"/>
                <a:gd name="T14" fmla="*/ 88 w 160"/>
                <a:gd name="T15" fmla="*/ 16 h 272"/>
                <a:gd name="T16" fmla="*/ 96 w 160"/>
                <a:gd name="T17" fmla="*/ 40 h 272"/>
                <a:gd name="T18" fmla="*/ 96 w 160"/>
                <a:gd name="T19" fmla="*/ 72 h 272"/>
                <a:gd name="T20" fmla="*/ 120 w 160"/>
                <a:gd name="T21" fmla="*/ 72 h 272"/>
                <a:gd name="T22" fmla="*/ 144 w 160"/>
                <a:gd name="T23" fmla="*/ 80 h 272"/>
                <a:gd name="T24" fmla="*/ 136 w 160"/>
                <a:gd name="T25" fmla="*/ 88 h 272"/>
                <a:gd name="T26" fmla="*/ 112 w 160"/>
                <a:gd name="T27" fmla="*/ 88 h 272"/>
                <a:gd name="T28" fmla="*/ 96 w 160"/>
                <a:gd name="T29" fmla="*/ 88 h 272"/>
                <a:gd name="T30" fmla="*/ 112 w 160"/>
                <a:gd name="T31" fmla="*/ 112 h 272"/>
                <a:gd name="T32" fmla="*/ 112 w 160"/>
                <a:gd name="T33" fmla="*/ 152 h 272"/>
                <a:gd name="T34" fmla="*/ 104 w 160"/>
                <a:gd name="T35" fmla="*/ 192 h 272"/>
                <a:gd name="T36" fmla="*/ 128 w 160"/>
                <a:gd name="T37" fmla="*/ 192 h 272"/>
                <a:gd name="T38" fmla="*/ 160 w 160"/>
                <a:gd name="T39" fmla="*/ 208 h 272"/>
                <a:gd name="T40" fmla="*/ 160 w 160"/>
                <a:gd name="T41" fmla="*/ 224 h 272"/>
                <a:gd name="T42" fmla="*/ 136 w 160"/>
                <a:gd name="T43" fmla="*/ 216 h 272"/>
                <a:gd name="T44" fmla="*/ 104 w 160"/>
                <a:gd name="T45" fmla="*/ 208 h 272"/>
                <a:gd name="T46" fmla="*/ 96 w 160"/>
                <a:gd name="T47" fmla="*/ 240 h 272"/>
                <a:gd name="T48" fmla="*/ 80 w 160"/>
                <a:gd name="T49" fmla="*/ 272 h 272"/>
                <a:gd name="T50" fmla="*/ 72 w 160"/>
                <a:gd name="T51" fmla="*/ 272 h 272"/>
                <a:gd name="T52" fmla="*/ 80 w 160"/>
                <a:gd name="T53" fmla="*/ 248 h 272"/>
                <a:gd name="T54" fmla="*/ 80 w 160"/>
                <a:gd name="T55" fmla="*/ 224 h 272"/>
                <a:gd name="T56" fmla="*/ 88 w 160"/>
                <a:gd name="T57" fmla="*/ 208 h 272"/>
                <a:gd name="T58" fmla="*/ 56 w 160"/>
                <a:gd name="T59" fmla="*/ 200 h 272"/>
                <a:gd name="T60" fmla="*/ 24 w 160"/>
                <a:gd name="T61" fmla="*/ 200 h 272"/>
                <a:gd name="T62" fmla="*/ 0 w 160"/>
                <a:gd name="T63" fmla="*/ 192 h 272"/>
                <a:gd name="T64" fmla="*/ 0 w 160"/>
                <a:gd name="T65" fmla="*/ 184 h 272"/>
                <a:gd name="T66" fmla="*/ 24 w 160"/>
                <a:gd name="T67" fmla="*/ 184 h 272"/>
                <a:gd name="T68" fmla="*/ 48 w 160"/>
                <a:gd name="T69" fmla="*/ 192 h 272"/>
                <a:gd name="T70" fmla="*/ 88 w 160"/>
                <a:gd name="T71" fmla="*/ 192 h 272"/>
                <a:gd name="T72" fmla="*/ 96 w 160"/>
                <a:gd name="T73" fmla="*/ 160 h 272"/>
                <a:gd name="T74" fmla="*/ 88 w 160"/>
                <a:gd name="T75" fmla="*/ 136 h 272"/>
                <a:gd name="T76" fmla="*/ 88 w 160"/>
                <a:gd name="T77" fmla="*/ 104 h 272"/>
                <a:gd name="T78" fmla="*/ 80 w 160"/>
                <a:gd name="T79" fmla="*/ 80 h 272"/>
                <a:gd name="T80" fmla="*/ 16 w 160"/>
                <a:gd name="T81" fmla="*/ 96 h 272"/>
                <a:gd name="T82" fmla="*/ 16 w 160"/>
                <a:gd name="T83" fmla="*/ 80 h 2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0"/>
                <a:gd name="T127" fmla="*/ 0 h 272"/>
                <a:gd name="T128" fmla="*/ 160 w 160"/>
                <a:gd name="T129" fmla="*/ 272 h 27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0" h="272">
                  <a:moveTo>
                    <a:pt x="16" y="80"/>
                  </a:moveTo>
                  <a:lnTo>
                    <a:pt x="48" y="72"/>
                  </a:lnTo>
                  <a:lnTo>
                    <a:pt x="80" y="64"/>
                  </a:lnTo>
                  <a:lnTo>
                    <a:pt x="80" y="40"/>
                  </a:lnTo>
                  <a:lnTo>
                    <a:pt x="72" y="16"/>
                  </a:lnTo>
                  <a:lnTo>
                    <a:pt x="56" y="0"/>
                  </a:lnTo>
                  <a:lnTo>
                    <a:pt x="72" y="0"/>
                  </a:lnTo>
                  <a:lnTo>
                    <a:pt x="88" y="16"/>
                  </a:lnTo>
                  <a:lnTo>
                    <a:pt x="96" y="40"/>
                  </a:lnTo>
                  <a:lnTo>
                    <a:pt x="96" y="72"/>
                  </a:lnTo>
                  <a:lnTo>
                    <a:pt x="120" y="72"/>
                  </a:lnTo>
                  <a:lnTo>
                    <a:pt x="144" y="80"/>
                  </a:lnTo>
                  <a:lnTo>
                    <a:pt x="136" y="88"/>
                  </a:lnTo>
                  <a:lnTo>
                    <a:pt x="112" y="88"/>
                  </a:lnTo>
                  <a:lnTo>
                    <a:pt x="96" y="88"/>
                  </a:lnTo>
                  <a:lnTo>
                    <a:pt x="112" y="112"/>
                  </a:lnTo>
                  <a:lnTo>
                    <a:pt x="112" y="152"/>
                  </a:lnTo>
                  <a:lnTo>
                    <a:pt x="104" y="192"/>
                  </a:lnTo>
                  <a:lnTo>
                    <a:pt x="128" y="192"/>
                  </a:lnTo>
                  <a:lnTo>
                    <a:pt x="160" y="208"/>
                  </a:lnTo>
                  <a:lnTo>
                    <a:pt x="160" y="224"/>
                  </a:lnTo>
                  <a:lnTo>
                    <a:pt x="136" y="216"/>
                  </a:lnTo>
                  <a:lnTo>
                    <a:pt x="104" y="208"/>
                  </a:lnTo>
                  <a:lnTo>
                    <a:pt x="96" y="240"/>
                  </a:lnTo>
                  <a:lnTo>
                    <a:pt x="80" y="272"/>
                  </a:lnTo>
                  <a:lnTo>
                    <a:pt x="72" y="272"/>
                  </a:lnTo>
                  <a:lnTo>
                    <a:pt x="80" y="248"/>
                  </a:lnTo>
                  <a:lnTo>
                    <a:pt x="80" y="224"/>
                  </a:lnTo>
                  <a:lnTo>
                    <a:pt x="88" y="208"/>
                  </a:lnTo>
                  <a:lnTo>
                    <a:pt x="56" y="200"/>
                  </a:lnTo>
                  <a:lnTo>
                    <a:pt x="24" y="200"/>
                  </a:lnTo>
                  <a:lnTo>
                    <a:pt x="0" y="192"/>
                  </a:lnTo>
                  <a:lnTo>
                    <a:pt x="0" y="184"/>
                  </a:lnTo>
                  <a:lnTo>
                    <a:pt x="24" y="184"/>
                  </a:lnTo>
                  <a:lnTo>
                    <a:pt x="48" y="192"/>
                  </a:lnTo>
                  <a:lnTo>
                    <a:pt x="88" y="192"/>
                  </a:lnTo>
                  <a:lnTo>
                    <a:pt x="96" y="160"/>
                  </a:lnTo>
                  <a:lnTo>
                    <a:pt x="88" y="136"/>
                  </a:lnTo>
                  <a:lnTo>
                    <a:pt x="88" y="104"/>
                  </a:lnTo>
                  <a:lnTo>
                    <a:pt x="80" y="80"/>
                  </a:lnTo>
                  <a:lnTo>
                    <a:pt x="16" y="96"/>
                  </a:lnTo>
                  <a:lnTo>
                    <a:pt x="16" y="80"/>
                  </a:lnTo>
                  <a:close/>
                </a:path>
              </a:pathLst>
            </a:custGeom>
            <a:solidFill>
              <a:srgbClr val="000000"/>
            </a:solidFill>
            <a:ln w="9525">
              <a:solidFill>
                <a:schemeClr val="accent2"/>
              </a:solidFill>
              <a:round/>
              <a:headEnd/>
              <a:tailEnd/>
            </a:ln>
          </p:spPr>
          <p:txBody>
            <a:bodyPr/>
            <a:lstStyle/>
            <a:p>
              <a:endParaRPr lang="en-US" dirty="0"/>
            </a:p>
          </p:txBody>
        </p:sp>
        <p:sp>
          <p:nvSpPr>
            <p:cNvPr id="5388" name="Freeform 262"/>
            <p:cNvSpPr>
              <a:spLocks/>
            </p:cNvSpPr>
            <p:nvPr/>
          </p:nvSpPr>
          <p:spPr bwMode="auto">
            <a:xfrm>
              <a:off x="2000" y="1864"/>
              <a:ext cx="264" cy="232"/>
            </a:xfrm>
            <a:custGeom>
              <a:avLst/>
              <a:gdLst>
                <a:gd name="T0" fmla="*/ 96 w 264"/>
                <a:gd name="T1" fmla="*/ 112 h 232"/>
                <a:gd name="T2" fmla="*/ 104 w 264"/>
                <a:gd name="T3" fmla="*/ 72 h 232"/>
                <a:gd name="T4" fmla="*/ 120 w 264"/>
                <a:gd name="T5" fmla="*/ 40 h 232"/>
                <a:gd name="T6" fmla="*/ 152 w 264"/>
                <a:gd name="T7" fmla="*/ 16 h 232"/>
                <a:gd name="T8" fmla="*/ 176 w 264"/>
                <a:gd name="T9" fmla="*/ 8 h 232"/>
                <a:gd name="T10" fmla="*/ 200 w 264"/>
                <a:gd name="T11" fmla="*/ 0 h 232"/>
                <a:gd name="T12" fmla="*/ 224 w 264"/>
                <a:gd name="T13" fmla="*/ 8 h 232"/>
                <a:gd name="T14" fmla="*/ 248 w 264"/>
                <a:gd name="T15" fmla="*/ 32 h 232"/>
                <a:gd name="T16" fmla="*/ 264 w 264"/>
                <a:gd name="T17" fmla="*/ 64 h 232"/>
                <a:gd name="T18" fmla="*/ 264 w 264"/>
                <a:gd name="T19" fmla="*/ 104 h 232"/>
                <a:gd name="T20" fmla="*/ 264 w 264"/>
                <a:gd name="T21" fmla="*/ 152 h 232"/>
                <a:gd name="T22" fmla="*/ 248 w 264"/>
                <a:gd name="T23" fmla="*/ 184 h 232"/>
                <a:gd name="T24" fmla="*/ 232 w 264"/>
                <a:gd name="T25" fmla="*/ 216 h 232"/>
                <a:gd name="T26" fmla="*/ 208 w 264"/>
                <a:gd name="T27" fmla="*/ 232 h 232"/>
                <a:gd name="T28" fmla="*/ 184 w 264"/>
                <a:gd name="T29" fmla="*/ 232 h 232"/>
                <a:gd name="T30" fmla="*/ 152 w 264"/>
                <a:gd name="T31" fmla="*/ 232 h 232"/>
                <a:gd name="T32" fmla="*/ 128 w 264"/>
                <a:gd name="T33" fmla="*/ 216 h 232"/>
                <a:gd name="T34" fmla="*/ 112 w 264"/>
                <a:gd name="T35" fmla="*/ 192 h 232"/>
                <a:gd name="T36" fmla="*/ 96 w 264"/>
                <a:gd name="T37" fmla="*/ 160 h 232"/>
                <a:gd name="T38" fmla="*/ 96 w 264"/>
                <a:gd name="T39" fmla="*/ 136 h 232"/>
                <a:gd name="T40" fmla="*/ 56 w 264"/>
                <a:gd name="T41" fmla="*/ 144 h 232"/>
                <a:gd name="T42" fmla="*/ 16 w 264"/>
                <a:gd name="T43" fmla="*/ 160 h 232"/>
                <a:gd name="T44" fmla="*/ 0 w 264"/>
                <a:gd name="T45" fmla="*/ 160 h 232"/>
                <a:gd name="T46" fmla="*/ 0 w 264"/>
                <a:gd name="T47" fmla="*/ 136 h 232"/>
                <a:gd name="T48" fmla="*/ 24 w 264"/>
                <a:gd name="T49" fmla="*/ 120 h 232"/>
                <a:gd name="T50" fmla="*/ 48 w 264"/>
                <a:gd name="T51" fmla="*/ 120 h 232"/>
                <a:gd name="T52" fmla="*/ 96 w 264"/>
                <a:gd name="T53" fmla="*/ 112 h 2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64"/>
                <a:gd name="T82" fmla="*/ 0 h 232"/>
                <a:gd name="T83" fmla="*/ 264 w 264"/>
                <a:gd name="T84" fmla="*/ 232 h 2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64" h="232">
                  <a:moveTo>
                    <a:pt x="96" y="112"/>
                  </a:moveTo>
                  <a:lnTo>
                    <a:pt x="104" y="72"/>
                  </a:lnTo>
                  <a:lnTo>
                    <a:pt x="120" y="40"/>
                  </a:lnTo>
                  <a:lnTo>
                    <a:pt x="152" y="16"/>
                  </a:lnTo>
                  <a:lnTo>
                    <a:pt x="176" y="8"/>
                  </a:lnTo>
                  <a:lnTo>
                    <a:pt x="200" y="0"/>
                  </a:lnTo>
                  <a:lnTo>
                    <a:pt x="224" y="8"/>
                  </a:lnTo>
                  <a:lnTo>
                    <a:pt x="248" y="32"/>
                  </a:lnTo>
                  <a:lnTo>
                    <a:pt x="264" y="64"/>
                  </a:lnTo>
                  <a:lnTo>
                    <a:pt x="264" y="104"/>
                  </a:lnTo>
                  <a:lnTo>
                    <a:pt x="264" y="152"/>
                  </a:lnTo>
                  <a:lnTo>
                    <a:pt x="248" y="184"/>
                  </a:lnTo>
                  <a:lnTo>
                    <a:pt x="232" y="216"/>
                  </a:lnTo>
                  <a:lnTo>
                    <a:pt x="208" y="232"/>
                  </a:lnTo>
                  <a:lnTo>
                    <a:pt x="184" y="232"/>
                  </a:lnTo>
                  <a:lnTo>
                    <a:pt x="152" y="232"/>
                  </a:lnTo>
                  <a:lnTo>
                    <a:pt x="128" y="216"/>
                  </a:lnTo>
                  <a:lnTo>
                    <a:pt x="112" y="192"/>
                  </a:lnTo>
                  <a:lnTo>
                    <a:pt x="96" y="160"/>
                  </a:lnTo>
                  <a:lnTo>
                    <a:pt x="96" y="136"/>
                  </a:lnTo>
                  <a:lnTo>
                    <a:pt x="56" y="144"/>
                  </a:lnTo>
                  <a:lnTo>
                    <a:pt x="16" y="160"/>
                  </a:lnTo>
                  <a:lnTo>
                    <a:pt x="0" y="160"/>
                  </a:lnTo>
                  <a:lnTo>
                    <a:pt x="0" y="136"/>
                  </a:lnTo>
                  <a:lnTo>
                    <a:pt x="24" y="120"/>
                  </a:lnTo>
                  <a:lnTo>
                    <a:pt x="48" y="120"/>
                  </a:lnTo>
                  <a:lnTo>
                    <a:pt x="96" y="112"/>
                  </a:lnTo>
                  <a:close/>
                </a:path>
              </a:pathLst>
            </a:custGeom>
            <a:solidFill>
              <a:srgbClr val="000000"/>
            </a:solidFill>
            <a:ln w="9525">
              <a:solidFill>
                <a:schemeClr val="accent2"/>
              </a:solidFill>
              <a:round/>
              <a:headEnd/>
              <a:tailEnd/>
            </a:ln>
          </p:spPr>
          <p:txBody>
            <a:bodyPr/>
            <a:lstStyle/>
            <a:p>
              <a:endParaRPr lang="en-US" dirty="0"/>
            </a:p>
          </p:txBody>
        </p:sp>
        <p:sp>
          <p:nvSpPr>
            <p:cNvPr id="5389" name="Freeform 263"/>
            <p:cNvSpPr>
              <a:spLocks/>
            </p:cNvSpPr>
            <p:nvPr/>
          </p:nvSpPr>
          <p:spPr bwMode="auto">
            <a:xfrm>
              <a:off x="2080" y="2112"/>
              <a:ext cx="200" cy="408"/>
            </a:xfrm>
            <a:custGeom>
              <a:avLst/>
              <a:gdLst>
                <a:gd name="T0" fmla="*/ 8 w 200"/>
                <a:gd name="T1" fmla="*/ 56 h 408"/>
                <a:gd name="T2" fmla="*/ 24 w 200"/>
                <a:gd name="T3" fmla="*/ 24 h 408"/>
                <a:gd name="T4" fmla="*/ 56 w 200"/>
                <a:gd name="T5" fmla="*/ 0 h 408"/>
                <a:gd name="T6" fmla="*/ 88 w 200"/>
                <a:gd name="T7" fmla="*/ 0 h 408"/>
                <a:gd name="T8" fmla="*/ 112 w 200"/>
                <a:gd name="T9" fmla="*/ 0 h 408"/>
                <a:gd name="T10" fmla="*/ 128 w 200"/>
                <a:gd name="T11" fmla="*/ 16 h 408"/>
                <a:gd name="T12" fmla="*/ 136 w 200"/>
                <a:gd name="T13" fmla="*/ 40 h 408"/>
                <a:gd name="T14" fmla="*/ 144 w 200"/>
                <a:gd name="T15" fmla="*/ 72 h 408"/>
                <a:gd name="T16" fmla="*/ 144 w 200"/>
                <a:gd name="T17" fmla="*/ 112 h 408"/>
                <a:gd name="T18" fmla="*/ 136 w 200"/>
                <a:gd name="T19" fmla="*/ 152 h 408"/>
                <a:gd name="T20" fmla="*/ 136 w 200"/>
                <a:gd name="T21" fmla="*/ 200 h 408"/>
                <a:gd name="T22" fmla="*/ 144 w 200"/>
                <a:gd name="T23" fmla="*/ 256 h 408"/>
                <a:gd name="T24" fmla="*/ 168 w 200"/>
                <a:gd name="T25" fmla="*/ 288 h 408"/>
                <a:gd name="T26" fmla="*/ 192 w 200"/>
                <a:gd name="T27" fmla="*/ 304 h 408"/>
                <a:gd name="T28" fmla="*/ 200 w 200"/>
                <a:gd name="T29" fmla="*/ 328 h 408"/>
                <a:gd name="T30" fmla="*/ 200 w 200"/>
                <a:gd name="T31" fmla="*/ 360 h 408"/>
                <a:gd name="T32" fmla="*/ 184 w 200"/>
                <a:gd name="T33" fmla="*/ 392 h 408"/>
                <a:gd name="T34" fmla="*/ 136 w 200"/>
                <a:gd name="T35" fmla="*/ 408 h 408"/>
                <a:gd name="T36" fmla="*/ 112 w 200"/>
                <a:gd name="T37" fmla="*/ 392 h 408"/>
                <a:gd name="T38" fmla="*/ 88 w 200"/>
                <a:gd name="T39" fmla="*/ 392 h 408"/>
                <a:gd name="T40" fmla="*/ 56 w 200"/>
                <a:gd name="T41" fmla="*/ 360 h 408"/>
                <a:gd name="T42" fmla="*/ 24 w 200"/>
                <a:gd name="T43" fmla="*/ 320 h 408"/>
                <a:gd name="T44" fmla="*/ 8 w 200"/>
                <a:gd name="T45" fmla="*/ 264 h 408"/>
                <a:gd name="T46" fmla="*/ 0 w 200"/>
                <a:gd name="T47" fmla="*/ 208 h 408"/>
                <a:gd name="T48" fmla="*/ 8 w 200"/>
                <a:gd name="T49" fmla="*/ 152 h 408"/>
                <a:gd name="T50" fmla="*/ 0 w 200"/>
                <a:gd name="T51" fmla="*/ 96 h 408"/>
                <a:gd name="T52" fmla="*/ 8 w 200"/>
                <a:gd name="T53" fmla="*/ 56 h 40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0"/>
                <a:gd name="T82" fmla="*/ 0 h 408"/>
                <a:gd name="T83" fmla="*/ 200 w 200"/>
                <a:gd name="T84" fmla="*/ 408 h 40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0" h="408">
                  <a:moveTo>
                    <a:pt x="8" y="56"/>
                  </a:moveTo>
                  <a:lnTo>
                    <a:pt x="24" y="24"/>
                  </a:lnTo>
                  <a:lnTo>
                    <a:pt x="56" y="0"/>
                  </a:lnTo>
                  <a:lnTo>
                    <a:pt x="88" y="0"/>
                  </a:lnTo>
                  <a:lnTo>
                    <a:pt x="112" y="0"/>
                  </a:lnTo>
                  <a:lnTo>
                    <a:pt x="128" y="16"/>
                  </a:lnTo>
                  <a:lnTo>
                    <a:pt x="136" y="40"/>
                  </a:lnTo>
                  <a:lnTo>
                    <a:pt x="144" y="72"/>
                  </a:lnTo>
                  <a:lnTo>
                    <a:pt x="144" y="112"/>
                  </a:lnTo>
                  <a:lnTo>
                    <a:pt x="136" y="152"/>
                  </a:lnTo>
                  <a:lnTo>
                    <a:pt x="136" y="200"/>
                  </a:lnTo>
                  <a:lnTo>
                    <a:pt x="144" y="256"/>
                  </a:lnTo>
                  <a:lnTo>
                    <a:pt x="168" y="288"/>
                  </a:lnTo>
                  <a:lnTo>
                    <a:pt x="192" y="304"/>
                  </a:lnTo>
                  <a:lnTo>
                    <a:pt x="200" y="328"/>
                  </a:lnTo>
                  <a:lnTo>
                    <a:pt x="200" y="360"/>
                  </a:lnTo>
                  <a:lnTo>
                    <a:pt x="184" y="392"/>
                  </a:lnTo>
                  <a:lnTo>
                    <a:pt x="136" y="408"/>
                  </a:lnTo>
                  <a:lnTo>
                    <a:pt x="112" y="392"/>
                  </a:lnTo>
                  <a:lnTo>
                    <a:pt x="88" y="392"/>
                  </a:lnTo>
                  <a:lnTo>
                    <a:pt x="56" y="360"/>
                  </a:lnTo>
                  <a:lnTo>
                    <a:pt x="24" y="320"/>
                  </a:lnTo>
                  <a:lnTo>
                    <a:pt x="8" y="264"/>
                  </a:lnTo>
                  <a:lnTo>
                    <a:pt x="0" y="208"/>
                  </a:lnTo>
                  <a:lnTo>
                    <a:pt x="8" y="152"/>
                  </a:lnTo>
                  <a:lnTo>
                    <a:pt x="0" y="96"/>
                  </a:lnTo>
                  <a:lnTo>
                    <a:pt x="8" y="56"/>
                  </a:lnTo>
                  <a:close/>
                </a:path>
              </a:pathLst>
            </a:custGeom>
            <a:solidFill>
              <a:srgbClr val="000000"/>
            </a:solidFill>
            <a:ln w="9525">
              <a:solidFill>
                <a:schemeClr val="accent2"/>
              </a:solidFill>
              <a:round/>
              <a:headEnd/>
              <a:tailEnd/>
            </a:ln>
          </p:spPr>
          <p:txBody>
            <a:bodyPr/>
            <a:lstStyle/>
            <a:p>
              <a:endParaRPr lang="en-US" dirty="0"/>
            </a:p>
          </p:txBody>
        </p:sp>
        <p:sp>
          <p:nvSpPr>
            <p:cNvPr id="5390" name="Freeform 264"/>
            <p:cNvSpPr>
              <a:spLocks/>
            </p:cNvSpPr>
            <p:nvPr/>
          </p:nvSpPr>
          <p:spPr bwMode="auto">
            <a:xfrm>
              <a:off x="1776" y="2120"/>
              <a:ext cx="384" cy="248"/>
            </a:xfrm>
            <a:custGeom>
              <a:avLst/>
              <a:gdLst>
                <a:gd name="T0" fmla="*/ 288 w 384"/>
                <a:gd name="T1" fmla="*/ 72 h 248"/>
                <a:gd name="T2" fmla="*/ 320 w 384"/>
                <a:gd name="T3" fmla="*/ 32 h 248"/>
                <a:gd name="T4" fmla="*/ 368 w 384"/>
                <a:gd name="T5" fmla="*/ 0 h 248"/>
                <a:gd name="T6" fmla="*/ 384 w 384"/>
                <a:gd name="T7" fmla="*/ 24 h 248"/>
                <a:gd name="T8" fmla="*/ 384 w 384"/>
                <a:gd name="T9" fmla="*/ 72 h 248"/>
                <a:gd name="T10" fmla="*/ 344 w 384"/>
                <a:gd name="T11" fmla="*/ 112 h 248"/>
                <a:gd name="T12" fmla="*/ 312 w 384"/>
                <a:gd name="T13" fmla="*/ 152 h 248"/>
                <a:gd name="T14" fmla="*/ 272 w 384"/>
                <a:gd name="T15" fmla="*/ 200 h 248"/>
                <a:gd name="T16" fmla="*/ 224 w 384"/>
                <a:gd name="T17" fmla="*/ 232 h 248"/>
                <a:gd name="T18" fmla="*/ 160 w 384"/>
                <a:gd name="T19" fmla="*/ 240 h 248"/>
                <a:gd name="T20" fmla="*/ 88 w 384"/>
                <a:gd name="T21" fmla="*/ 248 h 248"/>
                <a:gd name="T22" fmla="*/ 48 w 384"/>
                <a:gd name="T23" fmla="*/ 248 h 248"/>
                <a:gd name="T24" fmla="*/ 0 w 384"/>
                <a:gd name="T25" fmla="*/ 232 h 248"/>
                <a:gd name="T26" fmla="*/ 8 w 384"/>
                <a:gd name="T27" fmla="*/ 208 h 248"/>
                <a:gd name="T28" fmla="*/ 32 w 384"/>
                <a:gd name="T29" fmla="*/ 192 h 248"/>
                <a:gd name="T30" fmla="*/ 64 w 384"/>
                <a:gd name="T31" fmla="*/ 184 h 248"/>
                <a:gd name="T32" fmla="*/ 88 w 384"/>
                <a:gd name="T33" fmla="*/ 216 h 248"/>
                <a:gd name="T34" fmla="*/ 112 w 384"/>
                <a:gd name="T35" fmla="*/ 224 h 248"/>
                <a:gd name="T36" fmla="*/ 176 w 384"/>
                <a:gd name="T37" fmla="*/ 208 h 248"/>
                <a:gd name="T38" fmla="*/ 232 w 384"/>
                <a:gd name="T39" fmla="*/ 184 h 248"/>
                <a:gd name="T40" fmla="*/ 256 w 384"/>
                <a:gd name="T41" fmla="*/ 152 h 248"/>
                <a:gd name="T42" fmla="*/ 280 w 384"/>
                <a:gd name="T43" fmla="*/ 104 h 248"/>
                <a:gd name="T44" fmla="*/ 288 w 384"/>
                <a:gd name="T45" fmla="*/ 72 h 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4"/>
                <a:gd name="T70" fmla="*/ 0 h 248"/>
                <a:gd name="T71" fmla="*/ 384 w 384"/>
                <a:gd name="T72" fmla="*/ 248 h 2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4" h="248">
                  <a:moveTo>
                    <a:pt x="288" y="72"/>
                  </a:moveTo>
                  <a:lnTo>
                    <a:pt x="320" y="32"/>
                  </a:lnTo>
                  <a:lnTo>
                    <a:pt x="368" y="0"/>
                  </a:lnTo>
                  <a:lnTo>
                    <a:pt x="384" y="24"/>
                  </a:lnTo>
                  <a:lnTo>
                    <a:pt x="384" y="72"/>
                  </a:lnTo>
                  <a:lnTo>
                    <a:pt x="344" y="112"/>
                  </a:lnTo>
                  <a:lnTo>
                    <a:pt x="312" y="152"/>
                  </a:lnTo>
                  <a:lnTo>
                    <a:pt x="272" y="200"/>
                  </a:lnTo>
                  <a:lnTo>
                    <a:pt x="224" y="232"/>
                  </a:lnTo>
                  <a:lnTo>
                    <a:pt x="160" y="240"/>
                  </a:lnTo>
                  <a:lnTo>
                    <a:pt x="88" y="248"/>
                  </a:lnTo>
                  <a:lnTo>
                    <a:pt x="48" y="248"/>
                  </a:lnTo>
                  <a:lnTo>
                    <a:pt x="0" y="232"/>
                  </a:lnTo>
                  <a:lnTo>
                    <a:pt x="8" y="208"/>
                  </a:lnTo>
                  <a:lnTo>
                    <a:pt x="32" y="192"/>
                  </a:lnTo>
                  <a:lnTo>
                    <a:pt x="64" y="184"/>
                  </a:lnTo>
                  <a:lnTo>
                    <a:pt x="88" y="216"/>
                  </a:lnTo>
                  <a:lnTo>
                    <a:pt x="112" y="224"/>
                  </a:lnTo>
                  <a:lnTo>
                    <a:pt x="176" y="208"/>
                  </a:lnTo>
                  <a:lnTo>
                    <a:pt x="232" y="184"/>
                  </a:lnTo>
                  <a:lnTo>
                    <a:pt x="256" y="152"/>
                  </a:lnTo>
                  <a:lnTo>
                    <a:pt x="280" y="104"/>
                  </a:lnTo>
                  <a:lnTo>
                    <a:pt x="288" y="72"/>
                  </a:lnTo>
                  <a:close/>
                </a:path>
              </a:pathLst>
            </a:custGeom>
            <a:solidFill>
              <a:srgbClr val="000000"/>
            </a:solidFill>
            <a:ln w="9525">
              <a:solidFill>
                <a:schemeClr val="accent2"/>
              </a:solidFill>
              <a:round/>
              <a:headEnd/>
              <a:tailEnd/>
            </a:ln>
          </p:spPr>
          <p:txBody>
            <a:bodyPr/>
            <a:lstStyle/>
            <a:p>
              <a:endParaRPr lang="en-US" dirty="0"/>
            </a:p>
          </p:txBody>
        </p:sp>
        <p:sp>
          <p:nvSpPr>
            <p:cNvPr id="5391" name="Freeform 265"/>
            <p:cNvSpPr>
              <a:spLocks/>
            </p:cNvSpPr>
            <p:nvPr/>
          </p:nvSpPr>
          <p:spPr bwMode="auto">
            <a:xfrm>
              <a:off x="2024" y="2400"/>
              <a:ext cx="176" cy="512"/>
            </a:xfrm>
            <a:custGeom>
              <a:avLst/>
              <a:gdLst>
                <a:gd name="T0" fmla="*/ 88 w 176"/>
                <a:gd name="T1" fmla="*/ 120 h 512"/>
                <a:gd name="T2" fmla="*/ 104 w 176"/>
                <a:gd name="T3" fmla="*/ 24 h 512"/>
                <a:gd name="T4" fmla="*/ 128 w 176"/>
                <a:gd name="T5" fmla="*/ 0 h 512"/>
                <a:gd name="T6" fmla="*/ 168 w 176"/>
                <a:gd name="T7" fmla="*/ 8 h 512"/>
                <a:gd name="T8" fmla="*/ 176 w 176"/>
                <a:gd name="T9" fmla="*/ 56 h 512"/>
                <a:gd name="T10" fmla="*/ 160 w 176"/>
                <a:gd name="T11" fmla="*/ 96 h 512"/>
                <a:gd name="T12" fmla="*/ 136 w 176"/>
                <a:gd name="T13" fmla="*/ 176 h 512"/>
                <a:gd name="T14" fmla="*/ 112 w 176"/>
                <a:gd name="T15" fmla="*/ 232 h 512"/>
                <a:gd name="T16" fmla="*/ 112 w 176"/>
                <a:gd name="T17" fmla="*/ 296 h 512"/>
                <a:gd name="T18" fmla="*/ 136 w 176"/>
                <a:gd name="T19" fmla="*/ 368 h 512"/>
                <a:gd name="T20" fmla="*/ 144 w 176"/>
                <a:gd name="T21" fmla="*/ 424 h 512"/>
                <a:gd name="T22" fmla="*/ 144 w 176"/>
                <a:gd name="T23" fmla="*/ 448 h 512"/>
                <a:gd name="T24" fmla="*/ 128 w 176"/>
                <a:gd name="T25" fmla="*/ 456 h 512"/>
                <a:gd name="T26" fmla="*/ 88 w 176"/>
                <a:gd name="T27" fmla="*/ 456 h 512"/>
                <a:gd name="T28" fmla="*/ 48 w 176"/>
                <a:gd name="T29" fmla="*/ 496 h 512"/>
                <a:gd name="T30" fmla="*/ 32 w 176"/>
                <a:gd name="T31" fmla="*/ 512 h 512"/>
                <a:gd name="T32" fmla="*/ 16 w 176"/>
                <a:gd name="T33" fmla="*/ 504 h 512"/>
                <a:gd name="T34" fmla="*/ 0 w 176"/>
                <a:gd name="T35" fmla="*/ 472 h 512"/>
                <a:gd name="T36" fmla="*/ 8 w 176"/>
                <a:gd name="T37" fmla="*/ 432 h 512"/>
                <a:gd name="T38" fmla="*/ 72 w 176"/>
                <a:gd name="T39" fmla="*/ 416 h 512"/>
                <a:gd name="T40" fmla="*/ 104 w 176"/>
                <a:gd name="T41" fmla="*/ 408 h 512"/>
                <a:gd name="T42" fmla="*/ 104 w 176"/>
                <a:gd name="T43" fmla="*/ 376 h 512"/>
                <a:gd name="T44" fmla="*/ 88 w 176"/>
                <a:gd name="T45" fmla="*/ 328 h 512"/>
                <a:gd name="T46" fmla="*/ 72 w 176"/>
                <a:gd name="T47" fmla="*/ 288 h 512"/>
                <a:gd name="T48" fmla="*/ 72 w 176"/>
                <a:gd name="T49" fmla="*/ 232 h 512"/>
                <a:gd name="T50" fmla="*/ 72 w 176"/>
                <a:gd name="T51" fmla="*/ 184 h 512"/>
                <a:gd name="T52" fmla="*/ 88 w 176"/>
                <a:gd name="T53" fmla="*/ 120 h 5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6"/>
                <a:gd name="T82" fmla="*/ 0 h 512"/>
                <a:gd name="T83" fmla="*/ 176 w 176"/>
                <a:gd name="T84" fmla="*/ 512 h 5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6" h="512">
                  <a:moveTo>
                    <a:pt x="88" y="120"/>
                  </a:moveTo>
                  <a:lnTo>
                    <a:pt x="104" y="24"/>
                  </a:lnTo>
                  <a:lnTo>
                    <a:pt x="128" y="0"/>
                  </a:lnTo>
                  <a:lnTo>
                    <a:pt x="168" y="8"/>
                  </a:lnTo>
                  <a:lnTo>
                    <a:pt x="176" y="56"/>
                  </a:lnTo>
                  <a:lnTo>
                    <a:pt x="160" y="96"/>
                  </a:lnTo>
                  <a:lnTo>
                    <a:pt x="136" y="176"/>
                  </a:lnTo>
                  <a:lnTo>
                    <a:pt x="112" y="232"/>
                  </a:lnTo>
                  <a:lnTo>
                    <a:pt x="112" y="296"/>
                  </a:lnTo>
                  <a:lnTo>
                    <a:pt x="136" y="368"/>
                  </a:lnTo>
                  <a:lnTo>
                    <a:pt x="144" y="424"/>
                  </a:lnTo>
                  <a:lnTo>
                    <a:pt x="144" y="448"/>
                  </a:lnTo>
                  <a:lnTo>
                    <a:pt x="128" y="456"/>
                  </a:lnTo>
                  <a:lnTo>
                    <a:pt x="88" y="456"/>
                  </a:lnTo>
                  <a:lnTo>
                    <a:pt x="48" y="496"/>
                  </a:lnTo>
                  <a:lnTo>
                    <a:pt x="32" y="512"/>
                  </a:lnTo>
                  <a:lnTo>
                    <a:pt x="16" y="504"/>
                  </a:lnTo>
                  <a:lnTo>
                    <a:pt x="0" y="472"/>
                  </a:lnTo>
                  <a:lnTo>
                    <a:pt x="8" y="432"/>
                  </a:lnTo>
                  <a:lnTo>
                    <a:pt x="72" y="416"/>
                  </a:lnTo>
                  <a:lnTo>
                    <a:pt x="104" y="408"/>
                  </a:lnTo>
                  <a:lnTo>
                    <a:pt x="104" y="376"/>
                  </a:lnTo>
                  <a:lnTo>
                    <a:pt x="88" y="328"/>
                  </a:lnTo>
                  <a:lnTo>
                    <a:pt x="72" y="288"/>
                  </a:lnTo>
                  <a:lnTo>
                    <a:pt x="72" y="232"/>
                  </a:lnTo>
                  <a:lnTo>
                    <a:pt x="72" y="184"/>
                  </a:lnTo>
                  <a:lnTo>
                    <a:pt x="88" y="120"/>
                  </a:lnTo>
                  <a:close/>
                </a:path>
              </a:pathLst>
            </a:custGeom>
            <a:solidFill>
              <a:srgbClr val="000000"/>
            </a:solidFill>
            <a:ln w="9525">
              <a:solidFill>
                <a:schemeClr val="accent2"/>
              </a:solidFill>
              <a:round/>
              <a:headEnd/>
              <a:tailEnd/>
            </a:ln>
          </p:spPr>
          <p:txBody>
            <a:bodyPr/>
            <a:lstStyle/>
            <a:p>
              <a:endParaRPr lang="en-US" dirty="0"/>
            </a:p>
          </p:txBody>
        </p:sp>
        <p:sp>
          <p:nvSpPr>
            <p:cNvPr id="5392" name="Freeform 266"/>
            <p:cNvSpPr>
              <a:spLocks/>
            </p:cNvSpPr>
            <p:nvPr/>
          </p:nvSpPr>
          <p:spPr bwMode="auto">
            <a:xfrm>
              <a:off x="2096" y="2432"/>
              <a:ext cx="176" cy="528"/>
            </a:xfrm>
            <a:custGeom>
              <a:avLst/>
              <a:gdLst>
                <a:gd name="T0" fmla="*/ 88 w 176"/>
                <a:gd name="T1" fmla="*/ 120 h 528"/>
                <a:gd name="T2" fmla="*/ 104 w 176"/>
                <a:gd name="T3" fmla="*/ 32 h 528"/>
                <a:gd name="T4" fmla="*/ 128 w 176"/>
                <a:gd name="T5" fmla="*/ 0 h 528"/>
                <a:gd name="T6" fmla="*/ 176 w 176"/>
                <a:gd name="T7" fmla="*/ 8 h 528"/>
                <a:gd name="T8" fmla="*/ 176 w 176"/>
                <a:gd name="T9" fmla="*/ 56 h 528"/>
                <a:gd name="T10" fmla="*/ 160 w 176"/>
                <a:gd name="T11" fmla="*/ 96 h 528"/>
                <a:gd name="T12" fmla="*/ 136 w 176"/>
                <a:gd name="T13" fmla="*/ 184 h 528"/>
                <a:gd name="T14" fmla="*/ 120 w 176"/>
                <a:gd name="T15" fmla="*/ 240 h 528"/>
                <a:gd name="T16" fmla="*/ 120 w 176"/>
                <a:gd name="T17" fmla="*/ 304 h 528"/>
                <a:gd name="T18" fmla="*/ 136 w 176"/>
                <a:gd name="T19" fmla="*/ 376 h 528"/>
                <a:gd name="T20" fmla="*/ 144 w 176"/>
                <a:gd name="T21" fmla="*/ 432 h 528"/>
                <a:gd name="T22" fmla="*/ 144 w 176"/>
                <a:gd name="T23" fmla="*/ 456 h 528"/>
                <a:gd name="T24" fmla="*/ 128 w 176"/>
                <a:gd name="T25" fmla="*/ 464 h 528"/>
                <a:gd name="T26" fmla="*/ 88 w 176"/>
                <a:gd name="T27" fmla="*/ 472 h 528"/>
                <a:gd name="T28" fmla="*/ 48 w 176"/>
                <a:gd name="T29" fmla="*/ 504 h 528"/>
                <a:gd name="T30" fmla="*/ 40 w 176"/>
                <a:gd name="T31" fmla="*/ 528 h 528"/>
                <a:gd name="T32" fmla="*/ 16 w 176"/>
                <a:gd name="T33" fmla="*/ 520 h 528"/>
                <a:gd name="T34" fmla="*/ 0 w 176"/>
                <a:gd name="T35" fmla="*/ 480 h 528"/>
                <a:gd name="T36" fmla="*/ 16 w 176"/>
                <a:gd name="T37" fmla="*/ 440 h 528"/>
                <a:gd name="T38" fmla="*/ 72 w 176"/>
                <a:gd name="T39" fmla="*/ 424 h 528"/>
                <a:gd name="T40" fmla="*/ 104 w 176"/>
                <a:gd name="T41" fmla="*/ 416 h 528"/>
                <a:gd name="T42" fmla="*/ 112 w 176"/>
                <a:gd name="T43" fmla="*/ 384 h 528"/>
                <a:gd name="T44" fmla="*/ 88 w 176"/>
                <a:gd name="T45" fmla="*/ 336 h 528"/>
                <a:gd name="T46" fmla="*/ 80 w 176"/>
                <a:gd name="T47" fmla="*/ 296 h 528"/>
                <a:gd name="T48" fmla="*/ 72 w 176"/>
                <a:gd name="T49" fmla="*/ 240 h 528"/>
                <a:gd name="T50" fmla="*/ 72 w 176"/>
                <a:gd name="T51" fmla="*/ 184 h 528"/>
                <a:gd name="T52" fmla="*/ 88 w 176"/>
                <a:gd name="T53" fmla="*/ 120 h 5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6"/>
                <a:gd name="T82" fmla="*/ 0 h 528"/>
                <a:gd name="T83" fmla="*/ 176 w 176"/>
                <a:gd name="T84" fmla="*/ 528 h 5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6" h="528">
                  <a:moveTo>
                    <a:pt x="88" y="120"/>
                  </a:moveTo>
                  <a:lnTo>
                    <a:pt x="104" y="32"/>
                  </a:lnTo>
                  <a:lnTo>
                    <a:pt x="128" y="0"/>
                  </a:lnTo>
                  <a:lnTo>
                    <a:pt x="176" y="8"/>
                  </a:lnTo>
                  <a:lnTo>
                    <a:pt x="176" y="56"/>
                  </a:lnTo>
                  <a:lnTo>
                    <a:pt x="160" y="96"/>
                  </a:lnTo>
                  <a:lnTo>
                    <a:pt x="136" y="184"/>
                  </a:lnTo>
                  <a:lnTo>
                    <a:pt x="120" y="240"/>
                  </a:lnTo>
                  <a:lnTo>
                    <a:pt x="120" y="304"/>
                  </a:lnTo>
                  <a:lnTo>
                    <a:pt x="136" y="376"/>
                  </a:lnTo>
                  <a:lnTo>
                    <a:pt x="144" y="432"/>
                  </a:lnTo>
                  <a:lnTo>
                    <a:pt x="144" y="456"/>
                  </a:lnTo>
                  <a:lnTo>
                    <a:pt x="128" y="464"/>
                  </a:lnTo>
                  <a:lnTo>
                    <a:pt x="88" y="472"/>
                  </a:lnTo>
                  <a:lnTo>
                    <a:pt x="48" y="504"/>
                  </a:lnTo>
                  <a:lnTo>
                    <a:pt x="40" y="528"/>
                  </a:lnTo>
                  <a:lnTo>
                    <a:pt x="16" y="520"/>
                  </a:lnTo>
                  <a:lnTo>
                    <a:pt x="0" y="480"/>
                  </a:lnTo>
                  <a:lnTo>
                    <a:pt x="16" y="440"/>
                  </a:lnTo>
                  <a:lnTo>
                    <a:pt x="72" y="424"/>
                  </a:lnTo>
                  <a:lnTo>
                    <a:pt x="104" y="416"/>
                  </a:lnTo>
                  <a:lnTo>
                    <a:pt x="112" y="384"/>
                  </a:lnTo>
                  <a:lnTo>
                    <a:pt x="88" y="336"/>
                  </a:lnTo>
                  <a:lnTo>
                    <a:pt x="80" y="296"/>
                  </a:lnTo>
                  <a:lnTo>
                    <a:pt x="72" y="240"/>
                  </a:lnTo>
                  <a:lnTo>
                    <a:pt x="72" y="184"/>
                  </a:lnTo>
                  <a:lnTo>
                    <a:pt x="88" y="120"/>
                  </a:lnTo>
                  <a:close/>
                </a:path>
              </a:pathLst>
            </a:custGeom>
            <a:solidFill>
              <a:srgbClr val="000000"/>
            </a:solidFill>
            <a:ln w="9525">
              <a:solidFill>
                <a:schemeClr val="accent2"/>
              </a:solidFill>
              <a:round/>
              <a:headEnd/>
              <a:tailEnd/>
            </a:ln>
          </p:spPr>
          <p:txBody>
            <a:bodyPr/>
            <a:lstStyle/>
            <a:p>
              <a:endParaRPr lang="en-US" dirty="0"/>
            </a:p>
          </p:txBody>
        </p:sp>
      </p:grpSp>
      <p:sp>
        <p:nvSpPr>
          <p:cNvPr id="5165" name="Text Box 267"/>
          <p:cNvSpPr txBox="1">
            <a:spLocks noChangeArrowheads="1"/>
          </p:cNvSpPr>
          <p:nvPr/>
        </p:nvSpPr>
        <p:spPr bwMode="auto">
          <a:xfrm>
            <a:off x="6781800" y="4267200"/>
            <a:ext cx="2057400" cy="2363788"/>
          </a:xfrm>
          <a:prstGeom prst="rect">
            <a:avLst/>
          </a:prstGeom>
          <a:noFill/>
          <a:ln w="12700">
            <a:noFill/>
            <a:miter lim="800000"/>
            <a:headEnd/>
            <a:tailEnd/>
          </a:ln>
        </p:spPr>
        <p:txBody>
          <a:bodyPr>
            <a:spAutoFit/>
          </a:bodyPr>
          <a:lstStyle/>
          <a:p>
            <a:pPr eaLnBrk="0" hangingPunct="0">
              <a:lnSpc>
                <a:spcPct val="80000"/>
              </a:lnSpc>
              <a:spcBef>
                <a:spcPct val="50000"/>
              </a:spcBef>
            </a:pPr>
            <a:r>
              <a:rPr lang="en-US" sz="1800" dirty="0">
                <a:solidFill>
                  <a:srgbClr val="FFFFCC"/>
                </a:solidFill>
                <a:latin typeface="Palatino"/>
              </a:rPr>
              <a:t>BETTER RESISTANCE TO INTERFERENCE</a:t>
            </a:r>
          </a:p>
          <a:p>
            <a:pPr eaLnBrk="0" hangingPunct="0">
              <a:lnSpc>
                <a:spcPct val="80000"/>
              </a:lnSpc>
              <a:spcBef>
                <a:spcPct val="50000"/>
              </a:spcBef>
            </a:pPr>
            <a:r>
              <a:rPr lang="en-US" sz="1800" dirty="0">
                <a:solidFill>
                  <a:srgbClr val="FFFFCC"/>
                </a:solidFill>
                <a:latin typeface="Palatino"/>
              </a:rPr>
              <a:t>FASTER AMBIGUITY RESOLUTION</a:t>
            </a:r>
          </a:p>
          <a:p>
            <a:pPr eaLnBrk="0" hangingPunct="0">
              <a:lnSpc>
                <a:spcPct val="80000"/>
              </a:lnSpc>
              <a:spcBef>
                <a:spcPct val="50000"/>
              </a:spcBef>
            </a:pPr>
            <a:r>
              <a:rPr lang="en-US" sz="1800" dirty="0">
                <a:solidFill>
                  <a:srgbClr val="FFFFCC"/>
                </a:solidFill>
                <a:latin typeface="Palatino"/>
              </a:rPr>
              <a:t>AUGMENTED CODE APPLICATIONS</a:t>
            </a:r>
          </a:p>
        </p:txBody>
      </p:sp>
      <p:grpSp>
        <p:nvGrpSpPr>
          <p:cNvPr id="4" name="Group 268"/>
          <p:cNvGrpSpPr>
            <a:grpSpLocks/>
          </p:cNvGrpSpPr>
          <p:nvPr/>
        </p:nvGrpSpPr>
        <p:grpSpPr bwMode="auto">
          <a:xfrm>
            <a:off x="5943600" y="914400"/>
            <a:ext cx="914400" cy="838200"/>
            <a:chOff x="3579" y="965"/>
            <a:chExt cx="644" cy="595"/>
          </a:xfrm>
        </p:grpSpPr>
        <p:grpSp>
          <p:nvGrpSpPr>
            <p:cNvPr id="5" name="Group 269"/>
            <p:cNvGrpSpPr>
              <a:grpSpLocks/>
            </p:cNvGrpSpPr>
            <p:nvPr/>
          </p:nvGrpSpPr>
          <p:grpSpPr bwMode="auto">
            <a:xfrm>
              <a:off x="3716" y="1085"/>
              <a:ext cx="382" cy="373"/>
              <a:chOff x="3716" y="1085"/>
              <a:chExt cx="382" cy="373"/>
            </a:xfrm>
          </p:grpSpPr>
          <p:sp>
            <p:nvSpPr>
              <p:cNvPr id="5383" name="Freeform 270"/>
              <p:cNvSpPr>
                <a:spLocks/>
              </p:cNvSpPr>
              <p:nvPr/>
            </p:nvSpPr>
            <p:spPr bwMode="auto">
              <a:xfrm>
                <a:off x="3716" y="1085"/>
                <a:ext cx="381" cy="372"/>
              </a:xfrm>
              <a:custGeom>
                <a:avLst/>
                <a:gdLst>
                  <a:gd name="T0" fmla="*/ 380 w 381"/>
                  <a:gd name="T1" fmla="*/ 275 h 372"/>
                  <a:gd name="T2" fmla="*/ 290 w 381"/>
                  <a:gd name="T3" fmla="*/ 0 h 372"/>
                  <a:gd name="T4" fmla="*/ 18 w 381"/>
                  <a:gd name="T5" fmla="*/ 105 h 372"/>
                  <a:gd name="T6" fmla="*/ 0 w 381"/>
                  <a:gd name="T7" fmla="*/ 168 h 372"/>
                  <a:gd name="T8" fmla="*/ 72 w 381"/>
                  <a:gd name="T9" fmla="*/ 368 h 372"/>
                  <a:gd name="T10" fmla="*/ 120 w 381"/>
                  <a:gd name="T11" fmla="*/ 371 h 372"/>
                  <a:gd name="T12" fmla="*/ 380 w 381"/>
                  <a:gd name="T13" fmla="*/ 275 h 372"/>
                  <a:gd name="T14" fmla="*/ 0 60000 65536"/>
                  <a:gd name="T15" fmla="*/ 0 60000 65536"/>
                  <a:gd name="T16" fmla="*/ 0 60000 65536"/>
                  <a:gd name="T17" fmla="*/ 0 60000 65536"/>
                  <a:gd name="T18" fmla="*/ 0 60000 65536"/>
                  <a:gd name="T19" fmla="*/ 0 60000 65536"/>
                  <a:gd name="T20" fmla="*/ 0 60000 65536"/>
                  <a:gd name="T21" fmla="*/ 0 w 381"/>
                  <a:gd name="T22" fmla="*/ 0 h 372"/>
                  <a:gd name="T23" fmla="*/ 381 w 381"/>
                  <a:gd name="T24" fmla="*/ 372 h 3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1" h="372">
                    <a:moveTo>
                      <a:pt x="380" y="275"/>
                    </a:moveTo>
                    <a:lnTo>
                      <a:pt x="290" y="0"/>
                    </a:lnTo>
                    <a:lnTo>
                      <a:pt x="18" y="105"/>
                    </a:lnTo>
                    <a:lnTo>
                      <a:pt x="0" y="168"/>
                    </a:lnTo>
                    <a:lnTo>
                      <a:pt x="72" y="368"/>
                    </a:lnTo>
                    <a:lnTo>
                      <a:pt x="120" y="371"/>
                    </a:lnTo>
                    <a:lnTo>
                      <a:pt x="380" y="275"/>
                    </a:lnTo>
                  </a:path>
                </a:pathLst>
              </a:custGeom>
              <a:gradFill rotWithShape="0">
                <a:gsLst>
                  <a:gs pos="0">
                    <a:srgbClr val="618FFD"/>
                  </a:gs>
                  <a:gs pos="100000">
                    <a:srgbClr val="5780E3"/>
                  </a:gs>
                </a:gsLst>
                <a:lin ang="0" scaled="1"/>
              </a:gradFill>
              <a:ln w="12700" cap="rnd">
                <a:noFill/>
                <a:round/>
                <a:headEnd/>
                <a:tailEnd/>
              </a:ln>
            </p:spPr>
            <p:txBody>
              <a:bodyPr/>
              <a:lstStyle/>
              <a:p>
                <a:endParaRPr lang="en-US" dirty="0"/>
              </a:p>
            </p:txBody>
          </p:sp>
          <p:sp>
            <p:nvSpPr>
              <p:cNvPr id="5384" name="Freeform 271"/>
              <p:cNvSpPr>
                <a:spLocks/>
              </p:cNvSpPr>
              <p:nvPr/>
            </p:nvSpPr>
            <p:spPr bwMode="auto">
              <a:xfrm>
                <a:off x="3716" y="1085"/>
                <a:ext cx="382" cy="373"/>
              </a:xfrm>
              <a:custGeom>
                <a:avLst/>
                <a:gdLst>
                  <a:gd name="T0" fmla="*/ 381 w 382"/>
                  <a:gd name="T1" fmla="*/ 276 h 373"/>
                  <a:gd name="T2" fmla="*/ 291 w 382"/>
                  <a:gd name="T3" fmla="*/ 0 h 373"/>
                  <a:gd name="T4" fmla="*/ 18 w 382"/>
                  <a:gd name="T5" fmla="*/ 105 h 373"/>
                  <a:gd name="T6" fmla="*/ 0 w 382"/>
                  <a:gd name="T7" fmla="*/ 168 h 373"/>
                  <a:gd name="T8" fmla="*/ 72 w 382"/>
                  <a:gd name="T9" fmla="*/ 369 h 373"/>
                  <a:gd name="T10" fmla="*/ 120 w 382"/>
                  <a:gd name="T11" fmla="*/ 372 h 373"/>
                  <a:gd name="T12" fmla="*/ 381 w 382"/>
                  <a:gd name="T13" fmla="*/ 276 h 373"/>
                  <a:gd name="T14" fmla="*/ 0 60000 65536"/>
                  <a:gd name="T15" fmla="*/ 0 60000 65536"/>
                  <a:gd name="T16" fmla="*/ 0 60000 65536"/>
                  <a:gd name="T17" fmla="*/ 0 60000 65536"/>
                  <a:gd name="T18" fmla="*/ 0 60000 65536"/>
                  <a:gd name="T19" fmla="*/ 0 60000 65536"/>
                  <a:gd name="T20" fmla="*/ 0 60000 65536"/>
                  <a:gd name="T21" fmla="*/ 0 w 382"/>
                  <a:gd name="T22" fmla="*/ 0 h 373"/>
                  <a:gd name="T23" fmla="*/ 382 w 382"/>
                  <a:gd name="T24" fmla="*/ 373 h 3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2" h="373">
                    <a:moveTo>
                      <a:pt x="381" y="276"/>
                    </a:moveTo>
                    <a:lnTo>
                      <a:pt x="291" y="0"/>
                    </a:lnTo>
                    <a:lnTo>
                      <a:pt x="18" y="105"/>
                    </a:lnTo>
                    <a:lnTo>
                      <a:pt x="0" y="168"/>
                    </a:lnTo>
                    <a:lnTo>
                      <a:pt x="72" y="369"/>
                    </a:lnTo>
                    <a:lnTo>
                      <a:pt x="120" y="372"/>
                    </a:lnTo>
                    <a:lnTo>
                      <a:pt x="381" y="276"/>
                    </a:lnTo>
                  </a:path>
                </a:pathLst>
              </a:custGeom>
              <a:noFill/>
              <a:ln w="12700" cap="rnd">
                <a:solidFill>
                  <a:srgbClr val="000000"/>
                </a:solidFill>
                <a:round/>
                <a:headEnd/>
                <a:tailEnd/>
              </a:ln>
            </p:spPr>
            <p:txBody>
              <a:bodyPr/>
              <a:lstStyle/>
              <a:p>
                <a:endParaRPr lang="en-US" dirty="0"/>
              </a:p>
            </p:txBody>
          </p:sp>
        </p:grpSp>
        <p:grpSp>
          <p:nvGrpSpPr>
            <p:cNvPr id="6" name="Group 272"/>
            <p:cNvGrpSpPr>
              <a:grpSpLocks/>
            </p:cNvGrpSpPr>
            <p:nvPr/>
          </p:nvGrpSpPr>
          <p:grpSpPr bwMode="auto">
            <a:xfrm>
              <a:off x="3579" y="1106"/>
              <a:ext cx="291" cy="454"/>
              <a:chOff x="3579" y="1106"/>
              <a:chExt cx="291" cy="454"/>
            </a:xfrm>
          </p:grpSpPr>
          <p:sp>
            <p:nvSpPr>
              <p:cNvPr id="5361" name="Freeform 273"/>
              <p:cNvSpPr>
                <a:spLocks/>
              </p:cNvSpPr>
              <p:nvPr/>
            </p:nvSpPr>
            <p:spPr bwMode="auto">
              <a:xfrm>
                <a:off x="3579" y="1106"/>
                <a:ext cx="291" cy="454"/>
              </a:xfrm>
              <a:custGeom>
                <a:avLst/>
                <a:gdLst>
                  <a:gd name="T0" fmla="*/ 0 w 291"/>
                  <a:gd name="T1" fmla="*/ 56 h 454"/>
                  <a:gd name="T2" fmla="*/ 135 w 291"/>
                  <a:gd name="T3" fmla="*/ 453 h 454"/>
                  <a:gd name="T4" fmla="*/ 290 w 291"/>
                  <a:gd name="T5" fmla="*/ 408 h 454"/>
                  <a:gd name="T6" fmla="*/ 149 w 291"/>
                  <a:gd name="T7" fmla="*/ 0 h 454"/>
                  <a:gd name="T8" fmla="*/ 0 w 291"/>
                  <a:gd name="T9" fmla="*/ 56 h 454"/>
                  <a:gd name="T10" fmla="*/ 0 60000 65536"/>
                  <a:gd name="T11" fmla="*/ 0 60000 65536"/>
                  <a:gd name="T12" fmla="*/ 0 60000 65536"/>
                  <a:gd name="T13" fmla="*/ 0 60000 65536"/>
                  <a:gd name="T14" fmla="*/ 0 60000 65536"/>
                  <a:gd name="T15" fmla="*/ 0 w 291"/>
                  <a:gd name="T16" fmla="*/ 0 h 454"/>
                  <a:gd name="T17" fmla="*/ 291 w 291"/>
                  <a:gd name="T18" fmla="*/ 454 h 454"/>
                </a:gdLst>
                <a:ahLst/>
                <a:cxnLst>
                  <a:cxn ang="T10">
                    <a:pos x="T0" y="T1"/>
                  </a:cxn>
                  <a:cxn ang="T11">
                    <a:pos x="T2" y="T3"/>
                  </a:cxn>
                  <a:cxn ang="T12">
                    <a:pos x="T4" y="T5"/>
                  </a:cxn>
                  <a:cxn ang="T13">
                    <a:pos x="T6" y="T7"/>
                  </a:cxn>
                  <a:cxn ang="T14">
                    <a:pos x="T8" y="T9"/>
                  </a:cxn>
                </a:cxnLst>
                <a:rect l="T15" t="T16" r="T17" b="T18"/>
                <a:pathLst>
                  <a:path w="291" h="454">
                    <a:moveTo>
                      <a:pt x="0" y="56"/>
                    </a:moveTo>
                    <a:lnTo>
                      <a:pt x="135" y="453"/>
                    </a:lnTo>
                    <a:lnTo>
                      <a:pt x="290" y="408"/>
                    </a:lnTo>
                    <a:lnTo>
                      <a:pt x="149" y="0"/>
                    </a:lnTo>
                    <a:lnTo>
                      <a:pt x="0" y="56"/>
                    </a:lnTo>
                  </a:path>
                </a:pathLst>
              </a:custGeom>
              <a:solidFill>
                <a:srgbClr val="000000"/>
              </a:solidFill>
              <a:ln w="12700" cap="rnd">
                <a:solidFill>
                  <a:srgbClr val="000000"/>
                </a:solidFill>
                <a:round/>
                <a:headEnd/>
                <a:tailEnd/>
              </a:ln>
            </p:spPr>
            <p:txBody>
              <a:bodyPr/>
              <a:lstStyle/>
              <a:p>
                <a:endParaRPr lang="en-US" dirty="0"/>
              </a:p>
            </p:txBody>
          </p:sp>
          <p:grpSp>
            <p:nvGrpSpPr>
              <p:cNvPr id="7" name="Group 274"/>
              <p:cNvGrpSpPr>
                <a:grpSpLocks/>
              </p:cNvGrpSpPr>
              <p:nvPr/>
            </p:nvGrpSpPr>
            <p:grpSpPr bwMode="auto">
              <a:xfrm>
                <a:off x="3619" y="1202"/>
                <a:ext cx="135" cy="62"/>
                <a:chOff x="3619" y="1202"/>
                <a:chExt cx="135" cy="62"/>
              </a:xfrm>
            </p:grpSpPr>
            <p:sp>
              <p:nvSpPr>
                <p:cNvPr id="5379" name="Line 275"/>
                <p:cNvSpPr>
                  <a:spLocks noChangeShapeType="1"/>
                </p:cNvSpPr>
                <p:nvPr/>
              </p:nvSpPr>
              <p:spPr bwMode="auto">
                <a:xfrm>
                  <a:off x="3619" y="1252"/>
                  <a:ext cx="6" cy="12"/>
                </a:xfrm>
                <a:prstGeom prst="line">
                  <a:avLst/>
                </a:prstGeom>
                <a:noFill/>
                <a:ln w="12700">
                  <a:solidFill>
                    <a:srgbClr val="FFFFFF"/>
                  </a:solidFill>
                  <a:round/>
                  <a:headEnd/>
                  <a:tailEnd/>
                </a:ln>
              </p:spPr>
              <p:txBody>
                <a:bodyPr wrap="none" anchor="ctr"/>
                <a:lstStyle/>
                <a:p>
                  <a:endParaRPr lang="en-US" dirty="0"/>
                </a:p>
              </p:txBody>
            </p:sp>
            <p:sp>
              <p:nvSpPr>
                <p:cNvPr id="5380" name="Line 276"/>
                <p:cNvSpPr>
                  <a:spLocks noChangeShapeType="1"/>
                </p:cNvSpPr>
                <p:nvPr/>
              </p:nvSpPr>
              <p:spPr bwMode="auto">
                <a:xfrm>
                  <a:off x="3657" y="1236"/>
                  <a:ext cx="6" cy="13"/>
                </a:xfrm>
                <a:prstGeom prst="line">
                  <a:avLst/>
                </a:prstGeom>
                <a:noFill/>
                <a:ln w="12700">
                  <a:solidFill>
                    <a:srgbClr val="FFFFFF"/>
                  </a:solidFill>
                  <a:round/>
                  <a:headEnd/>
                  <a:tailEnd/>
                </a:ln>
              </p:spPr>
              <p:txBody>
                <a:bodyPr wrap="none" anchor="ctr"/>
                <a:lstStyle/>
                <a:p>
                  <a:endParaRPr lang="en-US" dirty="0"/>
                </a:p>
              </p:txBody>
            </p:sp>
            <p:sp>
              <p:nvSpPr>
                <p:cNvPr id="5381" name="Line 277"/>
                <p:cNvSpPr>
                  <a:spLocks noChangeShapeType="1"/>
                </p:cNvSpPr>
                <p:nvPr/>
              </p:nvSpPr>
              <p:spPr bwMode="auto">
                <a:xfrm>
                  <a:off x="3703" y="1219"/>
                  <a:ext cx="6" cy="13"/>
                </a:xfrm>
                <a:prstGeom prst="line">
                  <a:avLst/>
                </a:prstGeom>
                <a:noFill/>
                <a:ln w="12700">
                  <a:solidFill>
                    <a:srgbClr val="FFFFFF"/>
                  </a:solidFill>
                  <a:round/>
                  <a:headEnd/>
                  <a:tailEnd/>
                </a:ln>
              </p:spPr>
              <p:txBody>
                <a:bodyPr wrap="none" anchor="ctr"/>
                <a:lstStyle/>
                <a:p>
                  <a:endParaRPr lang="en-US" dirty="0"/>
                </a:p>
              </p:txBody>
            </p:sp>
            <p:sp>
              <p:nvSpPr>
                <p:cNvPr id="5382" name="Line 278"/>
                <p:cNvSpPr>
                  <a:spLocks noChangeShapeType="1"/>
                </p:cNvSpPr>
                <p:nvPr/>
              </p:nvSpPr>
              <p:spPr bwMode="auto">
                <a:xfrm>
                  <a:off x="3747" y="1202"/>
                  <a:ext cx="7" cy="14"/>
                </a:xfrm>
                <a:prstGeom prst="line">
                  <a:avLst/>
                </a:prstGeom>
                <a:noFill/>
                <a:ln w="12700">
                  <a:solidFill>
                    <a:srgbClr val="FFFFFF"/>
                  </a:solidFill>
                  <a:round/>
                  <a:headEnd/>
                  <a:tailEnd/>
                </a:ln>
              </p:spPr>
              <p:txBody>
                <a:bodyPr wrap="none" anchor="ctr"/>
                <a:lstStyle/>
                <a:p>
                  <a:endParaRPr lang="en-US" dirty="0"/>
                </a:p>
              </p:txBody>
            </p:sp>
          </p:grpSp>
          <p:sp>
            <p:nvSpPr>
              <p:cNvPr id="5363" name="Freeform 279"/>
              <p:cNvSpPr>
                <a:spLocks/>
              </p:cNvSpPr>
              <p:nvPr/>
            </p:nvSpPr>
            <p:spPr bwMode="auto">
              <a:xfrm>
                <a:off x="3583" y="1110"/>
                <a:ext cx="175" cy="143"/>
              </a:xfrm>
              <a:custGeom>
                <a:avLst/>
                <a:gdLst>
                  <a:gd name="T0" fmla="*/ 0 w 175"/>
                  <a:gd name="T1" fmla="*/ 54 h 143"/>
                  <a:gd name="T2" fmla="*/ 144 w 175"/>
                  <a:gd name="T3" fmla="*/ 0 h 143"/>
                  <a:gd name="T4" fmla="*/ 174 w 175"/>
                  <a:gd name="T5" fmla="*/ 87 h 143"/>
                  <a:gd name="T6" fmla="*/ 29 w 175"/>
                  <a:gd name="T7" fmla="*/ 142 h 143"/>
                  <a:gd name="T8" fmla="*/ 0 w 175"/>
                  <a:gd name="T9" fmla="*/ 54 h 143"/>
                  <a:gd name="T10" fmla="*/ 0 60000 65536"/>
                  <a:gd name="T11" fmla="*/ 0 60000 65536"/>
                  <a:gd name="T12" fmla="*/ 0 60000 65536"/>
                  <a:gd name="T13" fmla="*/ 0 60000 65536"/>
                  <a:gd name="T14" fmla="*/ 0 60000 65536"/>
                  <a:gd name="T15" fmla="*/ 0 w 175"/>
                  <a:gd name="T16" fmla="*/ 0 h 143"/>
                  <a:gd name="T17" fmla="*/ 175 w 175"/>
                  <a:gd name="T18" fmla="*/ 143 h 143"/>
                </a:gdLst>
                <a:ahLst/>
                <a:cxnLst>
                  <a:cxn ang="T10">
                    <a:pos x="T0" y="T1"/>
                  </a:cxn>
                  <a:cxn ang="T11">
                    <a:pos x="T2" y="T3"/>
                  </a:cxn>
                  <a:cxn ang="T12">
                    <a:pos x="T4" y="T5"/>
                  </a:cxn>
                  <a:cxn ang="T13">
                    <a:pos x="T6" y="T7"/>
                  </a:cxn>
                  <a:cxn ang="T14">
                    <a:pos x="T8" y="T9"/>
                  </a:cxn>
                </a:cxnLst>
                <a:rect l="T15" t="T16" r="T17" b="T18"/>
                <a:pathLst>
                  <a:path w="175" h="143">
                    <a:moveTo>
                      <a:pt x="0" y="54"/>
                    </a:moveTo>
                    <a:lnTo>
                      <a:pt x="144" y="0"/>
                    </a:lnTo>
                    <a:lnTo>
                      <a:pt x="174" y="87"/>
                    </a:lnTo>
                    <a:lnTo>
                      <a:pt x="29" y="142"/>
                    </a:lnTo>
                    <a:lnTo>
                      <a:pt x="0" y="54"/>
                    </a:lnTo>
                  </a:path>
                </a:pathLst>
              </a:custGeom>
              <a:solidFill>
                <a:srgbClr val="000000"/>
              </a:solidFill>
              <a:ln w="12700" cap="rnd">
                <a:solidFill>
                  <a:srgbClr val="FFFFFF"/>
                </a:solidFill>
                <a:round/>
                <a:headEnd/>
                <a:tailEnd/>
              </a:ln>
            </p:spPr>
            <p:txBody>
              <a:bodyPr/>
              <a:lstStyle/>
              <a:p>
                <a:endParaRPr lang="en-US" dirty="0"/>
              </a:p>
            </p:txBody>
          </p:sp>
          <p:sp>
            <p:nvSpPr>
              <p:cNvPr id="5364" name="Freeform 280"/>
              <p:cNvSpPr>
                <a:spLocks/>
              </p:cNvSpPr>
              <p:nvPr/>
            </p:nvSpPr>
            <p:spPr bwMode="auto">
              <a:xfrm>
                <a:off x="3636" y="1272"/>
                <a:ext cx="158" cy="78"/>
              </a:xfrm>
              <a:custGeom>
                <a:avLst/>
                <a:gdLst>
                  <a:gd name="T0" fmla="*/ 0 w 158"/>
                  <a:gd name="T1" fmla="*/ 55 h 78"/>
                  <a:gd name="T2" fmla="*/ 149 w 158"/>
                  <a:gd name="T3" fmla="*/ 0 h 78"/>
                  <a:gd name="T4" fmla="*/ 157 w 158"/>
                  <a:gd name="T5" fmla="*/ 24 h 78"/>
                  <a:gd name="T6" fmla="*/ 7 w 158"/>
                  <a:gd name="T7" fmla="*/ 77 h 78"/>
                  <a:gd name="T8" fmla="*/ 0 w 158"/>
                  <a:gd name="T9" fmla="*/ 55 h 78"/>
                  <a:gd name="T10" fmla="*/ 0 60000 65536"/>
                  <a:gd name="T11" fmla="*/ 0 60000 65536"/>
                  <a:gd name="T12" fmla="*/ 0 60000 65536"/>
                  <a:gd name="T13" fmla="*/ 0 60000 65536"/>
                  <a:gd name="T14" fmla="*/ 0 60000 65536"/>
                  <a:gd name="T15" fmla="*/ 0 w 158"/>
                  <a:gd name="T16" fmla="*/ 0 h 78"/>
                  <a:gd name="T17" fmla="*/ 158 w 158"/>
                  <a:gd name="T18" fmla="*/ 78 h 78"/>
                </a:gdLst>
                <a:ahLst/>
                <a:cxnLst>
                  <a:cxn ang="T10">
                    <a:pos x="T0" y="T1"/>
                  </a:cxn>
                  <a:cxn ang="T11">
                    <a:pos x="T2" y="T3"/>
                  </a:cxn>
                  <a:cxn ang="T12">
                    <a:pos x="T4" y="T5"/>
                  </a:cxn>
                  <a:cxn ang="T13">
                    <a:pos x="T6" y="T7"/>
                  </a:cxn>
                  <a:cxn ang="T14">
                    <a:pos x="T8" y="T9"/>
                  </a:cxn>
                </a:cxnLst>
                <a:rect l="T15" t="T16" r="T17" b="T18"/>
                <a:pathLst>
                  <a:path w="158" h="78">
                    <a:moveTo>
                      <a:pt x="0" y="55"/>
                    </a:moveTo>
                    <a:lnTo>
                      <a:pt x="149" y="0"/>
                    </a:lnTo>
                    <a:lnTo>
                      <a:pt x="157" y="24"/>
                    </a:lnTo>
                    <a:lnTo>
                      <a:pt x="7" y="77"/>
                    </a:lnTo>
                    <a:lnTo>
                      <a:pt x="0" y="55"/>
                    </a:lnTo>
                  </a:path>
                </a:pathLst>
              </a:custGeom>
              <a:solidFill>
                <a:srgbClr val="C0C0C0"/>
              </a:solidFill>
              <a:ln w="12700" cap="rnd">
                <a:solidFill>
                  <a:srgbClr val="000000"/>
                </a:solidFill>
                <a:round/>
                <a:headEnd/>
                <a:tailEnd/>
              </a:ln>
            </p:spPr>
            <p:txBody>
              <a:bodyPr/>
              <a:lstStyle/>
              <a:p>
                <a:endParaRPr lang="en-US" dirty="0"/>
              </a:p>
            </p:txBody>
          </p:sp>
          <p:sp>
            <p:nvSpPr>
              <p:cNvPr id="5365" name="Freeform 281"/>
              <p:cNvSpPr>
                <a:spLocks/>
              </p:cNvSpPr>
              <p:nvPr/>
            </p:nvSpPr>
            <p:spPr bwMode="auto">
              <a:xfrm>
                <a:off x="3615" y="1211"/>
                <a:ext cx="158" cy="78"/>
              </a:xfrm>
              <a:custGeom>
                <a:avLst/>
                <a:gdLst>
                  <a:gd name="T0" fmla="*/ 0 w 158"/>
                  <a:gd name="T1" fmla="*/ 57 h 78"/>
                  <a:gd name="T2" fmla="*/ 149 w 158"/>
                  <a:gd name="T3" fmla="*/ 0 h 78"/>
                  <a:gd name="T4" fmla="*/ 157 w 158"/>
                  <a:gd name="T5" fmla="*/ 24 h 78"/>
                  <a:gd name="T6" fmla="*/ 7 w 158"/>
                  <a:gd name="T7" fmla="*/ 77 h 78"/>
                  <a:gd name="T8" fmla="*/ 0 w 158"/>
                  <a:gd name="T9" fmla="*/ 57 h 78"/>
                  <a:gd name="T10" fmla="*/ 0 60000 65536"/>
                  <a:gd name="T11" fmla="*/ 0 60000 65536"/>
                  <a:gd name="T12" fmla="*/ 0 60000 65536"/>
                  <a:gd name="T13" fmla="*/ 0 60000 65536"/>
                  <a:gd name="T14" fmla="*/ 0 60000 65536"/>
                  <a:gd name="T15" fmla="*/ 0 w 158"/>
                  <a:gd name="T16" fmla="*/ 0 h 78"/>
                  <a:gd name="T17" fmla="*/ 158 w 158"/>
                  <a:gd name="T18" fmla="*/ 78 h 78"/>
                </a:gdLst>
                <a:ahLst/>
                <a:cxnLst>
                  <a:cxn ang="T10">
                    <a:pos x="T0" y="T1"/>
                  </a:cxn>
                  <a:cxn ang="T11">
                    <a:pos x="T2" y="T3"/>
                  </a:cxn>
                  <a:cxn ang="T12">
                    <a:pos x="T4" y="T5"/>
                  </a:cxn>
                  <a:cxn ang="T13">
                    <a:pos x="T6" y="T7"/>
                  </a:cxn>
                  <a:cxn ang="T14">
                    <a:pos x="T8" y="T9"/>
                  </a:cxn>
                </a:cxnLst>
                <a:rect l="T15" t="T16" r="T17" b="T18"/>
                <a:pathLst>
                  <a:path w="158" h="78">
                    <a:moveTo>
                      <a:pt x="0" y="57"/>
                    </a:moveTo>
                    <a:lnTo>
                      <a:pt x="149" y="0"/>
                    </a:lnTo>
                    <a:lnTo>
                      <a:pt x="157" y="24"/>
                    </a:lnTo>
                    <a:lnTo>
                      <a:pt x="7" y="77"/>
                    </a:lnTo>
                    <a:lnTo>
                      <a:pt x="0" y="57"/>
                    </a:lnTo>
                  </a:path>
                </a:pathLst>
              </a:custGeom>
              <a:solidFill>
                <a:srgbClr val="C0C0C0"/>
              </a:solidFill>
              <a:ln w="12700" cap="rnd">
                <a:solidFill>
                  <a:srgbClr val="000000"/>
                </a:solidFill>
                <a:round/>
                <a:headEnd/>
                <a:tailEnd/>
              </a:ln>
            </p:spPr>
            <p:txBody>
              <a:bodyPr/>
              <a:lstStyle/>
              <a:p>
                <a:endParaRPr lang="en-US" dirty="0"/>
              </a:p>
            </p:txBody>
          </p:sp>
          <p:grpSp>
            <p:nvGrpSpPr>
              <p:cNvPr id="8" name="Group 282"/>
              <p:cNvGrpSpPr>
                <a:grpSpLocks/>
              </p:cNvGrpSpPr>
              <p:nvPr/>
            </p:nvGrpSpPr>
            <p:grpSpPr bwMode="auto">
              <a:xfrm>
                <a:off x="3645" y="1296"/>
                <a:ext cx="153" cy="76"/>
                <a:chOff x="3645" y="1296"/>
                <a:chExt cx="153" cy="76"/>
              </a:xfrm>
            </p:grpSpPr>
            <p:sp>
              <p:nvSpPr>
                <p:cNvPr id="5377" name="Freeform 283"/>
                <p:cNvSpPr>
                  <a:spLocks/>
                </p:cNvSpPr>
                <p:nvPr/>
              </p:nvSpPr>
              <p:spPr bwMode="auto">
                <a:xfrm>
                  <a:off x="3645" y="1296"/>
                  <a:ext cx="152" cy="74"/>
                </a:xfrm>
                <a:custGeom>
                  <a:avLst/>
                  <a:gdLst>
                    <a:gd name="T0" fmla="*/ 0 w 152"/>
                    <a:gd name="T1" fmla="*/ 54 h 74"/>
                    <a:gd name="T2" fmla="*/ 145 w 152"/>
                    <a:gd name="T3" fmla="*/ 0 h 74"/>
                    <a:gd name="T4" fmla="*/ 151 w 152"/>
                    <a:gd name="T5" fmla="*/ 19 h 74"/>
                    <a:gd name="T6" fmla="*/ 6 w 152"/>
                    <a:gd name="T7" fmla="*/ 73 h 74"/>
                    <a:gd name="T8" fmla="*/ 0 w 152"/>
                    <a:gd name="T9" fmla="*/ 54 h 74"/>
                    <a:gd name="T10" fmla="*/ 0 60000 65536"/>
                    <a:gd name="T11" fmla="*/ 0 60000 65536"/>
                    <a:gd name="T12" fmla="*/ 0 60000 65536"/>
                    <a:gd name="T13" fmla="*/ 0 60000 65536"/>
                    <a:gd name="T14" fmla="*/ 0 60000 65536"/>
                    <a:gd name="T15" fmla="*/ 0 w 152"/>
                    <a:gd name="T16" fmla="*/ 0 h 74"/>
                    <a:gd name="T17" fmla="*/ 152 w 152"/>
                    <a:gd name="T18" fmla="*/ 74 h 74"/>
                  </a:gdLst>
                  <a:ahLst/>
                  <a:cxnLst>
                    <a:cxn ang="T10">
                      <a:pos x="T0" y="T1"/>
                    </a:cxn>
                    <a:cxn ang="T11">
                      <a:pos x="T2" y="T3"/>
                    </a:cxn>
                    <a:cxn ang="T12">
                      <a:pos x="T4" y="T5"/>
                    </a:cxn>
                    <a:cxn ang="T13">
                      <a:pos x="T6" y="T7"/>
                    </a:cxn>
                    <a:cxn ang="T14">
                      <a:pos x="T8" y="T9"/>
                    </a:cxn>
                  </a:cxnLst>
                  <a:rect l="T15" t="T16" r="T17" b="T18"/>
                  <a:pathLst>
                    <a:path w="152" h="74">
                      <a:moveTo>
                        <a:pt x="0" y="54"/>
                      </a:moveTo>
                      <a:lnTo>
                        <a:pt x="145" y="0"/>
                      </a:lnTo>
                      <a:lnTo>
                        <a:pt x="151" y="19"/>
                      </a:lnTo>
                      <a:lnTo>
                        <a:pt x="6" y="73"/>
                      </a:lnTo>
                      <a:lnTo>
                        <a:pt x="0" y="54"/>
                      </a:lnTo>
                    </a:path>
                  </a:pathLst>
                </a:custGeom>
                <a:gradFill rotWithShape="0">
                  <a:gsLst>
                    <a:gs pos="0">
                      <a:srgbClr val="B5CDFE"/>
                    </a:gs>
                    <a:gs pos="100000">
                      <a:srgbClr val="A2C1FE"/>
                    </a:gs>
                  </a:gsLst>
                  <a:lin ang="5400000" scaled="1"/>
                </a:gradFill>
                <a:ln w="12700" cap="rnd">
                  <a:noFill/>
                  <a:round/>
                  <a:headEnd/>
                  <a:tailEnd/>
                </a:ln>
              </p:spPr>
              <p:txBody>
                <a:bodyPr/>
                <a:lstStyle/>
                <a:p>
                  <a:endParaRPr lang="en-US" dirty="0"/>
                </a:p>
              </p:txBody>
            </p:sp>
            <p:sp>
              <p:nvSpPr>
                <p:cNvPr id="5378" name="Freeform 284"/>
                <p:cNvSpPr>
                  <a:spLocks/>
                </p:cNvSpPr>
                <p:nvPr/>
              </p:nvSpPr>
              <p:spPr bwMode="auto">
                <a:xfrm>
                  <a:off x="3645" y="1296"/>
                  <a:ext cx="153" cy="76"/>
                </a:xfrm>
                <a:custGeom>
                  <a:avLst/>
                  <a:gdLst>
                    <a:gd name="T0" fmla="*/ 0 w 153"/>
                    <a:gd name="T1" fmla="*/ 56 h 76"/>
                    <a:gd name="T2" fmla="*/ 146 w 153"/>
                    <a:gd name="T3" fmla="*/ 0 h 76"/>
                    <a:gd name="T4" fmla="*/ 152 w 153"/>
                    <a:gd name="T5" fmla="*/ 19 h 76"/>
                    <a:gd name="T6" fmla="*/ 6 w 153"/>
                    <a:gd name="T7" fmla="*/ 75 h 76"/>
                    <a:gd name="T8" fmla="*/ 0 w 153"/>
                    <a:gd name="T9" fmla="*/ 56 h 76"/>
                    <a:gd name="T10" fmla="*/ 0 60000 65536"/>
                    <a:gd name="T11" fmla="*/ 0 60000 65536"/>
                    <a:gd name="T12" fmla="*/ 0 60000 65536"/>
                    <a:gd name="T13" fmla="*/ 0 60000 65536"/>
                    <a:gd name="T14" fmla="*/ 0 60000 65536"/>
                    <a:gd name="T15" fmla="*/ 0 w 153"/>
                    <a:gd name="T16" fmla="*/ 0 h 76"/>
                    <a:gd name="T17" fmla="*/ 153 w 153"/>
                    <a:gd name="T18" fmla="*/ 76 h 76"/>
                  </a:gdLst>
                  <a:ahLst/>
                  <a:cxnLst>
                    <a:cxn ang="T10">
                      <a:pos x="T0" y="T1"/>
                    </a:cxn>
                    <a:cxn ang="T11">
                      <a:pos x="T2" y="T3"/>
                    </a:cxn>
                    <a:cxn ang="T12">
                      <a:pos x="T4" y="T5"/>
                    </a:cxn>
                    <a:cxn ang="T13">
                      <a:pos x="T6" y="T7"/>
                    </a:cxn>
                    <a:cxn ang="T14">
                      <a:pos x="T8" y="T9"/>
                    </a:cxn>
                  </a:cxnLst>
                  <a:rect l="T15" t="T16" r="T17" b="T18"/>
                  <a:pathLst>
                    <a:path w="153" h="76">
                      <a:moveTo>
                        <a:pt x="0" y="56"/>
                      </a:moveTo>
                      <a:lnTo>
                        <a:pt x="146" y="0"/>
                      </a:lnTo>
                      <a:lnTo>
                        <a:pt x="152" y="19"/>
                      </a:lnTo>
                      <a:lnTo>
                        <a:pt x="6" y="75"/>
                      </a:lnTo>
                      <a:lnTo>
                        <a:pt x="0" y="56"/>
                      </a:lnTo>
                    </a:path>
                  </a:pathLst>
                </a:custGeom>
                <a:noFill/>
                <a:ln w="12700" cap="rnd">
                  <a:solidFill>
                    <a:srgbClr val="000000"/>
                  </a:solidFill>
                  <a:round/>
                  <a:headEnd/>
                  <a:tailEnd/>
                </a:ln>
              </p:spPr>
              <p:txBody>
                <a:bodyPr/>
                <a:lstStyle/>
                <a:p>
                  <a:endParaRPr lang="en-US" dirty="0"/>
                </a:p>
              </p:txBody>
            </p:sp>
          </p:grpSp>
          <p:sp>
            <p:nvSpPr>
              <p:cNvPr id="5367" name="Freeform 285"/>
              <p:cNvSpPr>
                <a:spLocks/>
              </p:cNvSpPr>
              <p:nvPr/>
            </p:nvSpPr>
            <p:spPr bwMode="auto">
              <a:xfrm>
                <a:off x="3653" y="1317"/>
                <a:ext cx="156" cy="78"/>
              </a:xfrm>
              <a:custGeom>
                <a:avLst/>
                <a:gdLst>
                  <a:gd name="T0" fmla="*/ 0 w 156"/>
                  <a:gd name="T1" fmla="*/ 55 h 78"/>
                  <a:gd name="T2" fmla="*/ 147 w 156"/>
                  <a:gd name="T3" fmla="*/ 0 h 78"/>
                  <a:gd name="T4" fmla="*/ 155 w 156"/>
                  <a:gd name="T5" fmla="*/ 24 h 78"/>
                  <a:gd name="T6" fmla="*/ 6 w 156"/>
                  <a:gd name="T7" fmla="*/ 77 h 78"/>
                  <a:gd name="T8" fmla="*/ 0 w 156"/>
                  <a:gd name="T9" fmla="*/ 55 h 78"/>
                  <a:gd name="T10" fmla="*/ 0 60000 65536"/>
                  <a:gd name="T11" fmla="*/ 0 60000 65536"/>
                  <a:gd name="T12" fmla="*/ 0 60000 65536"/>
                  <a:gd name="T13" fmla="*/ 0 60000 65536"/>
                  <a:gd name="T14" fmla="*/ 0 60000 65536"/>
                  <a:gd name="T15" fmla="*/ 0 w 156"/>
                  <a:gd name="T16" fmla="*/ 0 h 78"/>
                  <a:gd name="T17" fmla="*/ 156 w 156"/>
                  <a:gd name="T18" fmla="*/ 78 h 78"/>
                </a:gdLst>
                <a:ahLst/>
                <a:cxnLst>
                  <a:cxn ang="T10">
                    <a:pos x="T0" y="T1"/>
                  </a:cxn>
                  <a:cxn ang="T11">
                    <a:pos x="T2" y="T3"/>
                  </a:cxn>
                  <a:cxn ang="T12">
                    <a:pos x="T4" y="T5"/>
                  </a:cxn>
                  <a:cxn ang="T13">
                    <a:pos x="T6" y="T7"/>
                  </a:cxn>
                  <a:cxn ang="T14">
                    <a:pos x="T8" y="T9"/>
                  </a:cxn>
                </a:cxnLst>
                <a:rect l="T15" t="T16" r="T17" b="T18"/>
                <a:pathLst>
                  <a:path w="156" h="78">
                    <a:moveTo>
                      <a:pt x="0" y="55"/>
                    </a:moveTo>
                    <a:lnTo>
                      <a:pt x="147" y="0"/>
                    </a:lnTo>
                    <a:lnTo>
                      <a:pt x="155" y="24"/>
                    </a:lnTo>
                    <a:lnTo>
                      <a:pt x="6" y="77"/>
                    </a:lnTo>
                    <a:lnTo>
                      <a:pt x="0" y="55"/>
                    </a:lnTo>
                  </a:path>
                </a:pathLst>
              </a:custGeom>
              <a:solidFill>
                <a:srgbClr val="C0C0C0"/>
              </a:solidFill>
              <a:ln w="12700" cap="rnd">
                <a:solidFill>
                  <a:srgbClr val="000000"/>
                </a:solidFill>
                <a:round/>
                <a:headEnd/>
                <a:tailEnd/>
              </a:ln>
            </p:spPr>
            <p:txBody>
              <a:bodyPr/>
              <a:lstStyle/>
              <a:p>
                <a:endParaRPr lang="en-US" dirty="0"/>
              </a:p>
            </p:txBody>
          </p:sp>
          <p:grpSp>
            <p:nvGrpSpPr>
              <p:cNvPr id="9" name="Group 286"/>
              <p:cNvGrpSpPr>
                <a:grpSpLocks/>
              </p:cNvGrpSpPr>
              <p:nvPr/>
            </p:nvGrpSpPr>
            <p:grpSpPr bwMode="auto">
              <a:xfrm>
                <a:off x="3683" y="1409"/>
                <a:ext cx="155" cy="69"/>
                <a:chOff x="3683" y="1409"/>
                <a:chExt cx="155" cy="69"/>
              </a:xfrm>
            </p:grpSpPr>
            <p:sp>
              <p:nvSpPr>
                <p:cNvPr id="5372" name="Freeform 287"/>
                <p:cNvSpPr>
                  <a:spLocks/>
                </p:cNvSpPr>
                <p:nvPr/>
              </p:nvSpPr>
              <p:spPr bwMode="auto">
                <a:xfrm>
                  <a:off x="3683" y="1409"/>
                  <a:ext cx="155" cy="69"/>
                </a:xfrm>
                <a:custGeom>
                  <a:avLst/>
                  <a:gdLst>
                    <a:gd name="T0" fmla="*/ 0 w 155"/>
                    <a:gd name="T1" fmla="*/ 57 h 69"/>
                    <a:gd name="T2" fmla="*/ 4 w 155"/>
                    <a:gd name="T3" fmla="*/ 68 h 69"/>
                    <a:gd name="T4" fmla="*/ 154 w 155"/>
                    <a:gd name="T5" fmla="*/ 11 h 69"/>
                    <a:gd name="T6" fmla="*/ 151 w 155"/>
                    <a:gd name="T7" fmla="*/ 0 h 69"/>
                    <a:gd name="T8" fmla="*/ 0 w 155"/>
                    <a:gd name="T9" fmla="*/ 57 h 69"/>
                    <a:gd name="T10" fmla="*/ 0 60000 65536"/>
                    <a:gd name="T11" fmla="*/ 0 60000 65536"/>
                    <a:gd name="T12" fmla="*/ 0 60000 65536"/>
                    <a:gd name="T13" fmla="*/ 0 60000 65536"/>
                    <a:gd name="T14" fmla="*/ 0 60000 65536"/>
                    <a:gd name="T15" fmla="*/ 0 w 155"/>
                    <a:gd name="T16" fmla="*/ 0 h 69"/>
                    <a:gd name="T17" fmla="*/ 155 w 155"/>
                    <a:gd name="T18" fmla="*/ 69 h 69"/>
                  </a:gdLst>
                  <a:ahLst/>
                  <a:cxnLst>
                    <a:cxn ang="T10">
                      <a:pos x="T0" y="T1"/>
                    </a:cxn>
                    <a:cxn ang="T11">
                      <a:pos x="T2" y="T3"/>
                    </a:cxn>
                    <a:cxn ang="T12">
                      <a:pos x="T4" y="T5"/>
                    </a:cxn>
                    <a:cxn ang="T13">
                      <a:pos x="T6" y="T7"/>
                    </a:cxn>
                    <a:cxn ang="T14">
                      <a:pos x="T8" y="T9"/>
                    </a:cxn>
                  </a:cxnLst>
                  <a:rect l="T15" t="T16" r="T17" b="T18"/>
                  <a:pathLst>
                    <a:path w="155" h="69">
                      <a:moveTo>
                        <a:pt x="0" y="57"/>
                      </a:moveTo>
                      <a:lnTo>
                        <a:pt x="4" y="68"/>
                      </a:lnTo>
                      <a:lnTo>
                        <a:pt x="154" y="11"/>
                      </a:lnTo>
                      <a:lnTo>
                        <a:pt x="151" y="0"/>
                      </a:lnTo>
                      <a:lnTo>
                        <a:pt x="0" y="57"/>
                      </a:lnTo>
                    </a:path>
                  </a:pathLst>
                </a:custGeom>
                <a:solidFill>
                  <a:srgbClr val="000000"/>
                </a:solidFill>
                <a:ln w="12700" cap="rnd">
                  <a:solidFill>
                    <a:srgbClr val="000000"/>
                  </a:solidFill>
                  <a:round/>
                  <a:headEnd/>
                  <a:tailEnd/>
                </a:ln>
              </p:spPr>
              <p:txBody>
                <a:bodyPr/>
                <a:lstStyle/>
                <a:p>
                  <a:endParaRPr lang="en-US" dirty="0"/>
                </a:p>
              </p:txBody>
            </p:sp>
            <p:sp>
              <p:nvSpPr>
                <p:cNvPr id="5373" name="Line 288"/>
                <p:cNvSpPr>
                  <a:spLocks noChangeShapeType="1"/>
                </p:cNvSpPr>
                <p:nvPr/>
              </p:nvSpPr>
              <p:spPr bwMode="auto">
                <a:xfrm>
                  <a:off x="3693" y="1464"/>
                  <a:ext cx="6" cy="12"/>
                </a:xfrm>
                <a:prstGeom prst="line">
                  <a:avLst/>
                </a:prstGeom>
                <a:noFill/>
                <a:ln w="12700">
                  <a:solidFill>
                    <a:srgbClr val="FFFFFF"/>
                  </a:solidFill>
                  <a:round/>
                  <a:headEnd/>
                  <a:tailEnd/>
                </a:ln>
              </p:spPr>
              <p:txBody>
                <a:bodyPr wrap="none" anchor="ctr"/>
                <a:lstStyle/>
                <a:p>
                  <a:endParaRPr lang="en-US" dirty="0"/>
                </a:p>
              </p:txBody>
            </p:sp>
            <p:sp>
              <p:nvSpPr>
                <p:cNvPr id="5374" name="Line 289"/>
                <p:cNvSpPr>
                  <a:spLocks noChangeShapeType="1"/>
                </p:cNvSpPr>
                <p:nvPr/>
              </p:nvSpPr>
              <p:spPr bwMode="auto">
                <a:xfrm>
                  <a:off x="3730" y="1448"/>
                  <a:ext cx="7" cy="13"/>
                </a:xfrm>
                <a:prstGeom prst="line">
                  <a:avLst/>
                </a:prstGeom>
                <a:noFill/>
                <a:ln w="12700">
                  <a:solidFill>
                    <a:srgbClr val="FFFFFF"/>
                  </a:solidFill>
                  <a:round/>
                  <a:headEnd/>
                  <a:tailEnd/>
                </a:ln>
              </p:spPr>
              <p:txBody>
                <a:bodyPr wrap="none" anchor="ctr"/>
                <a:lstStyle/>
                <a:p>
                  <a:endParaRPr lang="en-US" dirty="0"/>
                </a:p>
              </p:txBody>
            </p:sp>
            <p:sp>
              <p:nvSpPr>
                <p:cNvPr id="5375" name="Line 290"/>
                <p:cNvSpPr>
                  <a:spLocks noChangeShapeType="1"/>
                </p:cNvSpPr>
                <p:nvPr/>
              </p:nvSpPr>
              <p:spPr bwMode="auto">
                <a:xfrm>
                  <a:off x="3777" y="1430"/>
                  <a:ext cx="6" cy="13"/>
                </a:xfrm>
                <a:prstGeom prst="line">
                  <a:avLst/>
                </a:prstGeom>
                <a:noFill/>
                <a:ln w="12700">
                  <a:solidFill>
                    <a:srgbClr val="FFFFFF"/>
                  </a:solidFill>
                  <a:round/>
                  <a:headEnd/>
                  <a:tailEnd/>
                </a:ln>
              </p:spPr>
              <p:txBody>
                <a:bodyPr wrap="none" anchor="ctr"/>
                <a:lstStyle/>
                <a:p>
                  <a:endParaRPr lang="en-US" dirty="0"/>
                </a:p>
              </p:txBody>
            </p:sp>
            <p:sp>
              <p:nvSpPr>
                <p:cNvPr id="5376" name="Line 291"/>
                <p:cNvSpPr>
                  <a:spLocks noChangeShapeType="1"/>
                </p:cNvSpPr>
                <p:nvPr/>
              </p:nvSpPr>
              <p:spPr bwMode="auto">
                <a:xfrm>
                  <a:off x="3821" y="1413"/>
                  <a:ext cx="7" cy="15"/>
                </a:xfrm>
                <a:prstGeom prst="line">
                  <a:avLst/>
                </a:prstGeom>
                <a:noFill/>
                <a:ln w="12700">
                  <a:solidFill>
                    <a:srgbClr val="FFFFFF"/>
                  </a:solidFill>
                  <a:round/>
                  <a:headEnd/>
                  <a:tailEnd/>
                </a:ln>
              </p:spPr>
              <p:txBody>
                <a:bodyPr wrap="none" anchor="ctr"/>
                <a:lstStyle/>
                <a:p>
                  <a:endParaRPr lang="en-US" dirty="0"/>
                </a:p>
              </p:txBody>
            </p:sp>
          </p:grpSp>
          <p:sp>
            <p:nvSpPr>
              <p:cNvPr id="5369" name="Freeform 292"/>
              <p:cNvSpPr>
                <a:spLocks/>
              </p:cNvSpPr>
              <p:nvPr/>
            </p:nvSpPr>
            <p:spPr bwMode="auto">
              <a:xfrm>
                <a:off x="3674" y="1385"/>
                <a:ext cx="157" cy="79"/>
              </a:xfrm>
              <a:custGeom>
                <a:avLst/>
                <a:gdLst>
                  <a:gd name="T0" fmla="*/ 0 w 157"/>
                  <a:gd name="T1" fmla="*/ 57 h 79"/>
                  <a:gd name="T2" fmla="*/ 148 w 157"/>
                  <a:gd name="T3" fmla="*/ 0 h 79"/>
                  <a:gd name="T4" fmla="*/ 156 w 157"/>
                  <a:gd name="T5" fmla="*/ 24 h 79"/>
                  <a:gd name="T6" fmla="*/ 7 w 157"/>
                  <a:gd name="T7" fmla="*/ 78 h 79"/>
                  <a:gd name="T8" fmla="*/ 0 w 157"/>
                  <a:gd name="T9" fmla="*/ 57 h 79"/>
                  <a:gd name="T10" fmla="*/ 0 60000 65536"/>
                  <a:gd name="T11" fmla="*/ 0 60000 65536"/>
                  <a:gd name="T12" fmla="*/ 0 60000 65536"/>
                  <a:gd name="T13" fmla="*/ 0 60000 65536"/>
                  <a:gd name="T14" fmla="*/ 0 60000 65536"/>
                  <a:gd name="T15" fmla="*/ 0 w 157"/>
                  <a:gd name="T16" fmla="*/ 0 h 79"/>
                  <a:gd name="T17" fmla="*/ 157 w 157"/>
                  <a:gd name="T18" fmla="*/ 79 h 79"/>
                </a:gdLst>
                <a:ahLst/>
                <a:cxnLst>
                  <a:cxn ang="T10">
                    <a:pos x="T0" y="T1"/>
                  </a:cxn>
                  <a:cxn ang="T11">
                    <a:pos x="T2" y="T3"/>
                  </a:cxn>
                  <a:cxn ang="T12">
                    <a:pos x="T4" y="T5"/>
                  </a:cxn>
                  <a:cxn ang="T13">
                    <a:pos x="T6" y="T7"/>
                  </a:cxn>
                  <a:cxn ang="T14">
                    <a:pos x="T8" y="T9"/>
                  </a:cxn>
                </a:cxnLst>
                <a:rect l="T15" t="T16" r="T17" b="T18"/>
                <a:pathLst>
                  <a:path w="157" h="79">
                    <a:moveTo>
                      <a:pt x="0" y="57"/>
                    </a:moveTo>
                    <a:lnTo>
                      <a:pt x="148" y="0"/>
                    </a:lnTo>
                    <a:lnTo>
                      <a:pt x="156" y="24"/>
                    </a:lnTo>
                    <a:lnTo>
                      <a:pt x="7" y="78"/>
                    </a:lnTo>
                    <a:lnTo>
                      <a:pt x="0" y="57"/>
                    </a:lnTo>
                  </a:path>
                </a:pathLst>
              </a:custGeom>
              <a:solidFill>
                <a:srgbClr val="C0C0C0"/>
              </a:solidFill>
              <a:ln w="12700" cap="rnd">
                <a:solidFill>
                  <a:srgbClr val="000000"/>
                </a:solidFill>
                <a:round/>
                <a:headEnd/>
                <a:tailEnd/>
              </a:ln>
            </p:spPr>
            <p:txBody>
              <a:bodyPr/>
              <a:lstStyle/>
              <a:p>
                <a:endParaRPr lang="en-US" dirty="0"/>
              </a:p>
            </p:txBody>
          </p:sp>
          <p:sp>
            <p:nvSpPr>
              <p:cNvPr id="5370" name="Freeform 293"/>
              <p:cNvSpPr>
                <a:spLocks/>
              </p:cNvSpPr>
              <p:nvPr/>
            </p:nvSpPr>
            <p:spPr bwMode="auto">
              <a:xfrm>
                <a:off x="3688" y="1425"/>
                <a:ext cx="178" cy="131"/>
              </a:xfrm>
              <a:custGeom>
                <a:avLst/>
                <a:gdLst>
                  <a:gd name="T0" fmla="*/ 0 w 178"/>
                  <a:gd name="T1" fmla="*/ 52 h 131"/>
                  <a:gd name="T2" fmla="*/ 147 w 178"/>
                  <a:gd name="T3" fmla="*/ 0 h 131"/>
                  <a:gd name="T4" fmla="*/ 177 w 178"/>
                  <a:gd name="T5" fmla="*/ 87 h 131"/>
                  <a:gd name="T6" fmla="*/ 27 w 178"/>
                  <a:gd name="T7" fmla="*/ 130 h 131"/>
                  <a:gd name="T8" fmla="*/ 0 w 178"/>
                  <a:gd name="T9" fmla="*/ 52 h 131"/>
                  <a:gd name="T10" fmla="*/ 0 60000 65536"/>
                  <a:gd name="T11" fmla="*/ 0 60000 65536"/>
                  <a:gd name="T12" fmla="*/ 0 60000 65536"/>
                  <a:gd name="T13" fmla="*/ 0 60000 65536"/>
                  <a:gd name="T14" fmla="*/ 0 60000 65536"/>
                  <a:gd name="T15" fmla="*/ 0 w 178"/>
                  <a:gd name="T16" fmla="*/ 0 h 131"/>
                  <a:gd name="T17" fmla="*/ 178 w 178"/>
                  <a:gd name="T18" fmla="*/ 131 h 131"/>
                </a:gdLst>
                <a:ahLst/>
                <a:cxnLst>
                  <a:cxn ang="T10">
                    <a:pos x="T0" y="T1"/>
                  </a:cxn>
                  <a:cxn ang="T11">
                    <a:pos x="T2" y="T3"/>
                  </a:cxn>
                  <a:cxn ang="T12">
                    <a:pos x="T4" y="T5"/>
                  </a:cxn>
                  <a:cxn ang="T13">
                    <a:pos x="T6" y="T7"/>
                  </a:cxn>
                  <a:cxn ang="T14">
                    <a:pos x="T8" y="T9"/>
                  </a:cxn>
                </a:cxnLst>
                <a:rect l="T15" t="T16" r="T17" b="T18"/>
                <a:pathLst>
                  <a:path w="178" h="131">
                    <a:moveTo>
                      <a:pt x="0" y="52"/>
                    </a:moveTo>
                    <a:lnTo>
                      <a:pt x="147" y="0"/>
                    </a:lnTo>
                    <a:lnTo>
                      <a:pt x="177" y="87"/>
                    </a:lnTo>
                    <a:lnTo>
                      <a:pt x="27" y="130"/>
                    </a:lnTo>
                    <a:lnTo>
                      <a:pt x="0" y="52"/>
                    </a:lnTo>
                  </a:path>
                </a:pathLst>
              </a:custGeom>
              <a:solidFill>
                <a:srgbClr val="000000"/>
              </a:solidFill>
              <a:ln w="12700" cap="rnd">
                <a:solidFill>
                  <a:srgbClr val="FFFFFF"/>
                </a:solidFill>
                <a:round/>
                <a:headEnd/>
                <a:tailEnd/>
              </a:ln>
            </p:spPr>
            <p:txBody>
              <a:bodyPr/>
              <a:lstStyle/>
              <a:p>
                <a:endParaRPr lang="en-US" dirty="0"/>
              </a:p>
            </p:txBody>
          </p:sp>
          <p:sp>
            <p:nvSpPr>
              <p:cNvPr id="5371" name="Line 294"/>
              <p:cNvSpPr>
                <a:spLocks noChangeShapeType="1"/>
              </p:cNvSpPr>
              <p:nvPr/>
            </p:nvSpPr>
            <p:spPr bwMode="auto">
              <a:xfrm flipH="1">
                <a:off x="3617" y="1215"/>
                <a:ext cx="148" cy="47"/>
              </a:xfrm>
              <a:prstGeom prst="line">
                <a:avLst/>
              </a:prstGeom>
              <a:noFill/>
              <a:ln w="12700">
                <a:solidFill>
                  <a:srgbClr val="FFFFFF"/>
                </a:solidFill>
                <a:round/>
                <a:headEnd/>
                <a:tailEnd/>
              </a:ln>
            </p:spPr>
            <p:txBody>
              <a:bodyPr wrap="none" anchor="ctr"/>
              <a:lstStyle/>
              <a:p>
                <a:endParaRPr lang="en-US" dirty="0"/>
              </a:p>
            </p:txBody>
          </p:sp>
        </p:grpSp>
        <p:grpSp>
          <p:nvGrpSpPr>
            <p:cNvPr id="10" name="Group 295"/>
            <p:cNvGrpSpPr>
              <a:grpSpLocks/>
            </p:cNvGrpSpPr>
            <p:nvPr/>
          </p:nvGrpSpPr>
          <p:grpSpPr bwMode="auto">
            <a:xfrm>
              <a:off x="3806" y="1111"/>
              <a:ext cx="60" cy="50"/>
              <a:chOff x="3806" y="1111"/>
              <a:chExt cx="60" cy="50"/>
            </a:xfrm>
          </p:grpSpPr>
          <p:grpSp>
            <p:nvGrpSpPr>
              <p:cNvPr id="11" name="Group 296"/>
              <p:cNvGrpSpPr>
                <a:grpSpLocks/>
              </p:cNvGrpSpPr>
              <p:nvPr/>
            </p:nvGrpSpPr>
            <p:grpSpPr bwMode="auto">
              <a:xfrm>
                <a:off x="3843" y="1121"/>
                <a:ext cx="23" cy="16"/>
                <a:chOff x="3843" y="1121"/>
                <a:chExt cx="23" cy="16"/>
              </a:xfrm>
            </p:grpSpPr>
            <p:sp>
              <p:nvSpPr>
                <p:cNvPr id="5359" name="Freeform 297"/>
                <p:cNvSpPr>
                  <a:spLocks/>
                </p:cNvSpPr>
                <p:nvPr/>
              </p:nvSpPr>
              <p:spPr bwMode="auto">
                <a:xfrm>
                  <a:off x="3843" y="1121"/>
                  <a:ext cx="21" cy="14"/>
                </a:xfrm>
                <a:custGeom>
                  <a:avLst/>
                  <a:gdLst>
                    <a:gd name="T0" fmla="*/ 0 w 21"/>
                    <a:gd name="T1" fmla="*/ 5 h 14"/>
                    <a:gd name="T2" fmla="*/ 2 w 21"/>
                    <a:gd name="T3" fmla="*/ 4 h 14"/>
                    <a:gd name="T4" fmla="*/ 4 w 21"/>
                    <a:gd name="T5" fmla="*/ 6 h 14"/>
                    <a:gd name="T6" fmla="*/ 11 w 21"/>
                    <a:gd name="T7" fmla="*/ 3 h 14"/>
                    <a:gd name="T8" fmla="*/ 12 w 21"/>
                    <a:gd name="T9" fmla="*/ 1 h 14"/>
                    <a:gd name="T10" fmla="*/ 14 w 21"/>
                    <a:gd name="T11" fmla="*/ 0 h 14"/>
                    <a:gd name="T12" fmla="*/ 16 w 21"/>
                    <a:gd name="T13" fmla="*/ 2 h 14"/>
                    <a:gd name="T14" fmla="*/ 20 w 21"/>
                    <a:gd name="T15" fmla="*/ 2 h 14"/>
                    <a:gd name="T16" fmla="*/ 17 w 21"/>
                    <a:gd name="T17" fmla="*/ 6 h 14"/>
                    <a:gd name="T18" fmla="*/ 17 w 21"/>
                    <a:gd name="T19" fmla="*/ 8 h 14"/>
                    <a:gd name="T20" fmla="*/ 15 w 21"/>
                    <a:gd name="T21" fmla="*/ 9 h 14"/>
                    <a:gd name="T22" fmla="*/ 13 w 21"/>
                    <a:gd name="T23" fmla="*/ 7 h 14"/>
                    <a:gd name="T24" fmla="*/ 6 w 21"/>
                    <a:gd name="T25" fmla="*/ 10 h 14"/>
                    <a:gd name="T26" fmla="*/ 6 w 21"/>
                    <a:gd name="T27" fmla="*/ 12 h 14"/>
                    <a:gd name="T28" fmla="*/ 3 w 21"/>
                    <a:gd name="T29" fmla="*/ 13 h 14"/>
                    <a:gd name="T30" fmla="*/ 0 w 21"/>
                    <a:gd name="T31" fmla="*/ 5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14"/>
                    <a:gd name="T50" fmla="*/ 21 w 21"/>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14">
                      <a:moveTo>
                        <a:pt x="0" y="5"/>
                      </a:moveTo>
                      <a:lnTo>
                        <a:pt x="2" y="4"/>
                      </a:lnTo>
                      <a:lnTo>
                        <a:pt x="4" y="6"/>
                      </a:lnTo>
                      <a:lnTo>
                        <a:pt x="11" y="3"/>
                      </a:lnTo>
                      <a:lnTo>
                        <a:pt x="12" y="1"/>
                      </a:lnTo>
                      <a:lnTo>
                        <a:pt x="14" y="0"/>
                      </a:lnTo>
                      <a:lnTo>
                        <a:pt x="16" y="2"/>
                      </a:lnTo>
                      <a:lnTo>
                        <a:pt x="20" y="2"/>
                      </a:lnTo>
                      <a:lnTo>
                        <a:pt x="17" y="6"/>
                      </a:lnTo>
                      <a:lnTo>
                        <a:pt x="17" y="8"/>
                      </a:lnTo>
                      <a:lnTo>
                        <a:pt x="15" y="9"/>
                      </a:lnTo>
                      <a:lnTo>
                        <a:pt x="13" y="7"/>
                      </a:lnTo>
                      <a:lnTo>
                        <a:pt x="6" y="10"/>
                      </a:lnTo>
                      <a:lnTo>
                        <a:pt x="6" y="12"/>
                      </a:lnTo>
                      <a:lnTo>
                        <a:pt x="3" y="13"/>
                      </a:lnTo>
                      <a:lnTo>
                        <a:pt x="0" y="5"/>
                      </a:lnTo>
                    </a:path>
                  </a:pathLst>
                </a:custGeom>
                <a:gradFill rotWithShape="0">
                  <a:gsLst>
                    <a:gs pos="0">
                      <a:srgbClr val="B0C7FE"/>
                    </a:gs>
                    <a:gs pos="100000">
                      <a:srgbClr val="618FFD"/>
                    </a:gs>
                  </a:gsLst>
                  <a:lin ang="5400000" scaled="1"/>
                </a:gradFill>
                <a:ln w="12700" cap="rnd">
                  <a:noFill/>
                  <a:round/>
                  <a:headEnd/>
                  <a:tailEnd/>
                </a:ln>
              </p:spPr>
              <p:txBody>
                <a:bodyPr/>
                <a:lstStyle/>
                <a:p>
                  <a:endParaRPr lang="en-US" dirty="0"/>
                </a:p>
              </p:txBody>
            </p:sp>
            <p:sp>
              <p:nvSpPr>
                <p:cNvPr id="5360" name="Freeform 298"/>
                <p:cNvSpPr>
                  <a:spLocks/>
                </p:cNvSpPr>
                <p:nvPr/>
              </p:nvSpPr>
              <p:spPr bwMode="auto">
                <a:xfrm>
                  <a:off x="3843" y="1121"/>
                  <a:ext cx="23" cy="16"/>
                </a:xfrm>
                <a:custGeom>
                  <a:avLst/>
                  <a:gdLst>
                    <a:gd name="T0" fmla="*/ 0 w 23"/>
                    <a:gd name="T1" fmla="*/ 6 h 16"/>
                    <a:gd name="T2" fmla="*/ 2 w 23"/>
                    <a:gd name="T3" fmla="*/ 4 h 16"/>
                    <a:gd name="T4" fmla="*/ 5 w 23"/>
                    <a:gd name="T5" fmla="*/ 7 h 16"/>
                    <a:gd name="T6" fmla="*/ 12 w 23"/>
                    <a:gd name="T7" fmla="*/ 4 h 16"/>
                    <a:gd name="T8" fmla="*/ 13 w 23"/>
                    <a:gd name="T9" fmla="*/ 1 h 16"/>
                    <a:gd name="T10" fmla="*/ 15 w 23"/>
                    <a:gd name="T11" fmla="*/ 0 h 16"/>
                    <a:gd name="T12" fmla="*/ 18 w 23"/>
                    <a:gd name="T13" fmla="*/ 2 h 16"/>
                    <a:gd name="T14" fmla="*/ 22 w 23"/>
                    <a:gd name="T15" fmla="*/ 2 h 16"/>
                    <a:gd name="T16" fmla="*/ 19 w 23"/>
                    <a:gd name="T17" fmla="*/ 7 h 16"/>
                    <a:gd name="T18" fmla="*/ 19 w 23"/>
                    <a:gd name="T19" fmla="*/ 10 h 16"/>
                    <a:gd name="T20" fmla="*/ 16 w 23"/>
                    <a:gd name="T21" fmla="*/ 10 h 16"/>
                    <a:gd name="T22" fmla="*/ 14 w 23"/>
                    <a:gd name="T23" fmla="*/ 8 h 16"/>
                    <a:gd name="T24" fmla="*/ 6 w 23"/>
                    <a:gd name="T25" fmla="*/ 11 h 16"/>
                    <a:gd name="T26" fmla="*/ 6 w 23"/>
                    <a:gd name="T27" fmla="*/ 14 h 16"/>
                    <a:gd name="T28" fmla="*/ 4 w 23"/>
                    <a:gd name="T29" fmla="*/ 15 h 16"/>
                    <a:gd name="T30" fmla="*/ 0 w 23"/>
                    <a:gd name="T31" fmla="*/ 6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16"/>
                    <a:gd name="T50" fmla="*/ 23 w 23"/>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16">
                      <a:moveTo>
                        <a:pt x="0" y="6"/>
                      </a:moveTo>
                      <a:lnTo>
                        <a:pt x="2" y="4"/>
                      </a:lnTo>
                      <a:lnTo>
                        <a:pt x="5" y="7"/>
                      </a:lnTo>
                      <a:lnTo>
                        <a:pt x="12" y="4"/>
                      </a:lnTo>
                      <a:lnTo>
                        <a:pt x="13" y="1"/>
                      </a:lnTo>
                      <a:lnTo>
                        <a:pt x="15" y="0"/>
                      </a:lnTo>
                      <a:lnTo>
                        <a:pt x="18" y="2"/>
                      </a:lnTo>
                      <a:lnTo>
                        <a:pt x="22" y="2"/>
                      </a:lnTo>
                      <a:lnTo>
                        <a:pt x="19" y="7"/>
                      </a:lnTo>
                      <a:lnTo>
                        <a:pt x="19" y="10"/>
                      </a:lnTo>
                      <a:lnTo>
                        <a:pt x="16" y="10"/>
                      </a:lnTo>
                      <a:lnTo>
                        <a:pt x="14" y="8"/>
                      </a:lnTo>
                      <a:lnTo>
                        <a:pt x="6" y="11"/>
                      </a:lnTo>
                      <a:lnTo>
                        <a:pt x="6" y="14"/>
                      </a:lnTo>
                      <a:lnTo>
                        <a:pt x="4" y="15"/>
                      </a:lnTo>
                      <a:lnTo>
                        <a:pt x="0" y="6"/>
                      </a:lnTo>
                    </a:path>
                  </a:pathLst>
                </a:custGeom>
                <a:noFill/>
                <a:ln w="12700" cap="rnd">
                  <a:solidFill>
                    <a:srgbClr val="000000"/>
                  </a:solidFill>
                  <a:round/>
                  <a:headEnd/>
                  <a:tailEnd/>
                </a:ln>
              </p:spPr>
              <p:txBody>
                <a:bodyPr/>
                <a:lstStyle/>
                <a:p>
                  <a:endParaRPr lang="en-US" dirty="0"/>
                </a:p>
              </p:txBody>
            </p:sp>
          </p:grpSp>
          <p:grpSp>
            <p:nvGrpSpPr>
              <p:cNvPr id="12" name="Group 299"/>
              <p:cNvGrpSpPr>
                <a:grpSpLocks/>
              </p:cNvGrpSpPr>
              <p:nvPr/>
            </p:nvGrpSpPr>
            <p:grpSpPr bwMode="auto">
              <a:xfrm>
                <a:off x="3810" y="1120"/>
                <a:ext cx="44" cy="41"/>
                <a:chOff x="3810" y="1120"/>
                <a:chExt cx="44" cy="41"/>
              </a:xfrm>
            </p:grpSpPr>
            <p:sp>
              <p:nvSpPr>
                <p:cNvPr id="5357" name="Freeform 300"/>
                <p:cNvSpPr>
                  <a:spLocks/>
                </p:cNvSpPr>
                <p:nvPr/>
              </p:nvSpPr>
              <p:spPr bwMode="auto">
                <a:xfrm>
                  <a:off x="3810" y="1120"/>
                  <a:ext cx="42" cy="39"/>
                </a:xfrm>
                <a:custGeom>
                  <a:avLst/>
                  <a:gdLst>
                    <a:gd name="T0" fmla="*/ 8 w 42"/>
                    <a:gd name="T1" fmla="*/ 38 h 39"/>
                    <a:gd name="T2" fmla="*/ 0 w 42"/>
                    <a:gd name="T3" fmla="*/ 13 h 39"/>
                    <a:gd name="T4" fmla="*/ 32 w 42"/>
                    <a:gd name="T5" fmla="*/ 0 h 39"/>
                    <a:gd name="T6" fmla="*/ 41 w 42"/>
                    <a:gd name="T7" fmla="*/ 25 h 39"/>
                    <a:gd name="T8" fmla="*/ 8 w 42"/>
                    <a:gd name="T9" fmla="*/ 38 h 39"/>
                    <a:gd name="T10" fmla="*/ 0 60000 65536"/>
                    <a:gd name="T11" fmla="*/ 0 60000 65536"/>
                    <a:gd name="T12" fmla="*/ 0 60000 65536"/>
                    <a:gd name="T13" fmla="*/ 0 60000 65536"/>
                    <a:gd name="T14" fmla="*/ 0 60000 65536"/>
                    <a:gd name="T15" fmla="*/ 0 w 42"/>
                    <a:gd name="T16" fmla="*/ 0 h 39"/>
                    <a:gd name="T17" fmla="*/ 42 w 42"/>
                    <a:gd name="T18" fmla="*/ 39 h 39"/>
                  </a:gdLst>
                  <a:ahLst/>
                  <a:cxnLst>
                    <a:cxn ang="T10">
                      <a:pos x="T0" y="T1"/>
                    </a:cxn>
                    <a:cxn ang="T11">
                      <a:pos x="T2" y="T3"/>
                    </a:cxn>
                    <a:cxn ang="T12">
                      <a:pos x="T4" y="T5"/>
                    </a:cxn>
                    <a:cxn ang="T13">
                      <a:pos x="T6" y="T7"/>
                    </a:cxn>
                    <a:cxn ang="T14">
                      <a:pos x="T8" y="T9"/>
                    </a:cxn>
                  </a:cxnLst>
                  <a:rect l="T15" t="T16" r="T17" b="T18"/>
                  <a:pathLst>
                    <a:path w="42" h="39">
                      <a:moveTo>
                        <a:pt x="8" y="38"/>
                      </a:moveTo>
                      <a:lnTo>
                        <a:pt x="0" y="13"/>
                      </a:lnTo>
                      <a:lnTo>
                        <a:pt x="32" y="0"/>
                      </a:lnTo>
                      <a:lnTo>
                        <a:pt x="41" y="25"/>
                      </a:lnTo>
                      <a:lnTo>
                        <a:pt x="8" y="38"/>
                      </a:lnTo>
                    </a:path>
                  </a:pathLst>
                </a:custGeom>
                <a:gradFill rotWithShape="0">
                  <a:gsLst>
                    <a:gs pos="0">
                      <a:srgbClr val="DFE9FF"/>
                    </a:gs>
                    <a:gs pos="100000">
                      <a:srgbClr val="618FFD"/>
                    </a:gs>
                  </a:gsLst>
                  <a:lin ang="0" scaled="1"/>
                </a:gradFill>
                <a:ln w="12700" cap="rnd">
                  <a:noFill/>
                  <a:round/>
                  <a:headEnd/>
                  <a:tailEnd/>
                </a:ln>
              </p:spPr>
              <p:txBody>
                <a:bodyPr/>
                <a:lstStyle/>
                <a:p>
                  <a:endParaRPr lang="en-US" dirty="0"/>
                </a:p>
              </p:txBody>
            </p:sp>
            <p:sp>
              <p:nvSpPr>
                <p:cNvPr id="5358" name="Freeform 301"/>
                <p:cNvSpPr>
                  <a:spLocks/>
                </p:cNvSpPr>
                <p:nvPr/>
              </p:nvSpPr>
              <p:spPr bwMode="auto">
                <a:xfrm>
                  <a:off x="3810" y="1120"/>
                  <a:ext cx="44" cy="41"/>
                </a:xfrm>
                <a:custGeom>
                  <a:avLst/>
                  <a:gdLst>
                    <a:gd name="T0" fmla="*/ 8 w 44"/>
                    <a:gd name="T1" fmla="*/ 40 h 41"/>
                    <a:gd name="T2" fmla="*/ 0 w 44"/>
                    <a:gd name="T3" fmla="*/ 14 h 41"/>
                    <a:gd name="T4" fmla="*/ 33 w 44"/>
                    <a:gd name="T5" fmla="*/ 0 h 41"/>
                    <a:gd name="T6" fmla="*/ 43 w 44"/>
                    <a:gd name="T7" fmla="*/ 26 h 41"/>
                    <a:gd name="T8" fmla="*/ 8 w 44"/>
                    <a:gd name="T9" fmla="*/ 40 h 41"/>
                    <a:gd name="T10" fmla="*/ 0 60000 65536"/>
                    <a:gd name="T11" fmla="*/ 0 60000 65536"/>
                    <a:gd name="T12" fmla="*/ 0 60000 65536"/>
                    <a:gd name="T13" fmla="*/ 0 60000 65536"/>
                    <a:gd name="T14" fmla="*/ 0 60000 65536"/>
                    <a:gd name="T15" fmla="*/ 0 w 44"/>
                    <a:gd name="T16" fmla="*/ 0 h 41"/>
                    <a:gd name="T17" fmla="*/ 44 w 44"/>
                    <a:gd name="T18" fmla="*/ 41 h 41"/>
                  </a:gdLst>
                  <a:ahLst/>
                  <a:cxnLst>
                    <a:cxn ang="T10">
                      <a:pos x="T0" y="T1"/>
                    </a:cxn>
                    <a:cxn ang="T11">
                      <a:pos x="T2" y="T3"/>
                    </a:cxn>
                    <a:cxn ang="T12">
                      <a:pos x="T4" y="T5"/>
                    </a:cxn>
                    <a:cxn ang="T13">
                      <a:pos x="T6" y="T7"/>
                    </a:cxn>
                    <a:cxn ang="T14">
                      <a:pos x="T8" y="T9"/>
                    </a:cxn>
                  </a:cxnLst>
                  <a:rect l="T15" t="T16" r="T17" b="T18"/>
                  <a:pathLst>
                    <a:path w="44" h="41">
                      <a:moveTo>
                        <a:pt x="8" y="40"/>
                      </a:moveTo>
                      <a:lnTo>
                        <a:pt x="0" y="14"/>
                      </a:lnTo>
                      <a:lnTo>
                        <a:pt x="33" y="0"/>
                      </a:lnTo>
                      <a:lnTo>
                        <a:pt x="43" y="26"/>
                      </a:lnTo>
                      <a:lnTo>
                        <a:pt x="8" y="40"/>
                      </a:lnTo>
                    </a:path>
                  </a:pathLst>
                </a:custGeom>
                <a:noFill/>
                <a:ln w="12700" cap="rnd">
                  <a:solidFill>
                    <a:srgbClr val="000000"/>
                  </a:solidFill>
                  <a:round/>
                  <a:headEnd/>
                  <a:tailEnd/>
                </a:ln>
              </p:spPr>
              <p:txBody>
                <a:bodyPr/>
                <a:lstStyle/>
                <a:p>
                  <a:endParaRPr lang="en-US" dirty="0"/>
                </a:p>
              </p:txBody>
            </p:sp>
          </p:grpSp>
          <p:grpSp>
            <p:nvGrpSpPr>
              <p:cNvPr id="13" name="Group 302"/>
              <p:cNvGrpSpPr>
                <a:grpSpLocks/>
              </p:cNvGrpSpPr>
              <p:nvPr/>
            </p:nvGrpSpPr>
            <p:grpSpPr bwMode="auto">
              <a:xfrm>
                <a:off x="3827" y="1111"/>
                <a:ext cx="13" cy="14"/>
                <a:chOff x="3827" y="1111"/>
                <a:chExt cx="13" cy="14"/>
              </a:xfrm>
            </p:grpSpPr>
            <p:sp>
              <p:nvSpPr>
                <p:cNvPr id="5355" name="Freeform 303"/>
                <p:cNvSpPr>
                  <a:spLocks/>
                </p:cNvSpPr>
                <p:nvPr/>
              </p:nvSpPr>
              <p:spPr bwMode="auto">
                <a:xfrm>
                  <a:off x="3827" y="1111"/>
                  <a:ext cx="11" cy="13"/>
                </a:xfrm>
                <a:custGeom>
                  <a:avLst/>
                  <a:gdLst>
                    <a:gd name="T0" fmla="*/ 3 w 11"/>
                    <a:gd name="T1" fmla="*/ 12 h 13"/>
                    <a:gd name="T2" fmla="*/ 0 w 11"/>
                    <a:gd name="T3" fmla="*/ 3 h 13"/>
                    <a:gd name="T4" fmla="*/ 7 w 11"/>
                    <a:gd name="T5" fmla="*/ 0 h 13"/>
                    <a:gd name="T6" fmla="*/ 10 w 11"/>
                    <a:gd name="T7" fmla="*/ 10 h 13"/>
                    <a:gd name="T8" fmla="*/ 3 w 11"/>
                    <a:gd name="T9" fmla="*/ 12 h 13"/>
                    <a:gd name="T10" fmla="*/ 0 60000 65536"/>
                    <a:gd name="T11" fmla="*/ 0 60000 65536"/>
                    <a:gd name="T12" fmla="*/ 0 60000 65536"/>
                    <a:gd name="T13" fmla="*/ 0 60000 65536"/>
                    <a:gd name="T14" fmla="*/ 0 60000 65536"/>
                    <a:gd name="T15" fmla="*/ 0 w 11"/>
                    <a:gd name="T16" fmla="*/ 0 h 13"/>
                    <a:gd name="T17" fmla="*/ 11 w 11"/>
                    <a:gd name="T18" fmla="*/ 13 h 13"/>
                  </a:gdLst>
                  <a:ahLst/>
                  <a:cxnLst>
                    <a:cxn ang="T10">
                      <a:pos x="T0" y="T1"/>
                    </a:cxn>
                    <a:cxn ang="T11">
                      <a:pos x="T2" y="T3"/>
                    </a:cxn>
                    <a:cxn ang="T12">
                      <a:pos x="T4" y="T5"/>
                    </a:cxn>
                    <a:cxn ang="T13">
                      <a:pos x="T6" y="T7"/>
                    </a:cxn>
                    <a:cxn ang="T14">
                      <a:pos x="T8" y="T9"/>
                    </a:cxn>
                  </a:cxnLst>
                  <a:rect l="T15" t="T16" r="T17" b="T18"/>
                  <a:pathLst>
                    <a:path w="11" h="13">
                      <a:moveTo>
                        <a:pt x="3" y="12"/>
                      </a:moveTo>
                      <a:lnTo>
                        <a:pt x="0" y="3"/>
                      </a:lnTo>
                      <a:lnTo>
                        <a:pt x="7" y="0"/>
                      </a:lnTo>
                      <a:lnTo>
                        <a:pt x="10" y="10"/>
                      </a:lnTo>
                      <a:lnTo>
                        <a:pt x="3" y="12"/>
                      </a:lnTo>
                    </a:path>
                  </a:pathLst>
                </a:custGeom>
                <a:gradFill rotWithShape="0">
                  <a:gsLst>
                    <a:gs pos="0">
                      <a:srgbClr val="DFE9FF"/>
                    </a:gs>
                    <a:gs pos="100000">
                      <a:srgbClr val="618FFD"/>
                    </a:gs>
                  </a:gsLst>
                  <a:lin ang="0" scaled="1"/>
                </a:gradFill>
                <a:ln w="12700" cap="rnd">
                  <a:noFill/>
                  <a:round/>
                  <a:headEnd/>
                  <a:tailEnd/>
                </a:ln>
              </p:spPr>
              <p:txBody>
                <a:bodyPr/>
                <a:lstStyle/>
                <a:p>
                  <a:endParaRPr lang="en-US" dirty="0"/>
                </a:p>
              </p:txBody>
            </p:sp>
            <p:sp>
              <p:nvSpPr>
                <p:cNvPr id="5356" name="Freeform 304"/>
                <p:cNvSpPr>
                  <a:spLocks/>
                </p:cNvSpPr>
                <p:nvPr/>
              </p:nvSpPr>
              <p:spPr bwMode="auto">
                <a:xfrm>
                  <a:off x="3827" y="1111"/>
                  <a:ext cx="13" cy="14"/>
                </a:xfrm>
                <a:custGeom>
                  <a:avLst/>
                  <a:gdLst>
                    <a:gd name="T0" fmla="*/ 4 w 13"/>
                    <a:gd name="T1" fmla="*/ 13 h 14"/>
                    <a:gd name="T2" fmla="*/ 0 w 13"/>
                    <a:gd name="T3" fmla="*/ 3 h 14"/>
                    <a:gd name="T4" fmla="*/ 8 w 13"/>
                    <a:gd name="T5" fmla="*/ 0 h 14"/>
                    <a:gd name="T6" fmla="*/ 12 w 13"/>
                    <a:gd name="T7" fmla="*/ 10 h 14"/>
                    <a:gd name="T8" fmla="*/ 4 w 13"/>
                    <a:gd name="T9" fmla="*/ 13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4" y="13"/>
                      </a:moveTo>
                      <a:lnTo>
                        <a:pt x="0" y="3"/>
                      </a:lnTo>
                      <a:lnTo>
                        <a:pt x="8" y="0"/>
                      </a:lnTo>
                      <a:lnTo>
                        <a:pt x="12" y="10"/>
                      </a:lnTo>
                      <a:lnTo>
                        <a:pt x="4" y="13"/>
                      </a:lnTo>
                    </a:path>
                  </a:pathLst>
                </a:custGeom>
                <a:noFill/>
                <a:ln w="12700" cap="rnd">
                  <a:solidFill>
                    <a:srgbClr val="000000"/>
                  </a:solidFill>
                  <a:round/>
                  <a:headEnd/>
                  <a:tailEnd/>
                </a:ln>
              </p:spPr>
              <p:txBody>
                <a:bodyPr/>
                <a:lstStyle/>
                <a:p>
                  <a:endParaRPr lang="en-US" dirty="0"/>
                </a:p>
              </p:txBody>
            </p:sp>
          </p:grpSp>
          <p:grpSp>
            <p:nvGrpSpPr>
              <p:cNvPr id="14" name="Group 305"/>
              <p:cNvGrpSpPr>
                <a:grpSpLocks/>
              </p:cNvGrpSpPr>
              <p:nvPr/>
            </p:nvGrpSpPr>
            <p:grpSpPr bwMode="auto">
              <a:xfrm>
                <a:off x="3806" y="1136"/>
                <a:ext cx="10" cy="7"/>
                <a:chOff x="3806" y="1136"/>
                <a:chExt cx="10" cy="7"/>
              </a:xfrm>
            </p:grpSpPr>
            <p:sp>
              <p:nvSpPr>
                <p:cNvPr id="5353" name="Freeform 306"/>
                <p:cNvSpPr>
                  <a:spLocks/>
                </p:cNvSpPr>
                <p:nvPr/>
              </p:nvSpPr>
              <p:spPr bwMode="auto">
                <a:xfrm>
                  <a:off x="3806" y="1136"/>
                  <a:ext cx="8" cy="5"/>
                </a:xfrm>
                <a:custGeom>
                  <a:avLst/>
                  <a:gdLst>
                    <a:gd name="T0" fmla="*/ 1 w 8"/>
                    <a:gd name="T1" fmla="*/ 4 h 5"/>
                    <a:gd name="T2" fmla="*/ 0 w 8"/>
                    <a:gd name="T3" fmla="*/ 2 h 5"/>
                    <a:gd name="T4" fmla="*/ 6 w 8"/>
                    <a:gd name="T5" fmla="*/ 0 h 5"/>
                    <a:gd name="T6" fmla="*/ 7 w 8"/>
                    <a:gd name="T7" fmla="*/ 3 h 5"/>
                    <a:gd name="T8" fmla="*/ 1 w 8"/>
                    <a:gd name="T9" fmla="*/ 4 h 5"/>
                    <a:gd name="T10" fmla="*/ 0 60000 65536"/>
                    <a:gd name="T11" fmla="*/ 0 60000 65536"/>
                    <a:gd name="T12" fmla="*/ 0 60000 65536"/>
                    <a:gd name="T13" fmla="*/ 0 60000 65536"/>
                    <a:gd name="T14" fmla="*/ 0 60000 65536"/>
                    <a:gd name="T15" fmla="*/ 0 w 8"/>
                    <a:gd name="T16" fmla="*/ 0 h 5"/>
                    <a:gd name="T17" fmla="*/ 8 w 8"/>
                    <a:gd name="T18" fmla="*/ 5 h 5"/>
                  </a:gdLst>
                  <a:ahLst/>
                  <a:cxnLst>
                    <a:cxn ang="T10">
                      <a:pos x="T0" y="T1"/>
                    </a:cxn>
                    <a:cxn ang="T11">
                      <a:pos x="T2" y="T3"/>
                    </a:cxn>
                    <a:cxn ang="T12">
                      <a:pos x="T4" y="T5"/>
                    </a:cxn>
                    <a:cxn ang="T13">
                      <a:pos x="T6" y="T7"/>
                    </a:cxn>
                    <a:cxn ang="T14">
                      <a:pos x="T8" y="T9"/>
                    </a:cxn>
                  </a:cxnLst>
                  <a:rect l="T15" t="T16" r="T17" b="T18"/>
                  <a:pathLst>
                    <a:path w="8" h="5">
                      <a:moveTo>
                        <a:pt x="1" y="4"/>
                      </a:moveTo>
                      <a:lnTo>
                        <a:pt x="0" y="2"/>
                      </a:lnTo>
                      <a:lnTo>
                        <a:pt x="6" y="0"/>
                      </a:lnTo>
                      <a:lnTo>
                        <a:pt x="7" y="3"/>
                      </a:lnTo>
                      <a:lnTo>
                        <a:pt x="1" y="4"/>
                      </a:lnTo>
                    </a:path>
                  </a:pathLst>
                </a:custGeom>
                <a:gradFill rotWithShape="0">
                  <a:gsLst>
                    <a:gs pos="0">
                      <a:srgbClr val="CFDDFE"/>
                    </a:gs>
                    <a:gs pos="100000">
                      <a:srgbClr val="618FFD"/>
                    </a:gs>
                  </a:gsLst>
                  <a:lin ang="5400000" scaled="1"/>
                </a:gradFill>
                <a:ln w="12700" cap="rnd">
                  <a:noFill/>
                  <a:round/>
                  <a:headEnd/>
                  <a:tailEnd/>
                </a:ln>
              </p:spPr>
              <p:txBody>
                <a:bodyPr/>
                <a:lstStyle/>
                <a:p>
                  <a:endParaRPr lang="en-US" dirty="0"/>
                </a:p>
              </p:txBody>
            </p:sp>
            <p:sp>
              <p:nvSpPr>
                <p:cNvPr id="5354" name="Freeform 307"/>
                <p:cNvSpPr>
                  <a:spLocks/>
                </p:cNvSpPr>
                <p:nvPr/>
              </p:nvSpPr>
              <p:spPr bwMode="auto">
                <a:xfrm>
                  <a:off x="3806" y="1136"/>
                  <a:ext cx="10" cy="7"/>
                </a:xfrm>
                <a:custGeom>
                  <a:avLst/>
                  <a:gdLst>
                    <a:gd name="T0" fmla="*/ 2 w 10"/>
                    <a:gd name="T1" fmla="*/ 6 h 7"/>
                    <a:gd name="T2" fmla="*/ 0 w 10"/>
                    <a:gd name="T3" fmla="*/ 3 h 7"/>
                    <a:gd name="T4" fmla="*/ 8 w 10"/>
                    <a:gd name="T5" fmla="*/ 0 h 7"/>
                    <a:gd name="T6" fmla="*/ 9 w 10"/>
                    <a:gd name="T7" fmla="*/ 4 h 7"/>
                    <a:gd name="T8" fmla="*/ 2 w 10"/>
                    <a:gd name="T9" fmla="*/ 6 h 7"/>
                    <a:gd name="T10" fmla="*/ 0 60000 65536"/>
                    <a:gd name="T11" fmla="*/ 0 60000 65536"/>
                    <a:gd name="T12" fmla="*/ 0 60000 65536"/>
                    <a:gd name="T13" fmla="*/ 0 60000 65536"/>
                    <a:gd name="T14" fmla="*/ 0 60000 65536"/>
                    <a:gd name="T15" fmla="*/ 0 w 10"/>
                    <a:gd name="T16" fmla="*/ 0 h 7"/>
                    <a:gd name="T17" fmla="*/ 10 w 10"/>
                    <a:gd name="T18" fmla="*/ 7 h 7"/>
                  </a:gdLst>
                  <a:ahLst/>
                  <a:cxnLst>
                    <a:cxn ang="T10">
                      <a:pos x="T0" y="T1"/>
                    </a:cxn>
                    <a:cxn ang="T11">
                      <a:pos x="T2" y="T3"/>
                    </a:cxn>
                    <a:cxn ang="T12">
                      <a:pos x="T4" y="T5"/>
                    </a:cxn>
                    <a:cxn ang="T13">
                      <a:pos x="T6" y="T7"/>
                    </a:cxn>
                    <a:cxn ang="T14">
                      <a:pos x="T8" y="T9"/>
                    </a:cxn>
                  </a:cxnLst>
                  <a:rect l="T15" t="T16" r="T17" b="T18"/>
                  <a:pathLst>
                    <a:path w="10" h="7">
                      <a:moveTo>
                        <a:pt x="2" y="6"/>
                      </a:moveTo>
                      <a:lnTo>
                        <a:pt x="0" y="3"/>
                      </a:lnTo>
                      <a:lnTo>
                        <a:pt x="8" y="0"/>
                      </a:lnTo>
                      <a:lnTo>
                        <a:pt x="9" y="4"/>
                      </a:lnTo>
                      <a:lnTo>
                        <a:pt x="2" y="6"/>
                      </a:lnTo>
                    </a:path>
                  </a:pathLst>
                </a:custGeom>
                <a:noFill/>
                <a:ln w="12700" cap="rnd">
                  <a:solidFill>
                    <a:srgbClr val="000000"/>
                  </a:solidFill>
                  <a:round/>
                  <a:headEnd/>
                  <a:tailEnd/>
                </a:ln>
              </p:spPr>
              <p:txBody>
                <a:bodyPr/>
                <a:lstStyle/>
                <a:p>
                  <a:endParaRPr lang="en-US" dirty="0"/>
                </a:p>
              </p:txBody>
            </p:sp>
          </p:grpSp>
        </p:grpSp>
        <p:grpSp>
          <p:nvGrpSpPr>
            <p:cNvPr id="15" name="Group 308"/>
            <p:cNvGrpSpPr>
              <a:grpSpLocks/>
            </p:cNvGrpSpPr>
            <p:nvPr/>
          </p:nvGrpSpPr>
          <p:grpSpPr bwMode="auto">
            <a:xfrm>
              <a:off x="3716" y="1163"/>
              <a:ext cx="202" cy="296"/>
              <a:chOff x="3716" y="1163"/>
              <a:chExt cx="202" cy="296"/>
            </a:xfrm>
          </p:grpSpPr>
          <p:sp>
            <p:nvSpPr>
              <p:cNvPr id="5347" name="Freeform 309"/>
              <p:cNvSpPr>
                <a:spLocks/>
              </p:cNvSpPr>
              <p:nvPr/>
            </p:nvSpPr>
            <p:spPr bwMode="auto">
              <a:xfrm>
                <a:off x="3716" y="1163"/>
                <a:ext cx="201" cy="295"/>
              </a:xfrm>
              <a:custGeom>
                <a:avLst/>
                <a:gdLst>
                  <a:gd name="T0" fmla="*/ 18 w 201"/>
                  <a:gd name="T1" fmla="*/ 27 h 295"/>
                  <a:gd name="T2" fmla="*/ 90 w 201"/>
                  <a:gd name="T3" fmla="*/ 0 h 295"/>
                  <a:gd name="T4" fmla="*/ 133 w 201"/>
                  <a:gd name="T5" fmla="*/ 14 h 295"/>
                  <a:gd name="T6" fmla="*/ 200 w 201"/>
                  <a:gd name="T7" fmla="*/ 212 h 295"/>
                  <a:gd name="T8" fmla="*/ 181 w 201"/>
                  <a:gd name="T9" fmla="*/ 271 h 295"/>
                  <a:gd name="T10" fmla="*/ 120 w 201"/>
                  <a:gd name="T11" fmla="*/ 294 h 295"/>
                  <a:gd name="T12" fmla="*/ 72 w 201"/>
                  <a:gd name="T13" fmla="*/ 292 h 295"/>
                  <a:gd name="T14" fmla="*/ 0 w 201"/>
                  <a:gd name="T15" fmla="*/ 90 h 295"/>
                  <a:gd name="T16" fmla="*/ 18 w 201"/>
                  <a:gd name="T17" fmla="*/ 27 h 2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1"/>
                  <a:gd name="T28" fmla="*/ 0 h 295"/>
                  <a:gd name="T29" fmla="*/ 201 w 201"/>
                  <a:gd name="T30" fmla="*/ 295 h 2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1" h="295">
                    <a:moveTo>
                      <a:pt x="18" y="27"/>
                    </a:moveTo>
                    <a:lnTo>
                      <a:pt x="90" y="0"/>
                    </a:lnTo>
                    <a:lnTo>
                      <a:pt x="133" y="14"/>
                    </a:lnTo>
                    <a:lnTo>
                      <a:pt x="200" y="212"/>
                    </a:lnTo>
                    <a:lnTo>
                      <a:pt x="181" y="271"/>
                    </a:lnTo>
                    <a:lnTo>
                      <a:pt x="120" y="294"/>
                    </a:lnTo>
                    <a:lnTo>
                      <a:pt x="72" y="292"/>
                    </a:lnTo>
                    <a:lnTo>
                      <a:pt x="0" y="90"/>
                    </a:lnTo>
                    <a:lnTo>
                      <a:pt x="18" y="27"/>
                    </a:lnTo>
                  </a:path>
                </a:pathLst>
              </a:custGeom>
              <a:gradFill rotWithShape="0">
                <a:gsLst>
                  <a:gs pos="0">
                    <a:srgbClr val="B0C7FE"/>
                  </a:gs>
                  <a:gs pos="100000">
                    <a:srgbClr val="618FFD"/>
                  </a:gs>
                </a:gsLst>
                <a:lin ang="0" scaled="1"/>
              </a:gradFill>
              <a:ln w="12700" cap="rnd">
                <a:noFill/>
                <a:round/>
                <a:headEnd/>
                <a:tailEnd/>
              </a:ln>
            </p:spPr>
            <p:txBody>
              <a:bodyPr/>
              <a:lstStyle/>
              <a:p>
                <a:endParaRPr lang="en-US" dirty="0"/>
              </a:p>
            </p:txBody>
          </p:sp>
          <p:sp>
            <p:nvSpPr>
              <p:cNvPr id="5348" name="Freeform 310"/>
              <p:cNvSpPr>
                <a:spLocks/>
              </p:cNvSpPr>
              <p:nvPr/>
            </p:nvSpPr>
            <p:spPr bwMode="auto">
              <a:xfrm>
                <a:off x="3716" y="1163"/>
                <a:ext cx="202" cy="296"/>
              </a:xfrm>
              <a:custGeom>
                <a:avLst/>
                <a:gdLst>
                  <a:gd name="T0" fmla="*/ 18 w 202"/>
                  <a:gd name="T1" fmla="*/ 27 h 296"/>
                  <a:gd name="T2" fmla="*/ 90 w 202"/>
                  <a:gd name="T3" fmla="*/ 0 h 296"/>
                  <a:gd name="T4" fmla="*/ 134 w 202"/>
                  <a:gd name="T5" fmla="*/ 14 h 296"/>
                  <a:gd name="T6" fmla="*/ 201 w 202"/>
                  <a:gd name="T7" fmla="*/ 213 h 296"/>
                  <a:gd name="T8" fmla="*/ 182 w 202"/>
                  <a:gd name="T9" fmla="*/ 272 h 296"/>
                  <a:gd name="T10" fmla="*/ 121 w 202"/>
                  <a:gd name="T11" fmla="*/ 295 h 296"/>
                  <a:gd name="T12" fmla="*/ 72 w 202"/>
                  <a:gd name="T13" fmla="*/ 293 h 296"/>
                  <a:gd name="T14" fmla="*/ 0 w 202"/>
                  <a:gd name="T15" fmla="*/ 90 h 296"/>
                  <a:gd name="T16" fmla="*/ 18 w 202"/>
                  <a:gd name="T17" fmla="*/ 27 h 2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296"/>
                  <a:gd name="T29" fmla="*/ 202 w 202"/>
                  <a:gd name="T30" fmla="*/ 296 h 2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296">
                    <a:moveTo>
                      <a:pt x="18" y="27"/>
                    </a:moveTo>
                    <a:lnTo>
                      <a:pt x="90" y="0"/>
                    </a:lnTo>
                    <a:lnTo>
                      <a:pt x="134" y="14"/>
                    </a:lnTo>
                    <a:lnTo>
                      <a:pt x="201" y="213"/>
                    </a:lnTo>
                    <a:lnTo>
                      <a:pt x="182" y="272"/>
                    </a:lnTo>
                    <a:lnTo>
                      <a:pt x="121" y="295"/>
                    </a:lnTo>
                    <a:lnTo>
                      <a:pt x="72" y="293"/>
                    </a:lnTo>
                    <a:lnTo>
                      <a:pt x="0" y="90"/>
                    </a:lnTo>
                    <a:lnTo>
                      <a:pt x="18" y="27"/>
                    </a:lnTo>
                  </a:path>
                </a:pathLst>
              </a:custGeom>
              <a:noFill/>
              <a:ln w="12700" cap="rnd">
                <a:solidFill>
                  <a:srgbClr val="000000"/>
                </a:solidFill>
                <a:round/>
                <a:headEnd/>
                <a:tailEnd/>
              </a:ln>
            </p:spPr>
            <p:txBody>
              <a:bodyPr/>
              <a:lstStyle/>
              <a:p>
                <a:endParaRPr lang="en-US" dirty="0"/>
              </a:p>
            </p:txBody>
          </p:sp>
        </p:grpSp>
        <p:grpSp>
          <p:nvGrpSpPr>
            <p:cNvPr id="16" name="Group 311"/>
            <p:cNvGrpSpPr>
              <a:grpSpLocks/>
            </p:cNvGrpSpPr>
            <p:nvPr/>
          </p:nvGrpSpPr>
          <p:grpSpPr bwMode="auto">
            <a:xfrm>
              <a:off x="3859" y="1166"/>
              <a:ext cx="66" cy="97"/>
              <a:chOff x="3859" y="1166"/>
              <a:chExt cx="66" cy="97"/>
            </a:xfrm>
          </p:grpSpPr>
          <p:grpSp>
            <p:nvGrpSpPr>
              <p:cNvPr id="17" name="Group 312"/>
              <p:cNvGrpSpPr>
                <a:grpSpLocks/>
              </p:cNvGrpSpPr>
              <p:nvPr/>
            </p:nvGrpSpPr>
            <p:grpSpPr bwMode="auto">
              <a:xfrm>
                <a:off x="3859" y="1166"/>
                <a:ext cx="66" cy="97"/>
                <a:chOff x="3859" y="1166"/>
                <a:chExt cx="66" cy="97"/>
              </a:xfrm>
            </p:grpSpPr>
            <p:sp>
              <p:nvSpPr>
                <p:cNvPr id="5345" name="Freeform 313"/>
                <p:cNvSpPr>
                  <a:spLocks/>
                </p:cNvSpPr>
                <p:nvPr/>
              </p:nvSpPr>
              <p:spPr bwMode="auto">
                <a:xfrm>
                  <a:off x="3859" y="1166"/>
                  <a:ext cx="65" cy="95"/>
                </a:xfrm>
                <a:custGeom>
                  <a:avLst/>
                  <a:gdLst>
                    <a:gd name="T0" fmla="*/ 0 w 65"/>
                    <a:gd name="T1" fmla="*/ 13 h 95"/>
                    <a:gd name="T2" fmla="*/ 26 w 65"/>
                    <a:gd name="T3" fmla="*/ 94 h 95"/>
                    <a:gd name="T4" fmla="*/ 64 w 65"/>
                    <a:gd name="T5" fmla="*/ 79 h 95"/>
                    <a:gd name="T6" fmla="*/ 39 w 65"/>
                    <a:gd name="T7" fmla="*/ 0 h 95"/>
                    <a:gd name="T8" fmla="*/ 0 w 65"/>
                    <a:gd name="T9" fmla="*/ 13 h 95"/>
                    <a:gd name="T10" fmla="*/ 0 60000 65536"/>
                    <a:gd name="T11" fmla="*/ 0 60000 65536"/>
                    <a:gd name="T12" fmla="*/ 0 60000 65536"/>
                    <a:gd name="T13" fmla="*/ 0 60000 65536"/>
                    <a:gd name="T14" fmla="*/ 0 60000 65536"/>
                    <a:gd name="T15" fmla="*/ 0 w 65"/>
                    <a:gd name="T16" fmla="*/ 0 h 95"/>
                    <a:gd name="T17" fmla="*/ 65 w 65"/>
                    <a:gd name="T18" fmla="*/ 95 h 95"/>
                  </a:gdLst>
                  <a:ahLst/>
                  <a:cxnLst>
                    <a:cxn ang="T10">
                      <a:pos x="T0" y="T1"/>
                    </a:cxn>
                    <a:cxn ang="T11">
                      <a:pos x="T2" y="T3"/>
                    </a:cxn>
                    <a:cxn ang="T12">
                      <a:pos x="T4" y="T5"/>
                    </a:cxn>
                    <a:cxn ang="T13">
                      <a:pos x="T6" y="T7"/>
                    </a:cxn>
                    <a:cxn ang="T14">
                      <a:pos x="T8" y="T9"/>
                    </a:cxn>
                  </a:cxnLst>
                  <a:rect l="T15" t="T16" r="T17" b="T18"/>
                  <a:pathLst>
                    <a:path w="65" h="95">
                      <a:moveTo>
                        <a:pt x="0" y="13"/>
                      </a:moveTo>
                      <a:lnTo>
                        <a:pt x="26" y="94"/>
                      </a:lnTo>
                      <a:lnTo>
                        <a:pt x="64" y="79"/>
                      </a:lnTo>
                      <a:lnTo>
                        <a:pt x="39" y="0"/>
                      </a:lnTo>
                      <a:lnTo>
                        <a:pt x="0" y="13"/>
                      </a:lnTo>
                    </a:path>
                  </a:pathLst>
                </a:custGeom>
                <a:gradFill rotWithShape="0">
                  <a:gsLst>
                    <a:gs pos="0">
                      <a:srgbClr val="CECECE"/>
                    </a:gs>
                    <a:gs pos="100000">
                      <a:srgbClr val="A5A5A5"/>
                    </a:gs>
                  </a:gsLst>
                  <a:lin ang="0" scaled="1"/>
                </a:gradFill>
                <a:ln w="12700" cap="rnd">
                  <a:noFill/>
                  <a:round/>
                  <a:headEnd/>
                  <a:tailEnd/>
                </a:ln>
              </p:spPr>
              <p:txBody>
                <a:bodyPr/>
                <a:lstStyle/>
                <a:p>
                  <a:endParaRPr lang="en-US" dirty="0"/>
                </a:p>
              </p:txBody>
            </p:sp>
            <p:sp>
              <p:nvSpPr>
                <p:cNvPr id="5346" name="Freeform 314"/>
                <p:cNvSpPr>
                  <a:spLocks/>
                </p:cNvSpPr>
                <p:nvPr/>
              </p:nvSpPr>
              <p:spPr bwMode="auto">
                <a:xfrm>
                  <a:off x="3859" y="1166"/>
                  <a:ext cx="66" cy="97"/>
                </a:xfrm>
                <a:custGeom>
                  <a:avLst/>
                  <a:gdLst>
                    <a:gd name="T0" fmla="*/ 0 w 66"/>
                    <a:gd name="T1" fmla="*/ 14 h 97"/>
                    <a:gd name="T2" fmla="*/ 27 w 66"/>
                    <a:gd name="T3" fmla="*/ 96 h 97"/>
                    <a:gd name="T4" fmla="*/ 65 w 66"/>
                    <a:gd name="T5" fmla="*/ 81 h 97"/>
                    <a:gd name="T6" fmla="*/ 39 w 66"/>
                    <a:gd name="T7" fmla="*/ 0 h 97"/>
                    <a:gd name="T8" fmla="*/ 0 w 66"/>
                    <a:gd name="T9" fmla="*/ 14 h 97"/>
                    <a:gd name="T10" fmla="*/ 0 60000 65536"/>
                    <a:gd name="T11" fmla="*/ 0 60000 65536"/>
                    <a:gd name="T12" fmla="*/ 0 60000 65536"/>
                    <a:gd name="T13" fmla="*/ 0 60000 65536"/>
                    <a:gd name="T14" fmla="*/ 0 60000 65536"/>
                    <a:gd name="T15" fmla="*/ 0 w 66"/>
                    <a:gd name="T16" fmla="*/ 0 h 97"/>
                    <a:gd name="T17" fmla="*/ 66 w 66"/>
                    <a:gd name="T18" fmla="*/ 97 h 97"/>
                  </a:gdLst>
                  <a:ahLst/>
                  <a:cxnLst>
                    <a:cxn ang="T10">
                      <a:pos x="T0" y="T1"/>
                    </a:cxn>
                    <a:cxn ang="T11">
                      <a:pos x="T2" y="T3"/>
                    </a:cxn>
                    <a:cxn ang="T12">
                      <a:pos x="T4" y="T5"/>
                    </a:cxn>
                    <a:cxn ang="T13">
                      <a:pos x="T6" y="T7"/>
                    </a:cxn>
                    <a:cxn ang="T14">
                      <a:pos x="T8" y="T9"/>
                    </a:cxn>
                  </a:cxnLst>
                  <a:rect l="T15" t="T16" r="T17" b="T18"/>
                  <a:pathLst>
                    <a:path w="66" h="97">
                      <a:moveTo>
                        <a:pt x="0" y="14"/>
                      </a:moveTo>
                      <a:lnTo>
                        <a:pt x="27" y="96"/>
                      </a:lnTo>
                      <a:lnTo>
                        <a:pt x="65" y="81"/>
                      </a:lnTo>
                      <a:lnTo>
                        <a:pt x="39" y="0"/>
                      </a:lnTo>
                      <a:lnTo>
                        <a:pt x="0" y="14"/>
                      </a:lnTo>
                    </a:path>
                  </a:pathLst>
                </a:custGeom>
                <a:noFill/>
                <a:ln w="12700" cap="rnd">
                  <a:solidFill>
                    <a:srgbClr val="000000"/>
                  </a:solidFill>
                  <a:round/>
                  <a:headEnd/>
                  <a:tailEnd/>
                </a:ln>
              </p:spPr>
              <p:txBody>
                <a:bodyPr/>
                <a:lstStyle/>
                <a:p>
                  <a:endParaRPr lang="en-US" dirty="0"/>
                </a:p>
              </p:txBody>
            </p:sp>
          </p:grpSp>
          <p:sp>
            <p:nvSpPr>
              <p:cNvPr id="5340" name="Line 315"/>
              <p:cNvSpPr>
                <a:spLocks noChangeShapeType="1"/>
              </p:cNvSpPr>
              <p:nvPr/>
            </p:nvSpPr>
            <p:spPr bwMode="auto">
              <a:xfrm flipV="1">
                <a:off x="3876" y="1207"/>
                <a:ext cx="33" cy="13"/>
              </a:xfrm>
              <a:prstGeom prst="line">
                <a:avLst/>
              </a:prstGeom>
              <a:noFill/>
              <a:ln w="12700">
                <a:solidFill>
                  <a:srgbClr val="000000"/>
                </a:solidFill>
                <a:round/>
                <a:headEnd/>
                <a:tailEnd/>
              </a:ln>
            </p:spPr>
            <p:txBody>
              <a:bodyPr wrap="none" anchor="ctr"/>
              <a:lstStyle/>
              <a:p>
                <a:endParaRPr lang="en-US" dirty="0"/>
              </a:p>
            </p:txBody>
          </p:sp>
          <p:sp>
            <p:nvSpPr>
              <p:cNvPr id="5341" name="Line 316"/>
              <p:cNvSpPr>
                <a:spLocks noChangeShapeType="1"/>
              </p:cNvSpPr>
              <p:nvPr/>
            </p:nvSpPr>
            <p:spPr bwMode="auto">
              <a:xfrm>
                <a:off x="3871" y="1182"/>
                <a:ext cx="19" cy="75"/>
              </a:xfrm>
              <a:prstGeom prst="line">
                <a:avLst/>
              </a:prstGeom>
              <a:noFill/>
              <a:ln w="12700">
                <a:solidFill>
                  <a:srgbClr val="000000"/>
                </a:solidFill>
                <a:round/>
                <a:headEnd/>
                <a:tailEnd/>
              </a:ln>
            </p:spPr>
            <p:txBody>
              <a:bodyPr wrap="none" anchor="ctr"/>
              <a:lstStyle/>
              <a:p>
                <a:endParaRPr lang="en-US" dirty="0"/>
              </a:p>
            </p:txBody>
          </p:sp>
          <p:sp>
            <p:nvSpPr>
              <p:cNvPr id="5342" name="Line 317"/>
              <p:cNvSpPr>
                <a:spLocks noChangeShapeType="1"/>
              </p:cNvSpPr>
              <p:nvPr/>
            </p:nvSpPr>
            <p:spPr bwMode="auto">
              <a:xfrm>
                <a:off x="3879" y="1179"/>
                <a:ext cx="19" cy="76"/>
              </a:xfrm>
              <a:prstGeom prst="line">
                <a:avLst/>
              </a:prstGeom>
              <a:noFill/>
              <a:ln w="12700">
                <a:solidFill>
                  <a:srgbClr val="000000"/>
                </a:solidFill>
                <a:round/>
                <a:headEnd/>
                <a:tailEnd/>
              </a:ln>
            </p:spPr>
            <p:txBody>
              <a:bodyPr wrap="none" anchor="ctr"/>
              <a:lstStyle/>
              <a:p>
                <a:endParaRPr lang="en-US" dirty="0"/>
              </a:p>
            </p:txBody>
          </p:sp>
          <p:sp>
            <p:nvSpPr>
              <p:cNvPr id="5343" name="Line 318"/>
              <p:cNvSpPr>
                <a:spLocks noChangeShapeType="1"/>
              </p:cNvSpPr>
              <p:nvPr/>
            </p:nvSpPr>
            <p:spPr bwMode="auto">
              <a:xfrm>
                <a:off x="3887" y="1176"/>
                <a:ext cx="18" cy="76"/>
              </a:xfrm>
              <a:prstGeom prst="line">
                <a:avLst/>
              </a:prstGeom>
              <a:noFill/>
              <a:ln w="12700">
                <a:solidFill>
                  <a:srgbClr val="000000"/>
                </a:solidFill>
                <a:round/>
                <a:headEnd/>
                <a:tailEnd/>
              </a:ln>
            </p:spPr>
            <p:txBody>
              <a:bodyPr wrap="none" anchor="ctr"/>
              <a:lstStyle/>
              <a:p>
                <a:endParaRPr lang="en-US" dirty="0"/>
              </a:p>
            </p:txBody>
          </p:sp>
          <p:sp>
            <p:nvSpPr>
              <p:cNvPr id="5344" name="Line 319"/>
              <p:cNvSpPr>
                <a:spLocks noChangeShapeType="1"/>
              </p:cNvSpPr>
              <p:nvPr/>
            </p:nvSpPr>
            <p:spPr bwMode="auto">
              <a:xfrm>
                <a:off x="3894" y="1173"/>
                <a:ext cx="19" cy="75"/>
              </a:xfrm>
              <a:prstGeom prst="line">
                <a:avLst/>
              </a:prstGeom>
              <a:noFill/>
              <a:ln w="12700">
                <a:solidFill>
                  <a:srgbClr val="000000"/>
                </a:solidFill>
                <a:round/>
                <a:headEnd/>
                <a:tailEnd/>
              </a:ln>
            </p:spPr>
            <p:txBody>
              <a:bodyPr wrap="none" anchor="ctr"/>
              <a:lstStyle/>
              <a:p>
                <a:endParaRPr lang="en-US" dirty="0"/>
              </a:p>
            </p:txBody>
          </p:sp>
        </p:grpSp>
        <p:grpSp>
          <p:nvGrpSpPr>
            <p:cNvPr id="18" name="Group 320"/>
            <p:cNvGrpSpPr>
              <a:grpSpLocks/>
            </p:cNvGrpSpPr>
            <p:nvPr/>
          </p:nvGrpSpPr>
          <p:grpSpPr bwMode="auto">
            <a:xfrm>
              <a:off x="3895" y="1271"/>
              <a:ext cx="67" cy="97"/>
              <a:chOff x="3895" y="1271"/>
              <a:chExt cx="67" cy="97"/>
            </a:xfrm>
          </p:grpSpPr>
          <p:grpSp>
            <p:nvGrpSpPr>
              <p:cNvPr id="19" name="Group 321"/>
              <p:cNvGrpSpPr>
                <a:grpSpLocks/>
              </p:cNvGrpSpPr>
              <p:nvPr/>
            </p:nvGrpSpPr>
            <p:grpSpPr bwMode="auto">
              <a:xfrm>
                <a:off x="3895" y="1271"/>
                <a:ext cx="67" cy="97"/>
                <a:chOff x="3895" y="1271"/>
                <a:chExt cx="67" cy="97"/>
              </a:xfrm>
            </p:grpSpPr>
            <p:sp>
              <p:nvSpPr>
                <p:cNvPr id="5337" name="Freeform 322"/>
                <p:cNvSpPr>
                  <a:spLocks/>
                </p:cNvSpPr>
                <p:nvPr/>
              </p:nvSpPr>
              <p:spPr bwMode="auto">
                <a:xfrm>
                  <a:off x="3895" y="1271"/>
                  <a:ext cx="66" cy="95"/>
                </a:xfrm>
                <a:custGeom>
                  <a:avLst/>
                  <a:gdLst>
                    <a:gd name="T0" fmla="*/ 0 w 66"/>
                    <a:gd name="T1" fmla="*/ 13 h 95"/>
                    <a:gd name="T2" fmla="*/ 27 w 66"/>
                    <a:gd name="T3" fmla="*/ 94 h 95"/>
                    <a:gd name="T4" fmla="*/ 65 w 66"/>
                    <a:gd name="T5" fmla="*/ 79 h 95"/>
                    <a:gd name="T6" fmla="*/ 39 w 66"/>
                    <a:gd name="T7" fmla="*/ 0 h 95"/>
                    <a:gd name="T8" fmla="*/ 0 w 66"/>
                    <a:gd name="T9" fmla="*/ 13 h 95"/>
                    <a:gd name="T10" fmla="*/ 0 60000 65536"/>
                    <a:gd name="T11" fmla="*/ 0 60000 65536"/>
                    <a:gd name="T12" fmla="*/ 0 60000 65536"/>
                    <a:gd name="T13" fmla="*/ 0 60000 65536"/>
                    <a:gd name="T14" fmla="*/ 0 60000 65536"/>
                    <a:gd name="T15" fmla="*/ 0 w 66"/>
                    <a:gd name="T16" fmla="*/ 0 h 95"/>
                    <a:gd name="T17" fmla="*/ 66 w 66"/>
                    <a:gd name="T18" fmla="*/ 95 h 95"/>
                  </a:gdLst>
                  <a:ahLst/>
                  <a:cxnLst>
                    <a:cxn ang="T10">
                      <a:pos x="T0" y="T1"/>
                    </a:cxn>
                    <a:cxn ang="T11">
                      <a:pos x="T2" y="T3"/>
                    </a:cxn>
                    <a:cxn ang="T12">
                      <a:pos x="T4" y="T5"/>
                    </a:cxn>
                    <a:cxn ang="T13">
                      <a:pos x="T6" y="T7"/>
                    </a:cxn>
                    <a:cxn ang="T14">
                      <a:pos x="T8" y="T9"/>
                    </a:cxn>
                  </a:cxnLst>
                  <a:rect l="T15" t="T16" r="T17" b="T18"/>
                  <a:pathLst>
                    <a:path w="66" h="95">
                      <a:moveTo>
                        <a:pt x="0" y="13"/>
                      </a:moveTo>
                      <a:lnTo>
                        <a:pt x="27" y="94"/>
                      </a:lnTo>
                      <a:lnTo>
                        <a:pt x="65" y="79"/>
                      </a:lnTo>
                      <a:lnTo>
                        <a:pt x="39" y="0"/>
                      </a:lnTo>
                      <a:lnTo>
                        <a:pt x="0" y="13"/>
                      </a:lnTo>
                    </a:path>
                  </a:pathLst>
                </a:custGeom>
                <a:gradFill rotWithShape="0">
                  <a:gsLst>
                    <a:gs pos="0">
                      <a:srgbClr val="CECECE"/>
                    </a:gs>
                    <a:gs pos="100000">
                      <a:srgbClr val="909090"/>
                    </a:gs>
                  </a:gsLst>
                  <a:lin ang="0" scaled="1"/>
                </a:gradFill>
                <a:ln w="12700" cap="rnd">
                  <a:noFill/>
                  <a:round/>
                  <a:headEnd/>
                  <a:tailEnd/>
                </a:ln>
              </p:spPr>
              <p:txBody>
                <a:bodyPr/>
                <a:lstStyle/>
                <a:p>
                  <a:endParaRPr lang="en-US" dirty="0"/>
                </a:p>
              </p:txBody>
            </p:sp>
            <p:sp>
              <p:nvSpPr>
                <p:cNvPr id="5338" name="Freeform 323"/>
                <p:cNvSpPr>
                  <a:spLocks/>
                </p:cNvSpPr>
                <p:nvPr/>
              </p:nvSpPr>
              <p:spPr bwMode="auto">
                <a:xfrm>
                  <a:off x="3895" y="1271"/>
                  <a:ext cx="67" cy="97"/>
                </a:xfrm>
                <a:custGeom>
                  <a:avLst/>
                  <a:gdLst>
                    <a:gd name="T0" fmla="*/ 0 w 67"/>
                    <a:gd name="T1" fmla="*/ 14 h 97"/>
                    <a:gd name="T2" fmla="*/ 27 w 67"/>
                    <a:gd name="T3" fmla="*/ 96 h 97"/>
                    <a:gd name="T4" fmla="*/ 66 w 67"/>
                    <a:gd name="T5" fmla="*/ 81 h 97"/>
                    <a:gd name="T6" fmla="*/ 40 w 67"/>
                    <a:gd name="T7" fmla="*/ 0 h 97"/>
                    <a:gd name="T8" fmla="*/ 0 w 67"/>
                    <a:gd name="T9" fmla="*/ 14 h 97"/>
                    <a:gd name="T10" fmla="*/ 0 60000 65536"/>
                    <a:gd name="T11" fmla="*/ 0 60000 65536"/>
                    <a:gd name="T12" fmla="*/ 0 60000 65536"/>
                    <a:gd name="T13" fmla="*/ 0 60000 65536"/>
                    <a:gd name="T14" fmla="*/ 0 60000 65536"/>
                    <a:gd name="T15" fmla="*/ 0 w 67"/>
                    <a:gd name="T16" fmla="*/ 0 h 97"/>
                    <a:gd name="T17" fmla="*/ 67 w 67"/>
                    <a:gd name="T18" fmla="*/ 97 h 97"/>
                  </a:gdLst>
                  <a:ahLst/>
                  <a:cxnLst>
                    <a:cxn ang="T10">
                      <a:pos x="T0" y="T1"/>
                    </a:cxn>
                    <a:cxn ang="T11">
                      <a:pos x="T2" y="T3"/>
                    </a:cxn>
                    <a:cxn ang="T12">
                      <a:pos x="T4" y="T5"/>
                    </a:cxn>
                    <a:cxn ang="T13">
                      <a:pos x="T6" y="T7"/>
                    </a:cxn>
                    <a:cxn ang="T14">
                      <a:pos x="T8" y="T9"/>
                    </a:cxn>
                  </a:cxnLst>
                  <a:rect l="T15" t="T16" r="T17" b="T18"/>
                  <a:pathLst>
                    <a:path w="67" h="97">
                      <a:moveTo>
                        <a:pt x="0" y="14"/>
                      </a:moveTo>
                      <a:lnTo>
                        <a:pt x="27" y="96"/>
                      </a:lnTo>
                      <a:lnTo>
                        <a:pt x="66" y="81"/>
                      </a:lnTo>
                      <a:lnTo>
                        <a:pt x="40" y="0"/>
                      </a:lnTo>
                      <a:lnTo>
                        <a:pt x="0" y="14"/>
                      </a:lnTo>
                    </a:path>
                  </a:pathLst>
                </a:custGeom>
                <a:noFill/>
                <a:ln w="12700" cap="rnd">
                  <a:solidFill>
                    <a:srgbClr val="000000"/>
                  </a:solidFill>
                  <a:round/>
                  <a:headEnd/>
                  <a:tailEnd/>
                </a:ln>
              </p:spPr>
              <p:txBody>
                <a:bodyPr/>
                <a:lstStyle/>
                <a:p>
                  <a:endParaRPr lang="en-US" dirty="0"/>
                </a:p>
              </p:txBody>
            </p:sp>
          </p:grpSp>
          <p:sp>
            <p:nvSpPr>
              <p:cNvPr id="5332" name="Line 324"/>
              <p:cNvSpPr>
                <a:spLocks noChangeShapeType="1"/>
              </p:cNvSpPr>
              <p:nvPr/>
            </p:nvSpPr>
            <p:spPr bwMode="auto">
              <a:xfrm flipV="1">
                <a:off x="3912" y="1311"/>
                <a:ext cx="34" cy="13"/>
              </a:xfrm>
              <a:prstGeom prst="line">
                <a:avLst/>
              </a:prstGeom>
              <a:noFill/>
              <a:ln w="12700">
                <a:solidFill>
                  <a:srgbClr val="000000"/>
                </a:solidFill>
                <a:round/>
                <a:headEnd/>
                <a:tailEnd/>
              </a:ln>
            </p:spPr>
            <p:txBody>
              <a:bodyPr wrap="none" anchor="ctr"/>
              <a:lstStyle/>
              <a:p>
                <a:endParaRPr lang="en-US" dirty="0"/>
              </a:p>
            </p:txBody>
          </p:sp>
          <p:sp>
            <p:nvSpPr>
              <p:cNvPr id="5333" name="Line 325"/>
              <p:cNvSpPr>
                <a:spLocks noChangeShapeType="1"/>
              </p:cNvSpPr>
              <p:nvPr/>
            </p:nvSpPr>
            <p:spPr bwMode="auto">
              <a:xfrm>
                <a:off x="3908" y="1287"/>
                <a:ext cx="19" cy="75"/>
              </a:xfrm>
              <a:prstGeom prst="line">
                <a:avLst/>
              </a:prstGeom>
              <a:noFill/>
              <a:ln w="12700">
                <a:solidFill>
                  <a:srgbClr val="000000"/>
                </a:solidFill>
                <a:round/>
                <a:headEnd/>
                <a:tailEnd/>
              </a:ln>
            </p:spPr>
            <p:txBody>
              <a:bodyPr wrap="none" anchor="ctr"/>
              <a:lstStyle/>
              <a:p>
                <a:endParaRPr lang="en-US" dirty="0"/>
              </a:p>
            </p:txBody>
          </p:sp>
          <p:sp>
            <p:nvSpPr>
              <p:cNvPr id="5334" name="Line 326"/>
              <p:cNvSpPr>
                <a:spLocks noChangeShapeType="1"/>
              </p:cNvSpPr>
              <p:nvPr/>
            </p:nvSpPr>
            <p:spPr bwMode="auto">
              <a:xfrm>
                <a:off x="3916" y="1284"/>
                <a:ext cx="19" cy="75"/>
              </a:xfrm>
              <a:prstGeom prst="line">
                <a:avLst/>
              </a:prstGeom>
              <a:noFill/>
              <a:ln w="12700">
                <a:solidFill>
                  <a:srgbClr val="000000"/>
                </a:solidFill>
                <a:round/>
                <a:headEnd/>
                <a:tailEnd/>
              </a:ln>
            </p:spPr>
            <p:txBody>
              <a:bodyPr wrap="none" anchor="ctr"/>
              <a:lstStyle/>
              <a:p>
                <a:endParaRPr lang="en-US" dirty="0"/>
              </a:p>
            </p:txBody>
          </p:sp>
          <p:sp>
            <p:nvSpPr>
              <p:cNvPr id="5335" name="Line 327"/>
              <p:cNvSpPr>
                <a:spLocks noChangeShapeType="1"/>
              </p:cNvSpPr>
              <p:nvPr/>
            </p:nvSpPr>
            <p:spPr bwMode="auto">
              <a:xfrm>
                <a:off x="3923" y="1280"/>
                <a:ext cx="19" cy="76"/>
              </a:xfrm>
              <a:prstGeom prst="line">
                <a:avLst/>
              </a:prstGeom>
              <a:noFill/>
              <a:ln w="12700">
                <a:solidFill>
                  <a:srgbClr val="000000"/>
                </a:solidFill>
                <a:round/>
                <a:headEnd/>
                <a:tailEnd/>
              </a:ln>
            </p:spPr>
            <p:txBody>
              <a:bodyPr wrap="none" anchor="ctr"/>
              <a:lstStyle/>
              <a:p>
                <a:endParaRPr lang="en-US" dirty="0"/>
              </a:p>
            </p:txBody>
          </p:sp>
          <p:sp>
            <p:nvSpPr>
              <p:cNvPr id="5336" name="Line 328"/>
              <p:cNvSpPr>
                <a:spLocks noChangeShapeType="1"/>
              </p:cNvSpPr>
              <p:nvPr/>
            </p:nvSpPr>
            <p:spPr bwMode="auto">
              <a:xfrm>
                <a:off x="3931" y="1278"/>
                <a:ext cx="19" cy="75"/>
              </a:xfrm>
              <a:prstGeom prst="line">
                <a:avLst/>
              </a:prstGeom>
              <a:noFill/>
              <a:ln w="12700">
                <a:solidFill>
                  <a:srgbClr val="000000"/>
                </a:solidFill>
                <a:round/>
                <a:headEnd/>
                <a:tailEnd/>
              </a:ln>
            </p:spPr>
            <p:txBody>
              <a:bodyPr wrap="none" anchor="ctr"/>
              <a:lstStyle/>
              <a:p>
                <a:endParaRPr lang="en-US" dirty="0"/>
              </a:p>
            </p:txBody>
          </p:sp>
        </p:grpSp>
        <p:grpSp>
          <p:nvGrpSpPr>
            <p:cNvPr id="20" name="Group 329"/>
            <p:cNvGrpSpPr>
              <a:grpSpLocks/>
            </p:cNvGrpSpPr>
            <p:nvPr/>
          </p:nvGrpSpPr>
          <p:grpSpPr bwMode="auto">
            <a:xfrm>
              <a:off x="3956" y="1247"/>
              <a:ext cx="67" cy="97"/>
              <a:chOff x="3956" y="1247"/>
              <a:chExt cx="67" cy="97"/>
            </a:xfrm>
          </p:grpSpPr>
          <p:grpSp>
            <p:nvGrpSpPr>
              <p:cNvPr id="21" name="Group 330"/>
              <p:cNvGrpSpPr>
                <a:grpSpLocks/>
              </p:cNvGrpSpPr>
              <p:nvPr/>
            </p:nvGrpSpPr>
            <p:grpSpPr bwMode="auto">
              <a:xfrm>
                <a:off x="3956" y="1247"/>
                <a:ext cx="67" cy="97"/>
                <a:chOff x="3956" y="1247"/>
                <a:chExt cx="67" cy="97"/>
              </a:xfrm>
            </p:grpSpPr>
            <p:sp>
              <p:nvSpPr>
                <p:cNvPr id="5329" name="Freeform 331"/>
                <p:cNvSpPr>
                  <a:spLocks/>
                </p:cNvSpPr>
                <p:nvPr/>
              </p:nvSpPr>
              <p:spPr bwMode="auto">
                <a:xfrm>
                  <a:off x="3956" y="1247"/>
                  <a:ext cx="65" cy="95"/>
                </a:xfrm>
                <a:custGeom>
                  <a:avLst/>
                  <a:gdLst>
                    <a:gd name="T0" fmla="*/ 0 w 65"/>
                    <a:gd name="T1" fmla="*/ 13 h 95"/>
                    <a:gd name="T2" fmla="*/ 26 w 65"/>
                    <a:gd name="T3" fmla="*/ 94 h 95"/>
                    <a:gd name="T4" fmla="*/ 64 w 65"/>
                    <a:gd name="T5" fmla="*/ 79 h 95"/>
                    <a:gd name="T6" fmla="*/ 39 w 65"/>
                    <a:gd name="T7" fmla="*/ 0 h 95"/>
                    <a:gd name="T8" fmla="*/ 0 w 65"/>
                    <a:gd name="T9" fmla="*/ 13 h 95"/>
                    <a:gd name="T10" fmla="*/ 0 60000 65536"/>
                    <a:gd name="T11" fmla="*/ 0 60000 65536"/>
                    <a:gd name="T12" fmla="*/ 0 60000 65536"/>
                    <a:gd name="T13" fmla="*/ 0 60000 65536"/>
                    <a:gd name="T14" fmla="*/ 0 60000 65536"/>
                    <a:gd name="T15" fmla="*/ 0 w 65"/>
                    <a:gd name="T16" fmla="*/ 0 h 95"/>
                    <a:gd name="T17" fmla="*/ 65 w 65"/>
                    <a:gd name="T18" fmla="*/ 95 h 95"/>
                  </a:gdLst>
                  <a:ahLst/>
                  <a:cxnLst>
                    <a:cxn ang="T10">
                      <a:pos x="T0" y="T1"/>
                    </a:cxn>
                    <a:cxn ang="T11">
                      <a:pos x="T2" y="T3"/>
                    </a:cxn>
                    <a:cxn ang="T12">
                      <a:pos x="T4" y="T5"/>
                    </a:cxn>
                    <a:cxn ang="T13">
                      <a:pos x="T6" y="T7"/>
                    </a:cxn>
                    <a:cxn ang="T14">
                      <a:pos x="T8" y="T9"/>
                    </a:cxn>
                  </a:cxnLst>
                  <a:rect l="T15" t="T16" r="T17" b="T18"/>
                  <a:pathLst>
                    <a:path w="65" h="95">
                      <a:moveTo>
                        <a:pt x="0" y="13"/>
                      </a:moveTo>
                      <a:lnTo>
                        <a:pt x="26" y="94"/>
                      </a:lnTo>
                      <a:lnTo>
                        <a:pt x="64" y="79"/>
                      </a:lnTo>
                      <a:lnTo>
                        <a:pt x="39" y="0"/>
                      </a:lnTo>
                      <a:lnTo>
                        <a:pt x="0" y="13"/>
                      </a:lnTo>
                    </a:path>
                  </a:pathLst>
                </a:custGeom>
                <a:gradFill rotWithShape="0">
                  <a:gsLst>
                    <a:gs pos="0">
                      <a:srgbClr val="CECECE"/>
                    </a:gs>
                    <a:gs pos="100000">
                      <a:srgbClr val="A5A5A5"/>
                    </a:gs>
                  </a:gsLst>
                  <a:lin ang="0" scaled="1"/>
                </a:gradFill>
                <a:ln w="12700" cap="rnd">
                  <a:noFill/>
                  <a:round/>
                  <a:headEnd/>
                  <a:tailEnd/>
                </a:ln>
              </p:spPr>
              <p:txBody>
                <a:bodyPr/>
                <a:lstStyle/>
                <a:p>
                  <a:endParaRPr lang="en-US" dirty="0"/>
                </a:p>
              </p:txBody>
            </p:sp>
            <p:sp>
              <p:nvSpPr>
                <p:cNvPr id="5330" name="Freeform 332"/>
                <p:cNvSpPr>
                  <a:spLocks/>
                </p:cNvSpPr>
                <p:nvPr/>
              </p:nvSpPr>
              <p:spPr bwMode="auto">
                <a:xfrm>
                  <a:off x="3956" y="1247"/>
                  <a:ext cx="67" cy="97"/>
                </a:xfrm>
                <a:custGeom>
                  <a:avLst/>
                  <a:gdLst>
                    <a:gd name="T0" fmla="*/ 0 w 67"/>
                    <a:gd name="T1" fmla="*/ 14 h 97"/>
                    <a:gd name="T2" fmla="*/ 27 w 67"/>
                    <a:gd name="T3" fmla="*/ 96 h 97"/>
                    <a:gd name="T4" fmla="*/ 66 w 67"/>
                    <a:gd name="T5" fmla="*/ 81 h 97"/>
                    <a:gd name="T6" fmla="*/ 40 w 67"/>
                    <a:gd name="T7" fmla="*/ 0 h 97"/>
                    <a:gd name="T8" fmla="*/ 0 w 67"/>
                    <a:gd name="T9" fmla="*/ 14 h 97"/>
                    <a:gd name="T10" fmla="*/ 0 60000 65536"/>
                    <a:gd name="T11" fmla="*/ 0 60000 65536"/>
                    <a:gd name="T12" fmla="*/ 0 60000 65536"/>
                    <a:gd name="T13" fmla="*/ 0 60000 65536"/>
                    <a:gd name="T14" fmla="*/ 0 60000 65536"/>
                    <a:gd name="T15" fmla="*/ 0 w 67"/>
                    <a:gd name="T16" fmla="*/ 0 h 97"/>
                    <a:gd name="T17" fmla="*/ 67 w 67"/>
                    <a:gd name="T18" fmla="*/ 97 h 97"/>
                  </a:gdLst>
                  <a:ahLst/>
                  <a:cxnLst>
                    <a:cxn ang="T10">
                      <a:pos x="T0" y="T1"/>
                    </a:cxn>
                    <a:cxn ang="T11">
                      <a:pos x="T2" y="T3"/>
                    </a:cxn>
                    <a:cxn ang="T12">
                      <a:pos x="T4" y="T5"/>
                    </a:cxn>
                    <a:cxn ang="T13">
                      <a:pos x="T6" y="T7"/>
                    </a:cxn>
                    <a:cxn ang="T14">
                      <a:pos x="T8" y="T9"/>
                    </a:cxn>
                  </a:cxnLst>
                  <a:rect l="T15" t="T16" r="T17" b="T18"/>
                  <a:pathLst>
                    <a:path w="67" h="97">
                      <a:moveTo>
                        <a:pt x="0" y="14"/>
                      </a:moveTo>
                      <a:lnTo>
                        <a:pt x="27" y="96"/>
                      </a:lnTo>
                      <a:lnTo>
                        <a:pt x="66" y="81"/>
                      </a:lnTo>
                      <a:lnTo>
                        <a:pt x="40" y="0"/>
                      </a:lnTo>
                      <a:lnTo>
                        <a:pt x="0" y="14"/>
                      </a:lnTo>
                    </a:path>
                  </a:pathLst>
                </a:custGeom>
                <a:noFill/>
                <a:ln w="12700" cap="rnd">
                  <a:solidFill>
                    <a:srgbClr val="000000"/>
                  </a:solidFill>
                  <a:round/>
                  <a:headEnd/>
                  <a:tailEnd/>
                </a:ln>
              </p:spPr>
              <p:txBody>
                <a:bodyPr/>
                <a:lstStyle/>
                <a:p>
                  <a:endParaRPr lang="en-US" dirty="0"/>
                </a:p>
              </p:txBody>
            </p:sp>
          </p:grpSp>
          <p:sp>
            <p:nvSpPr>
              <p:cNvPr id="5324" name="Line 333"/>
              <p:cNvSpPr>
                <a:spLocks noChangeShapeType="1"/>
              </p:cNvSpPr>
              <p:nvPr/>
            </p:nvSpPr>
            <p:spPr bwMode="auto">
              <a:xfrm flipV="1">
                <a:off x="3973" y="1287"/>
                <a:ext cx="34" cy="13"/>
              </a:xfrm>
              <a:prstGeom prst="line">
                <a:avLst/>
              </a:prstGeom>
              <a:noFill/>
              <a:ln w="12700">
                <a:solidFill>
                  <a:srgbClr val="000000"/>
                </a:solidFill>
                <a:round/>
                <a:headEnd/>
                <a:tailEnd/>
              </a:ln>
            </p:spPr>
            <p:txBody>
              <a:bodyPr wrap="none" anchor="ctr"/>
              <a:lstStyle/>
              <a:p>
                <a:endParaRPr lang="en-US" dirty="0"/>
              </a:p>
            </p:txBody>
          </p:sp>
          <p:sp>
            <p:nvSpPr>
              <p:cNvPr id="5325" name="Line 334"/>
              <p:cNvSpPr>
                <a:spLocks noChangeShapeType="1"/>
              </p:cNvSpPr>
              <p:nvPr/>
            </p:nvSpPr>
            <p:spPr bwMode="auto">
              <a:xfrm>
                <a:off x="3968" y="1263"/>
                <a:ext cx="19" cy="75"/>
              </a:xfrm>
              <a:prstGeom prst="line">
                <a:avLst/>
              </a:prstGeom>
              <a:noFill/>
              <a:ln w="12700">
                <a:solidFill>
                  <a:srgbClr val="000000"/>
                </a:solidFill>
                <a:round/>
                <a:headEnd/>
                <a:tailEnd/>
              </a:ln>
            </p:spPr>
            <p:txBody>
              <a:bodyPr wrap="none" anchor="ctr"/>
              <a:lstStyle/>
              <a:p>
                <a:endParaRPr lang="en-US" dirty="0"/>
              </a:p>
            </p:txBody>
          </p:sp>
          <p:sp>
            <p:nvSpPr>
              <p:cNvPr id="5326" name="Line 335"/>
              <p:cNvSpPr>
                <a:spLocks noChangeShapeType="1"/>
              </p:cNvSpPr>
              <p:nvPr/>
            </p:nvSpPr>
            <p:spPr bwMode="auto">
              <a:xfrm>
                <a:off x="3976" y="1260"/>
                <a:ext cx="20" cy="75"/>
              </a:xfrm>
              <a:prstGeom prst="line">
                <a:avLst/>
              </a:prstGeom>
              <a:noFill/>
              <a:ln w="12700">
                <a:solidFill>
                  <a:srgbClr val="000000"/>
                </a:solidFill>
                <a:round/>
                <a:headEnd/>
                <a:tailEnd/>
              </a:ln>
            </p:spPr>
            <p:txBody>
              <a:bodyPr wrap="none" anchor="ctr"/>
              <a:lstStyle/>
              <a:p>
                <a:endParaRPr lang="en-US" dirty="0"/>
              </a:p>
            </p:txBody>
          </p:sp>
          <p:sp>
            <p:nvSpPr>
              <p:cNvPr id="5327" name="Line 336"/>
              <p:cNvSpPr>
                <a:spLocks noChangeShapeType="1"/>
              </p:cNvSpPr>
              <p:nvPr/>
            </p:nvSpPr>
            <p:spPr bwMode="auto">
              <a:xfrm>
                <a:off x="3984" y="1256"/>
                <a:ext cx="19" cy="76"/>
              </a:xfrm>
              <a:prstGeom prst="line">
                <a:avLst/>
              </a:prstGeom>
              <a:noFill/>
              <a:ln w="12700">
                <a:solidFill>
                  <a:srgbClr val="000000"/>
                </a:solidFill>
                <a:round/>
                <a:headEnd/>
                <a:tailEnd/>
              </a:ln>
            </p:spPr>
            <p:txBody>
              <a:bodyPr wrap="none" anchor="ctr"/>
              <a:lstStyle/>
              <a:p>
                <a:endParaRPr lang="en-US" dirty="0"/>
              </a:p>
            </p:txBody>
          </p:sp>
          <p:sp>
            <p:nvSpPr>
              <p:cNvPr id="5328" name="Line 337"/>
              <p:cNvSpPr>
                <a:spLocks noChangeShapeType="1"/>
              </p:cNvSpPr>
              <p:nvPr/>
            </p:nvSpPr>
            <p:spPr bwMode="auto">
              <a:xfrm>
                <a:off x="3992" y="1253"/>
                <a:ext cx="18" cy="76"/>
              </a:xfrm>
              <a:prstGeom prst="line">
                <a:avLst/>
              </a:prstGeom>
              <a:noFill/>
              <a:ln w="12700">
                <a:solidFill>
                  <a:srgbClr val="000000"/>
                </a:solidFill>
                <a:round/>
                <a:headEnd/>
                <a:tailEnd/>
              </a:ln>
            </p:spPr>
            <p:txBody>
              <a:bodyPr wrap="none" anchor="ctr"/>
              <a:lstStyle/>
              <a:p>
                <a:endParaRPr lang="en-US" dirty="0"/>
              </a:p>
            </p:txBody>
          </p:sp>
        </p:grpSp>
        <p:grpSp>
          <p:nvGrpSpPr>
            <p:cNvPr id="22" name="Group 338"/>
            <p:cNvGrpSpPr>
              <a:grpSpLocks/>
            </p:cNvGrpSpPr>
            <p:nvPr/>
          </p:nvGrpSpPr>
          <p:grpSpPr bwMode="auto">
            <a:xfrm>
              <a:off x="3917" y="1146"/>
              <a:ext cx="67" cy="97"/>
              <a:chOff x="3917" y="1146"/>
              <a:chExt cx="67" cy="97"/>
            </a:xfrm>
          </p:grpSpPr>
          <p:grpSp>
            <p:nvGrpSpPr>
              <p:cNvPr id="23" name="Group 339"/>
              <p:cNvGrpSpPr>
                <a:grpSpLocks/>
              </p:cNvGrpSpPr>
              <p:nvPr/>
            </p:nvGrpSpPr>
            <p:grpSpPr bwMode="auto">
              <a:xfrm>
                <a:off x="3917" y="1146"/>
                <a:ext cx="67" cy="97"/>
                <a:chOff x="3917" y="1146"/>
                <a:chExt cx="67" cy="97"/>
              </a:xfrm>
            </p:grpSpPr>
            <p:sp>
              <p:nvSpPr>
                <p:cNvPr id="5321" name="Freeform 340"/>
                <p:cNvSpPr>
                  <a:spLocks/>
                </p:cNvSpPr>
                <p:nvPr/>
              </p:nvSpPr>
              <p:spPr bwMode="auto">
                <a:xfrm>
                  <a:off x="3917" y="1146"/>
                  <a:ext cx="65" cy="95"/>
                </a:xfrm>
                <a:custGeom>
                  <a:avLst/>
                  <a:gdLst>
                    <a:gd name="T0" fmla="*/ 0 w 65"/>
                    <a:gd name="T1" fmla="*/ 13 h 95"/>
                    <a:gd name="T2" fmla="*/ 26 w 65"/>
                    <a:gd name="T3" fmla="*/ 94 h 95"/>
                    <a:gd name="T4" fmla="*/ 64 w 65"/>
                    <a:gd name="T5" fmla="*/ 79 h 95"/>
                    <a:gd name="T6" fmla="*/ 39 w 65"/>
                    <a:gd name="T7" fmla="*/ 0 h 95"/>
                    <a:gd name="T8" fmla="*/ 0 w 65"/>
                    <a:gd name="T9" fmla="*/ 13 h 95"/>
                    <a:gd name="T10" fmla="*/ 0 60000 65536"/>
                    <a:gd name="T11" fmla="*/ 0 60000 65536"/>
                    <a:gd name="T12" fmla="*/ 0 60000 65536"/>
                    <a:gd name="T13" fmla="*/ 0 60000 65536"/>
                    <a:gd name="T14" fmla="*/ 0 60000 65536"/>
                    <a:gd name="T15" fmla="*/ 0 w 65"/>
                    <a:gd name="T16" fmla="*/ 0 h 95"/>
                    <a:gd name="T17" fmla="*/ 65 w 65"/>
                    <a:gd name="T18" fmla="*/ 95 h 95"/>
                  </a:gdLst>
                  <a:ahLst/>
                  <a:cxnLst>
                    <a:cxn ang="T10">
                      <a:pos x="T0" y="T1"/>
                    </a:cxn>
                    <a:cxn ang="T11">
                      <a:pos x="T2" y="T3"/>
                    </a:cxn>
                    <a:cxn ang="T12">
                      <a:pos x="T4" y="T5"/>
                    </a:cxn>
                    <a:cxn ang="T13">
                      <a:pos x="T6" y="T7"/>
                    </a:cxn>
                    <a:cxn ang="T14">
                      <a:pos x="T8" y="T9"/>
                    </a:cxn>
                  </a:cxnLst>
                  <a:rect l="T15" t="T16" r="T17" b="T18"/>
                  <a:pathLst>
                    <a:path w="65" h="95">
                      <a:moveTo>
                        <a:pt x="0" y="13"/>
                      </a:moveTo>
                      <a:lnTo>
                        <a:pt x="26" y="94"/>
                      </a:lnTo>
                      <a:lnTo>
                        <a:pt x="64" y="79"/>
                      </a:lnTo>
                      <a:lnTo>
                        <a:pt x="39" y="0"/>
                      </a:lnTo>
                      <a:lnTo>
                        <a:pt x="0" y="13"/>
                      </a:lnTo>
                    </a:path>
                  </a:pathLst>
                </a:custGeom>
                <a:gradFill rotWithShape="0">
                  <a:gsLst>
                    <a:gs pos="0">
                      <a:srgbClr val="CECECE"/>
                    </a:gs>
                    <a:gs pos="100000">
                      <a:srgbClr val="A5A5A5"/>
                    </a:gs>
                  </a:gsLst>
                  <a:lin ang="0" scaled="1"/>
                </a:gradFill>
                <a:ln w="12700" cap="rnd">
                  <a:noFill/>
                  <a:round/>
                  <a:headEnd/>
                  <a:tailEnd/>
                </a:ln>
              </p:spPr>
              <p:txBody>
                <a:bodyPr/>
                <a:lstStyle/>
                <a:p>
                  <a:endParaRPr lang="en-US" dirty="0"/>
                </a:p>
              </p:txBody>
            </p:sp>
            <p:sp>
              <p:nvSpPr>
                <p:cNvPr id="5322" name="Freeform 341"/>
                <p:cNvSpPr>
                  <a:spLocks/>
                </p:cNvSpPr>
                <p:nvPr/>
              </p:nvSpPr>
              <p:spPr bwMode="auto">
                <a:xfrm>
                  <a:off x="3917" y="1146"/>
                  <a:ext cx="67" cy="97"/>
                </a:xfrm>
                <a:custGeom>
                  <a:avLst/>
                  <a:gdLst>
                    <a:gd name="T0" fmla="*/ 0 w 67"/>
                    <a:gd name="T1" fmla="*/ 14 h 97"/>
                    <a:gd name="T2" fmla="*/ 27 w 67"/>
                    <a:gd name="T3" fmla="*/ 96 h 97"/>
                    <a:gd name="T4" fmla="*/ 66 w 67"/>
                    <a:gd name="T5" fmla="*/ 81 h 97"/>
                    <a:gd name="T6" fmla="*/ 40 w 67"/>
                    <a:gd name="T7" fmla="*/ 0 h 97"/>
                    <a:gd name="T8" fmla="*/ 0 w 67"/>
                    <a:gd name="T9" fmla="*/ 14 h 97"/>
                    <a:gd name="T10" fmla="*/ 0 60000 65536"/>
                    <a:gd name="T11" fmla="*/ 0 60000 65536"/>
                    <a:gd name="T12" fmla="*/ 0 60000 65536"/>
                    <a:gd name="T13" fmla="*/ 0 60000 65536"/>
                    <a:gd name="T14" fmla="*/ 0 60000 65536"/>
                    <a:gd name="T15" fmla="*/ 0 w 67"/>
                    <a:gd name="T16" fmla="*/ 0 h 97"/>
                    <a:gd name="T17" fmla="*/ 67 w 67"/>
                    <a:gd name="T18" fmla="*/ 97 h 97"/>
                  </a:gdLst>
                  <a:ahLst/>
                  <a:cxnLst>
                    <a:cxn ang="T10">
                      <a:pos x="T0" y="T1"/>
                    </a:cxn>
                    <a:cxn ang="T11">
                      <a:pos x="T2" y="T3"/>
                    </a:cxn>
                    <a:cxn ang="T12">
                      <a:pos x="T4" y="T5"/>
                    </a:cxn>
                    <a:cxn ang="T13">
                      <a:pos x="T6" y="T7"/>
                    </a:cxn>
                    <a:cxn ang="T14">
                      <a:pos x="T8" y="T9"/>
                    </a:cxn>
                  </a:cxnLst>
                  <a:rect l="T15" t="T16" r="T17" b="T18"/>
                  <a:pathLst>
                    <a:path w="67" h="97">
                      <a:moveTo>
                        <a:pt x="0" y="14"/>
                      </a:moveTo>
                      <a:lnTo>
                        <a:pt x="27" y="96"/>
                      </a:lnTo>
                      <a:lnTo>
                        <a:pt x="66" y="81"/>
                      </a:lnTo>
                      <a:lnTo>
                        <a:pt x="40" y="0"/>
                      </a:lnTo>
                      <a:lnTo>
                        <a:pt x="0" y="14"/>
                      </a:lnTo>
                    </a:path>
                  </a:pathLst>
                </a:custGeom>
                <a:noFill/>
                <a:ln w="12700" cap="rnd">
                  <a:solidFill>
                    <a:srgbClr val="000000"/>
                  </a:solidFill>
                  <a:round/>
                  <a:headEnd/>
                  <a:tailEnd/>
                </a:ln>
              </p:spPr>
              <p:txBody>
                <a:bodyPr/>
                <a:lstStyle/>
                <a:p>
                  <a:endParaRPr lang="en-US" dirty="0"/>
                </a:p>
              </p:txBody>
            </p:sp>
          </p:grpSp>
          <p:sp>
            <p:nvSpPr>
              <p:cNvPr id="5316" name="Line 342"/>
              <p:cNvSpPr>
                <a:spLocks noChangeShapeType="1"/>
              </p:cNvSpPr>
              <p:nvPr/>
            </p:nvSpPr>
            <p:spPr bwMode="auto">
              <a:xfrm flipV="1">
                <a:off x="3935" y="1187"/>
                <a:ext cx="33" cy="13"/>
              </a:xfrm>
              <a:prstGeom prst="line">
                <a:avLst/>
              </a:prstGeom>
              <a:noFill/>
              <a:ln w="12700">
                <a:solidFill>
                  <a:srgbClr val="000000"/>
                </a:solidFill>
                <a:round/>
                <a:headEnd/>
                <a:tailEnd/>
              </a:ln>
            </p:spPr>
            <p:txBody>
              <a:bodyPr wrap="none" anchor="ctr"/>
              <a:lstStyle/>
              <a:p>
                <a:endParaRPr lang="en-US" dirty="0"/>
              </a:p>
            </p:txBody>
          </p:sp>
          <p:sp>
            <p:nvSpPr>
              <p:cNvPr id="5317" name="Line 343"/>
              <p:cNvSpPr>
                <a:spLocks noChangeShapeType="1"/>
              </p:cNvSpPr>
              <p:nvPr/>
            </p:nvSpPr>
            <p:spPr bwMode="auto">
              <a:xfrm>
                <a:off x="3929" y="1162"/>
                <a:ext cx="19" cy="75"/>
              </a:xfrm>
              <a:prstGeom prst="line">
                <a:avLst/>
              </a:prstGeom>
              <a:noFill/>
              <a:ln w="12700">
                <a:solidFill>
                  <a:srgbClr val="000000"/>
                </a:solidFill>
                <a:round/>
                <a:headEnd/>
                <a:tailEnd/>
              </a:ln>
            </p:spPr>
            <p:txBody>
              <a:bodyPr wrap="none" anchor="ctr"/>
              <a:lstStyle/>
              <a:p>
                <a:endParaRPr lang="en-US" dirty="0"/>
              </a:p>
            </p:txBody>
          </p:sp>
          <p:sp>
            <p:nvSpPr>
              <p:cNvPr id="5318" name="Line 344"/>
              <p:cNvSpPr>
                <a:spLocks noChangeShapeType="1"/>
              </p:cNvSpPr>
              <p:nvPr/>
            </p:nvSpPr>
            <p:spPr bwMode="auto">
              <a:xfrm>
                <a:off x="3937" y="1159"/>
                <a:ext cx="19" cy="76"/>
              </a:xfrm>
              <a:prstGeom prst="line">
                <a:avLst/>
              </a:prstGeom>
              <a:noFill/>
              <a:ln w="12700">
                <a:solidFill>
                  <a:srgbClr val="000000"/>
                </a:solidFill>
                <a:round/>
                <a:headEnd/>
                <a:tailEnd/>
              </a:ln>
            </p:spPr>
            <p:txBody>
              <a:bodyPr wrap="none" anchor="ctr"/>
              <a:lstStyle/>
              <a:p>
                <a:endParaRPr lang="en-US" dirty="0"/>
              </a:p>
            </p:txBody>
          </p:sp>
          <p:sp>
            <p:nvSpPr>
              <p:cNvPr id="5319" name="Line 345"/>
              <p:cNvSpPr>
                <a:spLocks noChangeShapeType="1"/>
              </p:cNvSpPr>
              <p:nvPr/>
            </p:nvSpPr>
            <p:spPr bwMode="auto">
              <a:xfrm>
                <a:off x="3945" y="1156"/>
                <a:ext cx="19" cy="76"/>
              </a:xfrm>
              <a:prstGeom prst="line">
                <a:avLst/>
              </a:prstGeom>
              <a:noFill/>
              <a:ln w="12700">
                <a:solidFill>
                  <a:srgbClr val="000000"/>
                </a:solidFill>
                <a:round/>
                <a:headEnd/>
                <a:tailEnd/>
              </a:ln>
            </p:spPr>
            <p:txBody>
              <a:bodyPr wrap="none" anchor="ctr"/>
              <a:lstStyle/>
              <a:p>
                <a:endParaRPr lang="en-US" dirty="0"/>
              </a:p>
            </p:txBody>
          </p:sp>
          <p:sp>
            <p:nvSpPr>
              <p:cNvPr id="5320" name="Line 346"/>
              <p:cNvSpPr>
                <a:spLocks noChangeShapeType="1"/>
              </p:cNvSpPr>
              <p:nvPr/>
            </p:nvSpPr>
            <p:spPr bwMode="auto">
              <a:xfrm>
                <a:off x="3952" y="1153"/>
                <a:ext cx="20" cy="75"/>
              </a:xfrm>
              <a:prstGeom prst="line">
                <a:avLst/>
              </a:prstGeom>
              <a:noFill/>
              <a:ln w="12700">
                <a:solidFill>
                  <a:srgbClr val="000000"/>
                </a:solidFill>
                <a:round/>
                <a:headEnd/>
                <a:tailEnd/>
              </a:ln>
            </p:spPr>
            <p:txBody>
              <a:bodyPr wrap="none" anchor="ctr"/>
              <a:lstStyle/>
              <a:p>
                <a:endParaRPr lang="en-US" dirty="0"/>
              </a:p>
            </p:txBody>
          </p:sp>
        </p:grpSp>
        <p:sp>
          <p:nvSpPr>
            <p:cNvPr id="5183" name="Freeform 347"/>
            <p:cNvSpPr>
              <a:spLocks/>
            </p:cNvSpPr>
            <p:nvPr/>
          </p:nvSpPr>
          <p:spPr bwMode="auto">
            <a:xfrm>
              <a:off x="3740" y="1187"/>
              <a:ext cx="122" cy="171"/>
            </a:xfrm>
            <a:custGeom>
              <a:avLst/>
              <a:gdLst>
                <a:gd name="T0" fmla="*/ 114 w 122"/>
                <a:gd name="T1" fmla="*/ 63 h 171"/>
                <a:gd name="T2" fmla="*/ 110 w 122"/>
                <a:gd name="T3" fmla="*/ 52 h 171"/>
                <a:gd name="T4" fmla="*/ 104 w 122"/>
                <a:gd name="T5" fmla="*/ 42 h 171"/>
                <a:gd name="T6" fmla="*/ 98 w 122"/>
                <a:gd name="T7" fmla="*/ 32 h 171"/>
                <a:gd name="T8" fmla="*/ 91 w 122"/>
                <a:gd name="T9" fmla="*/ 23 h 171"/>
                <a:gd name="T10" fmla="*/ 84 w 122"/>
                <a:gd name="T11" fmla="*/ 16 h 171"/>
                <a:gd name="T12" fmla="*/ 76 w 122"/>
                <a:gd name="T13" fmla="*/ 9 h 171"/>
                <a:gd name="T14" fmla="*/ 67 w 122"/>
                <a:gd name="T15" fmla="*/ 5 h 171"/>
                <a:gd name="T16" fmla="*/ 59 w 122"/>
                <a:gd name="T17" fmla="*/ 2 h 171"/>
                <a:gd name="T18" fmla="*/ 51 w 122"/>
                <a:gd name="T19" fmla="*/ 0 h 171"/>
                <a:gd name="T20" fmla="*/ 42 w 122"/>
                <a:gd name="T21" fmla="*/ 0 h 171"/>
                <a:gd name="T22" fmla="*/ 35 w 122"/>
                <a:gd name="T23" fmla="*/ 2 h 171"/>
                <a:gd name="T24" fmla="*/ 27 w 122"/>
                <a:gd name="T25" fmla="*/ 6 h 171"/>
                <a:gd name="T26" fmla="*/ 21 w 122"/>
                <a:gd name="T27" fmla="*/ 10 h 171"/>
                <a:gd name="T28" fmla="*/ 15 w 122"/>
                <a:gd name="T29" fmla="*/ 17 h 171"/>
                <a:gd name="T30" fmla="*/ 10 w 122"/>
                <a:gd name="T31" fmla="*/ 25 h 171"/>
                <a:gd name="T32" fmla="*/ 6 w 122"/>
                <a:gd name="T33" fmla="*/ 34 h 171"/>
                <a:gd name="T34" fmla="*/ 3 w 122"/>
                <a:gd name="T35" fmla="*/ 43 h 171"/>
                <a:gd name="T36" fmla="*/ 1 w 122"/>
                <a:gd name="T37" fmla="*/ 54 h 171"/>
                <a:gd name="T38" fmla="*/ 0 w 122"/>
                <a:gd name="T39" fmla="*/ 66 h 171"/>
                <a:gd name="T40" fmla="*/ 1 w 122"/>
                <a:gd name="T41" fmla="*/ 77 h 171"/>
                <a:gd name="T42" fmla="*/ 2 w 122"/>
                <a:gd name="T43" fmla="*/ 89 h 171"/>
                <a:gd name="T44" fmla="*/ 5 w 122"/>
                <a:gd name="T45" fmla="*/ 101 h 171"/>
                <a:gd name="T46" fmla="*/ 9 w 122"/>
                <a:gd name="T47" fmla="*/ 113 h 171"/>
                <a:gd name="T48" fmla="*/ 14 w 122"/>
                <a:gd name="T49" fmla="*/ 123 h 171"/>
                <a:gd name="T50" fmla="*/ 20 w 122"/>
                <a:gd name="T51" fmla="*/ 133 h 171"/>
                <a:gd name="T52" fmla="*/ 26 w 122"/>
                <a:gd name="T53" fmla="*/ 143 h 171"/>
                <a:gd name="T54" fmla="*/ 34 w 122"/>
                <a:gd name="T55" fmla="*/ 151 h 171"/>
                <a:gd name="T56" fmla="*/ 41 w 122"/>
                <a:gd name="T57" fmla="*/ 158 h 171"/>
                <a:gd name="T58" fmla="*/ 49 w 122"/>
                <a:gd name="T59" fmla="*/ 163 h 171"/>
                <a:gd name="T60" fmla="*/ 58 w 122"/>
                <a:gd name="T61" fmla="*/ 167 h 171"/>
                <a:gd name="T62" fmla="*/ 66 w 122"/>
                <a:gd name="T63" fmla="*/ 170 h 171"/>
                <a:gd name="T64" fmla="*/ 74 w 122"/>
                <a:gd name="T65" fmla="*/ 170 h 171"/>
                <a:gd name="T66" fmla="*/ 82 w 122"/>
                <a:gd name="T67" fmla="*/ 169 h 171"/>
                <a:gd name="T68" fmla="*/ 90 w 122"/>
                <a:gd name="T69" fmla="*/ 167 h 171"/>
                <a:gd name="T70" fmla="*/ 97 w 122"/>
                <a:gd name="T71" fmla="*/ 162 h 171"/>
                <a:gd name="T72" fmla="*/ 103 w 122"/>
                <a:gd name="T73" fmla="*/ 156 h 171"/>
                <a:gd name="T74" fmla="*/ 109 w 122"/>
                <a:gd name="T75" fmla="*/ 149 h 171"/>
                <a:gd name="T76" fmla="*/ 114 w 122"/>
                <a:gd name="T77" fmla="*/ 141 h 171"/>
                <a:gd name="T78" fmla="*/ 117 w 122"/>
                <a:gd name="T79" fmla="*/ 132 h 171"/>
                <a:gd name="T80" fmla="*/ 120 w 122"/>
                <a:gd name="T81" fmla="*/ 121 h 171"/>
                <a:gd name="T82" fmla="*/ 121 w 122"/>
                <a:gd name="T83" fmla="*/ 110 h 171"/>
                <a:gd name="T84" fmla="*/ 121 w 122"/>
                <a:gd name="T85" fmla="*/ 99 h 171"/>
                <a:gd name="T86" fmla="*/ 120 w 122"/>
                <a:gd name="T87" fmla="*/ 87 h 171"/>
                <a:gd name="T88" fmla="*/ 117 w 122"/>
                <a:gd name="T89" fmla="*/ 75 h 1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2"/>
                <a:gd name="T136" fmla="*/ 0 h 171"/>
                <a:gd name="T137" fmla="*/ 122 w 122"/>
                <a:gd name="T138" fmla="*/ 171 h 17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2" h="171">
                  <a:moveTo>
                    <a:pt x="116" y="69"/>
                  </a:moveTo>
                  <a:lnTo>
                    <a:pt x="114" y="63"/>
                  </a:lnTo>
                  <a:lnTo>
                    <a:pt x="112" y="57"/>
                  </a:lnTo>
                  <a:lnTo>
                    <a:pt x="110" y="52"/>
                  </a:lnTo>
                  <a:lnTo>
                    <a:pt x="107" y="47"/>
                  </a:lnTo>
                  <a:lnTo>
                    <a:pt x="104" y="42"/>
                  </a:lnTo>
                  <a:lnTo>
                    <a:pt x="101" y="37"/>
                  </a:lnTo>
                  <a:lnTo>
                    <a:pt x="98" y="32"/>
                  </a:lnTo>
                  <a:lnTo>
                    <a:pt x="95" y="27"/>
                  </a:lnTo>
                  <a:lnTo>
                    <a:pt x="91" y="23"/>
                  </a:lnTo>
                  <a:lnTo>
                    <a:pt x="87" y="19"/>
                  </a:lnTo>
                  <a:lnTo>
                    <a:pt x="84" y="16"/>
                  </a:lnTo>
                  <a:lnTo>
                    <a:pt x="80" y="12"/>
                  </a:lnTo>
                  <a:lnTo>
                    <a:pt x="76" y="9"/>
                  </a:lnTo>
                  <a:lnTo>
                    <a:pt x="72" y="7"/>
                  </a:lnTo>
                  <a:lnTo>
                    <a:pt x="67" y="5"/>
                  </a:lnTo>
                  <a:lnTo>
                    <a:pt x="63" y="3"/>
                  </a:lnTo>
                  <a:lnTo>
                    <a:pt x="59" y="2"/>
                  </a:lnTo>
                  <a:lnTo>
                    <a:pt x="55" y="0"/>
                  </a:lnTo>
                  <a:lnTo>
                    <a:pt x="51" y="0"/>
                  </a:lnTo>
                  <a:lnTo>
                    <a:pt x="47" y="0"/>
                  </a:lnTo>
                  <a:lnTo>
                    <a:pt x="42" y="0"/>
                  </a:lnTo>
                  <a:lnTo>
                    <a:pt x="39" y="1"/>
                  </a:lnTo>
                  <a:lnTo>
                    <a:pt x="35" y="2"/>
                  </a:lnTo>
                  <a:lnTo>
                    <a:pt x="31" y="3"/>
                  </a:lnTo>
                  <a:lnTo>
                    <a:pt x="27" y="6"/>
                  </a:lnTo>
                  <a:lnTo>
                    <a:pt x="24" y="8"/>
                  </a:lnTo>
                  <a:lnTo>
                    <a:pt x="21" y="10"/>
                  </a:lnTo>
                  <a:lnTo>
                    <a:pt x="18" y="14"/>
                  </a:lnTo>
                  <a:lnTo>
                    <a:pt x="15" y="17"/>
                  </a:lnTo>
                  <a:lnTo>
                    <a:pt x="12" y="21"/>
                  </a:lnTo>
                  <a:lnTo>
                    <a:pt x="10" y="25"/>
                  </a:lnTo>
                  <a:lnTo>
                    <a:pt x="7" y="29"/>
                  </a:lnTo>
                  <a:lnTo>
                    <a:pt x="6" y="34"/>
                  </a:lnTo>
                  <a:lnTo>
                    <a:pt x="4" y="38"/>
                  </a:lnTo>
                  <a:lnTo>
                    <a:pt x="3" y="43"/>
                  </a:lnTo>
                  <a:lnTo>
                    <a:pt x="1" y="49"/>
                  </a:lnTo>
                  <a:lnTo>
                    <a:pt x="1" y="54"/>
                  </a:lnTo>
                  <a:lnTo>
                    <a:pt x="0" y="60"/>
                  </a:lnTo>
                  <a:lnTo>
                    <a:pt x="0" y="66"/>
                  </a:lnTo>
                  <a:lnTo>
                    <a:pt x="0" y="71"/>
                  </a:lnTo>
                  <a:lnTo>
                    <a:pt x="1" y="77"/>
                  </a:lnTo>
                  <a:lnTo>
                    <a:pt x="1" y="83"/>
                  </a:lnTo>
                  <a:lnTo>
                    <a:pt x="2" y="89"/>
                  </a:lnTo>
                  <a:lnTo>
                    <a:pt x="4" y="95"/>
                  </a:lnTo>
                  <a:lnTo>
                    <a:pt x="5" y="101"/>
                  </a:lnTo>
                  <a:lnTo>
                    <a:pt x="7" y="107"/>
                  </a:lnTo>
                  <a:lnTo>
                    <a:pt x="9" y="113"/>
                  </a:lnTo>
                  <a:lnTo>
                    <a:pt x="11" y="118"/>
                  </a:lnTo>
                  <a:lnTo>
                    <a:pt x="14" y="123"/>
                  </a:lnTo>
                  <a:lnTo>
                    <a:pt x="17" y="128"/>
                  </a:lnTo>
                  <a:lnTo>
                    <a:pt x="20" y="133"/>
                  </a:lnTo>
                  <a:lnTo>
                    <a:pt x="23" y="138"/>
                  </a:lnTo>
                  <a:lnTo>
                    <a:pt x="26" y="143"/>
                  </a:lnTo>
                  <a:lnTo>
                    <a:pt x="30" y="147"/>
                  </a:lnTo>
                  <a:lnTo>
                    <a:pt x="34" y="151"/>
                  </a:lnTo>
                  <a:lnTo>
                    <a:pt x="37" y="154"/>
                  </a:lnTo>
                  <a:lnTo>
                    <a:pt x="41" y="158"/>
                  </a:lnTo>
                  <a:lnTo>
                    <a:pt x="45" y="161"/>
                  </a:lnTo>
                  <a:lnTo>
                    <a:pt x="49" y="163"/>
                  </a:lnTo>
                  <a:lnTo>
                    <a:pt x="54" y="165"/>
                  </a:lnTo>
                  <a:lnTo>
                    <a:pt x="58" y="167"/>
                  </a:lnTo>
                  <a:lnTo>
                    <a:pt x="62" y="168"/>
                  </a:lnTo>
                  <a:lnTo>
                    <a:pt x="66" y="170"/>
                  </a:lnTo>
                  <a:lnTo>
                    <a:pt x="70" y="170"/>
                  </a:lnTo>
                  <a:lnTo>
                    <a:pt x="74" y="170"/>
                  </a:lnTo>
                  <a:lnTo>
                    <a:pt x="79" y="170"/>
                  </a:lnTo>
                  <a:lnTo>
                    <a:pt x="82" y="169"/>
                  </a:lnTo>
                  <a:lnTo>
                    <a:pt x="86" y="168"/>
                  </a:lnTo>
                  <a:lnTo>
                    <a:pt x="90" y="167"/>
                  </a:lnTo>
                  <a:lnTo>
                    <a:pt x="94" y="164"/>
                  </a:lnTo>
                  <a:lnTo>
                    <a:pt x="97" y="162"/>
                  </a:lnTo>
                  <a:lnTo>
                    <a:pt x="100" y="160"/>
                  </a:lnTo>
                  <a:lnTo>
                    <a:pt x="103" y="156"/>
                  </a:lnTo>
                  <a:lnTo>
                    <a:pt x="106" y="153"/>
                  </a:lnTo>
                  <a:lnTo>
                    <a:pt x="109" y="149"/>
                  </a:lnTo>
                  <a:lnTo>
                    <a:pt x="111" y="145"/>
                  </a:lnTo>
                  <a:lnTo>
                    <a:pt x="114" y="141"/>
                  </a:lnTo>
                  <a:lnTo>
                    <a:pt x="115" y="136"/>
                  </a:lnTo>
                  <a:lnTo>
                    <a:pt x="117" y="132"/>
                  </a:lnTo>
                  <a:lnTo>
                    <a:pt x="118" y="127"/>
                  </a:lnTo>
                  <a:lnTo>
                    <a:pt x="120" y="121"/>
                  </a:lnTo>
                  <a:lnTo>
                    <a:pt x="120" y="116"/>
                  </a:lnTo>
                  <a:lnTo>
                    <a:pt x="121" y="110"/>
                  </a:lnTo>
                  <a:lnTo>
                    <a:pt x="121" y="104"/>
                  </a:lnTo>
                  <a:lnTo>
                    <a:pt x="121" y="99"/>
                  </a:lnTo>
                  <a:lnTo>
                    <a:pt x="120" y="93"/>
                  </a:lnTo>
                  <a:lnTo>
                    <a:pt x="120" y="87"/>
                  </a:lnTo>
                  <a:lnTo>
                    <a:pt x="119" y="81"/>
                  </a:lnTo>
                  <a:lnTo>
                    <a:pt x="117" y="75"/>
                  </a:lnTo>
                  <a:lnTo>
                    <a:pt x="116" y="69"/>
                  </a:lnTo>
                </a:path>
              </a:pathLst>
            </a:custGeom>
            <a:solidFill>
              <a:srgbClr val="C0C0C0"/>
            </a:solidFill>
            <a:ln w="12700" cap="rnd">
              <a:solidFill>
                <a:srgbClr val="000000"/>
              </a:solidFill>
              <a:round/>
              <a:headEnd/>
              <a:tailEnd/>
            </a:ln>
          </p:spPr>
          <p:txBody>
            <a:bodyPr/>
            <a:lstStyle/>
            <a:p>
              <a:endParaRPr lang="en-US" dirty="0"/>
            </a:p>
          </p:txBody>
        </p:sp>
        <p:grpSp>
          <p:nvGrpSpPr>
            <p:cNvPr id="24" name="Group 348"/>
            <p:cNvGrpSpPr>
              <a:grpSpLocks/>
            </p:cNvGrpSpPr>
            <p:nvPr/>
          </p:nvGrpSpPr>
          <p:grpSpPr bwMode="auto">
            <a:xfrm>
              <a:off x="3745" y="1204"/>
              <a:ext cx="77" cy="42"/>
              <a:chOff x="3745" y="1204"/>
              <a:chExt cx="77" cy="42"/>
            </a:xfrm>
          </p:grpSpPr>
          <p:sp>
            <p:nvSpPr>
              <p:cNvPr id="5310" name="Freeform 349"/>
              <p:cNvSpPr>
                <a:spLocks/>
              </p:cNvSpPr>
              <p:nvPr/>
            </p:nvSpPr>
            <p:spPr bwMode="auto">
              <a:xfrm>
                <a:off x="3745" y="1208"/>
                <a:ext cx="76" cy="38"/>
              </a:xfrm>
              <a:custGeom>
                <a:avLst/>
                <a:gdLst>
                  <a:gd name="T0" fmla="*/ 72 w 76"/>
                  <a:gd name="T1" fmla="*/ 0 h 38"/>
                  <a:gd name="T2" fmla="*/ 0 w 76"/>
                  <a:gd name="T3" fmla="*/ 31 h 38"/>
                  <a:gd name="T4" fmla="*/ 0 w 76"/>
                  <a:gd name="T5" fmla="*/ 35 h 38"/>
                  <a:gd name="T6" fmla="*/ 3 w 76"/>
                  <a:gd name="T7" fmla="*/ 37 h 38"/>
                  <a:gd name="T8" fmla="*/ 75 w 76"/>
                  <a:gd name="T9" fmla="*/ 6 h 38"/>
                  <a:gd name="T10" fmla="*/ 74 w 76"/>
                  <a:gd name="T11" fmla="*/ 3 h 38"/>
                  <a:gd name="T12" fmla="*/ 72 w 76"/>
                  <a:gd name="T13" fmla="*/ 0 h 38"/>
                  <a:gd name="T14" fmla="*/ 0 60000 65536"/>
                  <a:gd name="T15" fmla="*/ 0 60000 65536"/>
                  <a:gd name="T16" fmla="*/ 0 60000 65536"/>
                  <a:gd name="T17" fmla="*/ 0 60000 65536"/>
                  <a:gd name="T18" fmla="*/ 0 60000 65536"/>
                  <a:gd name="T19" fmla="*/ 0 60000 65536"/>
                  <a:gd name="T20" fmla="*/ 0 60000 65536"/>
                  <a:gd name="T21" fmla="*/ 0 w 76"/>
                  <a:gd name="T22" fmla="*/ 0 h 38"/>
                  <a:gd name="T23" fmla="*/ 76 w 7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8">
                    <a:moveTo>
                      <a:pt x="72" y="0"/>
                    </a:moveTo>
                    <a:lnTo>
                      <a:pt x="0" y="31"/>
                    </a:lnTo>
                    <a:lnTo>
                      <a:pt x="0" y="35"/>
                    </a:lnTo>
                    <a:lnTo>
                      <a:pt x="3" y="37"/>
                    </a:lnTo>
                    <a:lnTo>
                      <a:pt x="75" y="6"/>
                    </a:lnTo>
                    <a:lnTo>
                      <a:pt x="74" y="3"/>
                    </a:lnTo>
                    <a:lnTo>
                      <a:pt x="72" y="0"/>
                    </a:lnTo>
                  </a:path>
                </a:pathLst>
              </a:custGeom>
              <a:solidFill>
                <a:srgbClr val="6080FF"/>
              </a:solidFill>
              <a:ln w="12700" cap="rnd">
                <a:solidFill>
                  <a:srgbClr val="000000"/>
                </a:solidFill>
                <a:round/>
                <a:headEnd/>
                <a:tailEnd/>
              </a:ln>
            </p:spPr>
            <p:txBody>
              <a:bodyPr/>
              <a:lstStyle/>
              <a:p>
                <a:endParaRPr lang="en-US" dirty="0"/>
              </a:p>
            </p:txBody>
          </p:sp>
          <p:sp>
            <p:nvSpPr>
              <p:cNvPr id="5311" name="Line 350"/>
              <p:cNvSpPr>
                <a:spLocks noChangeShapeType="1"/>
              </p:cNvSpPr>
              <p:nvPr/>
            </p:nvSpPr>
            <p:spPr bwMode="auto">
              <a:xfrm flipH="1" flipV="1">
                <a:off x="3765" y="1231"/>
                <a:ext cx="12" cy="5"/>
              </a:xfrm>
              <a:prstGeom prst="line">
                <a:avLst/>
              </a:prstGeom>
              <a:noFill/>
              <a:ln w="12700">
                <a:solidFill>
                  <a:srgbClr val="000000"/>
                </a:solidFill>
                <a:round/>
                <a:headEnd/>
                <a:tailEnd/>
              </a:ln>
            </p:spPr>
            <p:txBody>
              <a:bodyPr wrap="none" anchor="ctr"/>
              <a:lstStyle/>
              <a:p>
                <a:endParaRPr lang="en-US" dirty="0"/>
              </a:p>
            </p:txBody>
          </p:sp>
          <p:sp>
            <p:nvSpPr>
              <p:cNvPr id="5312" name="Line 351"/>
              <p:cNvSpPr>
                <a:spLocks noChangeShapeType="1"/>
              </p:cNvSpPr>
              <p:nvPr/>
            </p:nvSpPr>
            <p:spPr bwMode="auto">
              <a:xfrm flipH="1" flipV="1">
                <a:off x="3779" y="1224"/>
                <a:ext cx="12" cy="5"/>
              </a:xfrm>
              <a:prstGeom prst="line">
                <a:avLst/>
              </a:prstGeom>
              <a:noFill/>
              <a:ln w="12700">
                <a:solidFill>
                  <a:srgbClr val="000000"/>
                </a:solidFill>
                <a:round/>
                <a:headEnd/>
                <a:tailEnd/>
              </a:ln>
            </p:spPr>
            <p:txBody>
              <a:bodyPr wrap="none" anchor="ctr"/>
              <a:lstStyle/>
              <a:p>
                <a:endParaRPr lang="en-US" dirty="0"/>
              </a:p>
            </p:txBody>
          </p:sp>
          <p:sp>
            <p:nvSpPr>
              <p:cNvPr id="5313" name="Line 352"/>
              <p:cNvSpPr>
                <a:spLocks noChangeShapeType="1"/>
              </p:cNvSpPr>
              <p:nvPr/>
            </p:nvSpPr>
            <p:spPr bwMode="auto">
              <a:xfrm flipH="1" flipV="1">
                <a:off x="3749" y="1237"/>
                <a:ext cx="12" cy="5"/>
              </a:xfrm>
              <a:prstGeom prst="line">
                <a:avLst/>
              </a:prstGeom>
              <a:noFill/>
              <a:ln w="12700">
                <a:solidFill>
                  <a:srgbClr val="000000"/>
                </a:solidFill>
                <a:round/>
                <a:headEnd/>
                <a:tailEnd/>
              </a:ln>
            </p:spPr>
            <p:txBody>
              <a:bodyPr wrap="none" anchor="ctr"/>
              <a:lstStyle/>
              <a:p>
                <a:endParaRPr lang="en-US" dirty="0"/>
              </a:p>
            </p:txBody>
          </p:sp>
          <p:sp>
            <p:nvSpPr>
              <p:cNvPr id="5314" name="Freeform 353"/>
              <p:cNvSpPr>
                <a:spLocks/>
              </p:cNvSpPr>
              <p:nvPr/>
            </p:nvSpPr>
            <p:spPr bwMode="auto">
              <a:xfrm>
                <a:off x="3789" y="1204"/>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a:solidFill>
                  <a:srgbClr val="000000"/>
                </a:solidFill>
                <a:round/>
                <a:headEnd/>
                <a:tailEnd/>
              </a:ln>
            </p:spPr>
            <p:txBody>
              <a:bodyPr/>
              <a:lstStyle/>
              <a:p>
                <a:endParaRPr lang="en-US" dirty="0"/>
              </a:p>
            </p:txBody>
          </p:sp>
        </p:grpSp>
        <p:sp>
          <p:nvSpPr>
            <p:cNvPr id="5185" name="Freeform 354"/>
            <p:cNvSpPr>
              <a:spLocks/>
            </p:cNvSpPr>
            <p:nvPr/>
          </p:nvSpPr>
          <p:spPr bwMode="auto">
            <a:xfrm>
              <a:off x="3769" y="1244"/>
              <a:ext cx="75" cy="38"/>
            </a:xfrm>
            <a:custGeom>
              <a:avLst/>
              <a:gdLst>
                <a:gd name="T0" fmla="*/ 71 w 75"/>
                <a:gd name="T1" fmla="*/ 0 h 38"/>
                <a:gd name="T2" fmla="*/ 0 w 75"/>
                <a:gd name="T3" fmla="*/ 31 h 38"/>
                <a:gd name="T4" fmla="*/ 0 w 75"/>
                <a:gd name="T5" fmla="*/ 35 h 38"/>
                <a:gd name="T6" fmla="*/ 3 w 75"/>
                <a:gd name="T7" fmla="*/ 37 h 38"/>
                <a:gd name="T8" fmla="*/ 74 w 75"/>
                <a:gd name="T9" fmla="*/ 6 h 38"/>
                <a:gd name="T10" fmla="*/ 74 w 75"/>
                <a:gd name="T11" fmla="*/ 3 h 38"/>
                <a:gd name="T12" fmla="*/ 71 w 75"/>
                <a:gd name="T13" fmla="*/ 0 h 38"/>
                <a:gd name="T14" fmla="*/ 0 60000 65536"/>
                <a:gd name="T15" fmla="*/ 0 60000 65536"/>
                <a:gd name="T16" fmla="*/ 0 60000 65536"/>
                <a:gd name="T17" fmla="*/ 0 60000 65536"/>
                <a:gd name="T18" fmla="*/ 0 60000 65536"/>
                <a:gd name="T19" fmla="*/ 0 60000 65536"/>
                <a:gd name="T20" fmla="*/ 0 60000 65536"/>
                <a:gd name="T21" fmla="*/ 0 w 75"/>
                <a:gd name="T22" fmla="*/ 0 h 38"/>
                <a:gd name="T23" fmla="*/ 75 w 7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8">
                  <a:moveTo>
                    <a:pt x="71" y="0"/>
                  </a:moveTo>
                  <a:lnTo>
                    <a:pt x="0" y="31"/>
                  </a:lnTo>
                  <a:lnTo>
                    <a:pt x="0" y="35"/>
                  </a:lnTo>
                  <a:lnTo>
                    <a:pt x="3" y="37"/>
                  </a:lnTo>
                  <a:lnTo>
                    <a:pt x="74" y="6"/>
                  </a:lnTo>
                  <a:lnTo>
                    <a:pt x="74" y="3"/>
                  </a:lnTo>
                  <a:lnTo>
                    <a:pt x="71" y="0"/>
                  </a:lnTo>
                </a:path>
              </a:pathLst>
            </a:custGeom>
            <a:solidFill>
              <a:srgbClr val="6080FF"/>
            </a:solidFill>
            <a:ln w="12700" cap="rnd">
              <a:solidFill>
                <a:srgbClr val="000000"/>
              </a:solidFill>
              <a:round/>
              <a:headEnd/>
              <a:tailEnd/>
            </a:ln>
          </p:spPr>
          <p:txBody>
            <a:bodyPr/>
            <a:lstStyle/>
            <a:p>
              <a:endParaRPr lang="en-US" dirty="0"/>
            </a:p>
          </p:txBody>
        </p:sp>
        <p:sp>
          <p:nvSpPr>
            <p:cNvPr id="5186" name="Freeform 355"/>
            <p:cNvSpPr>
              <a:spLocks/>
            </p:cNvSpPr>
            <p:nvPr/>
          </p:nvSpPr>
          <p:spPr bwMode="auto">
            <a:xfrm>
              <a:off x="3813" y="1240"/>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a:solidFill>
                <a:srgbClr val="000000"/>
              </a:solidFill>
              <a:round/>
              <a:headEnd/>
              <a:tailEnd/>
            </a:ln>
          </p:spPr>
          <p:txBody>
            <a:bodyPr/>
            <a:lstStyle/>
            <a:p>
              <a:endParaRPr lang="en-US" dirty="0"/>
            </a:p>
          </p:txBody>
        </p:sp>
        <p:grpSp>
          <p:nvGrpSpPr>
            <p:cNvPr id="25" name="Group 356"/>
            <p:cNvGrpSpPr>
              <a:grpSpLocks/>
            </p:cNvGrpSpPr>
            <p:nvPr/>
          </p:nvGrpSpPr>
          <p:grpSpPr bwMode="auto">
            <a:xfrm>
              <a:off x="3777" y="1294"/>
              <a:ext cx="77" cy="42"/>
              <a:chOff x="3777" y="1294"/>
              <a:chExt cx="77" cy="42"/>
            </a:xfrm>
          </p:grpSpPr>
          <p:sp>
            <p:nvSpPr>
              <p:cNvPr id="5305" name="Freeform 357"/>
              <p:cNvSpPr>
                <a:spLocks/>
              </p:cNvSpPr>
              <p:nvPr/>
            </p:nvSpPr>
            <p:spPr bwMode="auto">
              <a:xfrm>
                <a:off x="3777" y="1297"/>
                <a:ext cx="75" cy="39"/>
              </a:xfrm>
              <a:custGeom>
                <a:avLst/>
                <a:gdLst>
                  <a:gd name="T0" fmla="*/ 71 w 75"/>
                  <a:gd name="T1" fmla="*/ 0 h 39"/>
                  <a:gd name="T2" fmla="*/ 0 w 75"/>
                  <a:gd name="T3" fmla="*/ 32 h 39"/>
                  <a:gd name="T4" fmla="*/ 0 w 75"/>
                  <a:gd name="T5" fmla="*/ 36 h 39"/>
                  <a:gd name="T6" fmla="*/ 3 w 75"/>
                  <a:gd name="T7" fmla="*/ 38 h 39"/>
                  <a:gd name="T8" fmla="*/ 74 w 75"/>
                  <a:gd name="T9" fmla="*/ 7 h 39"/>
                  <a:gd name="T10" fmla="*/ 74 w 75"/>
                  <a:gd name="T11" fmla="*/ 3 h 39"/>
                  <a:gd name="T12" fmla="*/ 71 w 75"/>
                  <a:gd name="T13" fmla="*/ 0 h 39"/>
                  <a:gd name="T14" fmla="*/ 0 60000 65536"/>
                  <a:gd name="T15" fmla="*/ 0 60000 65536"/>
                  <a:gd name="T16" fmla="*/ 0 60000 65536"/>
                  <a:gd name="T17" fmla="*/ 0 60000 65536"/>
                  <a:gd name="T18" fmla="*/ 0 60000 65536"/>
                  <a:gd name="T19" fmla="*/ 0 60000 65536"/>
                  <a:gd name="T20" fmla="*/ 0 60000 65536"/>
                  <a:gd name="T21" fmla="*/ 0 w 75"/>
                  <a:gd name="T22" fmla="*/ 0 h 39"/>
                  <a:gd name="T23" fmla="*/ 75 w 7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9">
                    <a:moveTo>
                      <a:pt x="71" y="0"/>
                    </a:moveTo>
                    <a:lnTo>
                      <a:pt x="0" y="32"/>
                    </a:lnTo>
                    <a:lnTo>
                      <a:pt x="0" y="36"/>
                    </a:lnTo>
                    <a:lnTo>
                      <a:pt x="3" y="38"/>
                    </a:lnTo>
                    <a:lnTo>
                      <a:pt x="74" y="7"/>
                    </a:lnTo>
                    <a:lnTo>
                      <a:pt x="74" y="3"/>
                    </a:lnTo>
                    <a:lnTo>
                      <a:pt x="71" y="0"/>
                    </a:lnTo>
                  </a:path>
                </a:pathLst>
              </a:custGeom>
              <a:solidFill>
                <a:srgbClr val="6080FF"/>
              </a:solidFill>
              <a:ln w="12700" cap="rnd">
                <a:solidFill>
                  <a:srgbClr val="000000"/>
                </a:solidFill>
                <a:round/>
                <a:headEnd/>
                <a:tailEnd/>
              </a:ln>
            </p:spPr>
            <p:txBody>
              <a:bodyPr/>
              <a:lstStyle/>
              <a:p>
                <a:endParaRPr lang="en-US" dirty="0"/>
              </a:p>
            </p:txBody>
          </p:sp>
          <p:sp>
            <p:nvSpPr>
              <p:cNvPr id="5306" name="Line 358"/>
              <p:cNvSpPr>
                <a:spLocks noChangeShapeType="1"/>
              </p:cNvSpPr>
              <p:nvPr/>
            </p:nvSpPr>
            <p:spPr bwMode="auto">
              <a:xfrm flipH="1" flipV="1">
                <a:off x="3797" y="1321"/>
                <a:ext cx="12" cy="5"/>
              </a:xfrm>
              <a:prstGeom prst="line">
                <a:avLst/>
              </a:prstGeom>
              <a:noFill/>
              <a:ln w="12700">
                <a:solidFill>
                  <a:srgbClr val="000000"/>
                </a:solidFill>
                <a:round/>
                <a:headEnd/>
                <a:tailEnd/>
              </a:ln>
            </p:spPr>
            <p:txBody>
              <a:bodyPr wrap="none" anchor="ctr"/>
              <a:lstStyle/>
              <a:p>
                <a:endParaRPr lang="en-US" dirty="0"/>
              </a:p>
            </p:txBody>
          </p:sp>
          <p:sp>
            <p:nvSpPr>
              <p:cNvPr id="5307" name="Line 359"/>
              <p:cNvSpPr>
                <a:spLocks noChangeShapeType="1"/>
              </p:cNvSpPr>
              <p:nvPr/>
            </p:nvSpPr>
            <p:spPr bwMode="auto">
              <a:xfrm flipH="1" flipV="1">
                <a:off x="3811" y="1314"/>
                <a:ext cx="11" cy="6"/>
              </a:xfrm>
              <a:prstGeom prst="line">
                <a:avLst/>
              </a:prstGeom>
              <a:noFill/>
              <a:ln w="12700">
                <a:solidFill>
                  <a:srgbClr val="000000"/>
                </a:solidFill>
                <a:round/>
                <a:headEnd/>
                <a:tailEnd/>
              </a:ln>
            </p:spPr>
            <p:txBody>
              <a:bodyPr wrap="none" anchor="ctr"/>
              <a:lstStyle/>
              <a:p>
                <a:endParaRPr lang="en-US" dirty="0"/>
              </a:p>
            </p:txBody>
          </p:sp>
          <p:sp>
            <p:nvSpPr>
              <p:cNvPr id="5308" name="Line 360"/>
              <p:cNvSpPr>
                <a:spLocks noChangeShapeType="1"/>
              </p:cNvSpPr>
              <p:nvPr/>
            </p:nvSpPr>
            <p:spPr bwMode="auto">
              <a:xfrm flipH="1" flipV="1">
                <a:off x="3781" y="1327"/>
                <a:ext cx="12" cy="5"/>
              </a:xfrm>
              <a:prstGeom prst="line">
                <a:avLst/>
              </a:prstGeom>
              <a:noFill/>
              <a:ln w="12700">
                <a:solidFill>
                  <a:srgbClr val="000000"/>
                </a:solidFill>
                <a:round/>
                <a:headEnd/>
                <a:tailEnd/>
              </a:ln>
            </p:spPr>
            <p:txBody>
              <a:bodyPr wrap="none" anchor="ctr"/>
              <a:lstStyle/>
              <a:p>
                <a:endParaRPr lang="en-US" dirty="0"/>
              </a:p>
            </p:txBody>
          </p:sp>
          <p:sp>
            <p:nvSpPr>
              <p:cNvPr id="5309" name="Freeform 361"/>
              <p:cNvSpPr>
                <a:spLocks/>
              </p:cNvSpPr>
              <p:nvPr/>
            </p:nvSpPr>
            <p:spPr bwMode="auto">
              <a:xfrm>
                <a:off x="3821" y="1294"/>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a:solidFill>
                  <a:srgbClr val="000000"/>
                </a:solidFill>
                <a:round/>
                <a:headEnd/>
                <a:tailEnd/>
              </a:ln>
            </p:spPr>
            <p:txBody>
              <a:bodyPr/>
              <a:lstStyle/>
              <a:p>
                <a:endParaRPr lang="en-US" dirty="0"/>
              </a:p>
            </p:txBody>
          </p:sp>
        </p:grpSp>
        <p:sp>
          <p:nvSpPr>
            <p:cNvPr id="5188" name="Freeform 362"/>
            <p:cNvSpPr>
              <a:spLocks/>
            </p:cNvSpPr>
            <p:nvPr/>
          </p:nvSpPr>
          <p:spPr bwMode="auto">
            <a:xfrm>
              <a:off x="3721" y="1196"/>
              <a:ext cx="120" cy="169"/>
            </a:xfrm>
            <a:custGeom>
              <a:avLst/>
              <a:gdLst>
                <a:gd name="T0" fmla="*/ 110 w 120"/>
                <a:gd name="T1" fmla="*/ 57 h 169"/>
                <a:gd name="T2" fmla="*/ 103 w 120"/>
                <a:gd name="T3" fmla="*/ 41 h 169"/>
                <a:gd name="T4" fmla="*/ 93 w 120"/>
                <a:gd name="T5" fmla="*/ 27 h 169"/>
                <a:gd name="T6" fmla="*/ 82 w 120"/>
                <a:gd name="T7" fmla="*/ 16 h 169"/>
                <a:gd name="T8" fmla="*/ 70 w 120"/>
                <a:gd name="T9" fmla="*/ 7 h 169"/>
                <a:gd name="T10" fmla="*/ 58 w 120"/>
                <a:gd name="T11" fmla="*/ 2 h 169"/>
                <a:gd name="T12" fmla="*/ 46 w 120"/>
                <a:gd name="T13" fmla="*/ 0 h 169"/>
                <a:gd name="T14" fmla="*/ 34 w 120"/>
                <a:gd name="T15" fmla="*/ 2 h 169"/>
                <a:gd name="T16" fmla="*/ 24 w 120"/>
                <a:gd name="T17" fmla="*/ 8 h 169"/>
                <a:gd name="T18" fmla="*/ 14 w 120"/>
                <a:gd name="T19" fmla="*/ 17 h 169"/>
                <a:gd name="T20" fmla="*/ 7 w 120"/>
                <a:gd name="T21" fmla="*/ 29 h 169"/>
                <a:gd name="T22" fmla="*/ 2 w 120"/>
                <a:gd name="T23" fmla="*/ 43 h 169"/>
                <a:gd name="T24" fmla="*/ 0 w 120"/>
                <a:gd name="T25" fmla="*/ 59 h 169"/>
                <a:gd name="T26" fmla="*/ 1 w 120"/>
                <a:gd name="T27" fmla="*/ 76 h 169"/>
                <a:gd name="T28" fmla="*/ 4 w 120"/>
                <a:gd name="T29" fmla="*/ 94 h 169"/>
                <a:gd name="T30" fmla="*/ 9 w 120"/>
                <a:gd name="T31" fmla="*/ 111 h 169"/>
                <a:gd name="T32" fmla="*/ 16 w 120"/>
                <a:gd name="T33" fmla="*/ 127 h 169"/>
                <a:gd name="T34" fmla="*/ 26 w 120"/>
                <a:gd name="T35" fmla="*/ 141 h 169"/>
                <a:gd name="T36" fmla="*/ 37 w 120"/>
                <a:gd name="T37" fmla="*/ 152 h 169"/>
                <a:gd name="T38" fmla="*/ 49 w 120"/>
                <a:gd name="T39" fmla="*/ 161 h 169"/>
                <a:gd name="T40" fmla="*/ 61 w 120"/>
                <a:gd name="T41" fmla="*/ 166 h 169"/>
                <a:gd name="T42" fmla="*/ 73 w 120"/>
                <a:gd name="T43" fmla="*/ 168 h 169"/>
                <a:gd name="T44" fmla="*/ 85 w 120"/>
                <a:gd name="T45" fmla="*/ 166 h 169"/>
                <a:gd name="T46" fmla="*/ 95 w 120"/>
                <a:gd name="T47" fmla="*/ 160 h 169"/>
                <a:gd name="T48" fmla="*/ 105 w 120"/>
                <a:gd name="T49" fmla="*/ 151 h 169"/>
                <a:gd name="T50" fmla="*/ 112 w 120"/>
                <a:gd name="T51" fmla="*/ 139 h 169"/>
                <a:gd name="T52" fmla="*/ 117 w 120"/>
                <a:gd name="T53" fmla="*/ 125 h 169"/>
                <a:gd name="T54" fmla="*/ 119 w 120"/>
                <a:gd name="T55" fmla="*/ 109 h 169"/>
                <a:gd name="T56" fmla="*/ 118 w 120"/>
                <a:gd name="T57" fmla="*/ 92 h 169"/>
                <a:gd name="T58" fmla="*/ 115 w 120"/>
                <a:gd name="T59" fmla="*/ 74 h 169"/>
                <a:gd name="T60" fmla="*/ 112 w 120"/>
                <a:gd name="T61" fmla="*/ 75 h 169"/>
                <a:gd name="T62" fmla="*/ 115 w 120"/>
                <a:gd name="T63" fmla="*/ 92 h 169"/>
                <a:gd name="T64" fmla="*/ 116 w 120"/>
                <a:gd name="T65" fmla="*/ 106 h 169"/>
                <a:gd name="T66" fmla="*/ 113 w 120"/>
                <a:gd name="T67" fmla="*/ 124 h 169"/>
                <a:gd name="T68" fmla="*/ 109 w 120"/>
                <a:gd name="T69" fmla="*/ 138 h 169"/>
                <a:gd name="T70" fmla="*/ 102 w 120"/>
                <a:gd name="T71" fmla="*/ 149 h 169"/>
                <a:gd name="T72" fmla="*/ 93 w 120"/>
                <a:gd name="T73" fmla="*/ 157 h 169"/>
                <a:gd name="T74" fmla="*/ 84 w 120"/>
                <a:gd name="T75" fmla="*/ 163 h 169"/>
                <a:gd name="T76" fmla="*/ 73 w 120"/>
                <a:gd name="T77" fmla="*/ 165 h 169"/>
                <a:gd name="T78" fmla="*/ 62 w 120"/>
                <a:gd name="T79" fmla="*/ 163 h 169"/>
                <a:gd name="T80" fmla="*/ 50 w 120"/>
                <a:gd name="T81" fmla="*/ 158 h 169"/>
                <a:gd name="T82" fmla="*/ 39 w 120"/>
                <a:gd name="T83" fmla="*/ 150 h 169"/>
                <a:gd name="T84" fmla="*/ 28 w 120"/>
                <a:gd name="T85" fmla="*/ 139 h 169"/>
                <a:gd name="T86" fmla="*/ 19 w 120"/>
                <a:gd name="T87" fmla="*/ 125 h 169"/>
                <a:gd name="T88" fmla="*/ 12 w 120"/>
                <a:gd name="T89" fmla="*/ 110 h 169"/>
                <a:gd name="T90" fmla="*/ 7 w 120"/>
                <a:gd name="T91" fmla="*/ 93 h 169"/>
                <a:gd name="T92" fmla="*/ 4 w 120"/>
                <a:gd name="T93" fmla="*/ 76 h 169"/>
                <a:gd name="T94" fmla="*/ 3 w 120"/>
                <a:gd name="T95" fmla="*/ 62 h 169"/>
                <a:gd name="T96" fmla="*/ 6 w 120"/>
                <a:gd name="T97" fmla="*/ 44 h 169"/>
                <a:gd name="T98" fmla="*/ 10 w 120"/>
                <a:gd name="T99" fmla="*/ 30 h 169"/>
                <a:gd name="T100" fmla="*/ 17 w 120"/>
                <a:gd name="T101" fmla="*/ 19 h 169"/>
                <a:gd name="T102" fmla="*/ 26 w 120"/>
                <a:gd name="T103" fmla="*/ 11 h 169"/>
                <a:gd name="T104" fmla="*/ 35 w 120"/>
                <a:gd name="T105" fmla="*/ 5 h 169"/>
                <a:gd name="T106" fmla="*/ 46 w 120"/>
                <a:gd name="T107" fmla="*/ 3 h 169"/>
                <a:gd name="T108" fmla="*/ 57 w 120"/>
                <a:gd name="T109" fmla="*/ 5 h 169"/>
                <a:gd name="T110" fmla="*/ 69 w 120"/>
                <a:gd name="T111" fmla="*/ 10 h 169"/>
                <a:gd name="T112" fmla="*/ 80 w 120"/>
                <a:gd name="T113" fmla="*/ 18 h 169"/>
                <a:gd name="T114" fmla="*/ 91 w 120"/>
                <a:gd name="T115" fmla="*/ 29 h 169"/>
                <a:gd name="T116" fmla="*/ 100 w 120"/>
                <a:gd name="T117" fmla="*/ 43 h 169"/>
                <a:gd name="T118" fmla="*/ 107 w 120"/>
                <a:gd name="T119" fmla="*/ 58 h 169"/>
                <a:gd name="T120" fmla="*/ 114 w 120"/>
                <a:gd name="T121" fmla="*/ 68 h 16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0"/>
                <a:gd name="T184" fmla="*/ 0 h 169"/>
                <a:gd name="T185" fmla="*/ 120 w 120"/>
                <a:gd name="T186" fmla="*/ 169 h 16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0" h="169">
                  <a:moveTo>
                    <a:pt x="114" y="68"/>
                  </a:moveTo>
                  <a:lnTo>
                    <a:pt x="112" y="63"/>
                  </a:lnTo>
                  <a:lnTo>
                    <a:pt x="110" y="57"/>
                  </a:lnTo>
                  <a:lnTo>
                    <a:pt x="108" y="51"/>
                  </a:lnTo>
                  <a:lnTo>
                    <a:pt x="105" y="46"/>
                  </a:lnTo>
                  <a:lnTo>
                    <a:pt x="103" y="41"/>
                  </a:lnTo>
                  <a:lnTo>
                    <a:pt x="100" y="36"/>
                  </a:lnTo>
                  <a:lnTo>
                    <a:pt x="96" y="32"/>
                  </a:lnTo>
                  <a:lnTo>
                    <a:pt x="93" y="27"/>
                  </a:lnTo>
                  <a:lnTo>
                    <a:pt x="90" y="23"/>
                  </a:lnTo>
                  <a:lnTo>
                    <a:pt x="86" y="19"/>
                  </a:lnTo>
                  <a:lnTo>
                    <a:pt x="82" y="16"/>
                  </a:lnTo>
                  <a:lnTo>
                    <a:pt x="78" y="13"/>
                  </a:lnTo>
                  <a:lnTo>
                    <a:pt x="74" y="10"/>
                  </a:lnTo>
                  <a:lnTo>
                    <a:pt x="70" y="7"/>
                  </a:lnTo>
                  <a:lnTo>
                    <a:pt x="66" y="5"/>
                  </a:lnTo>
                  <a:lnTo>
                    <a:pt x="62" y="3"/>
                  </a:lnTo>
                  <a:lnTo>
                    <a:pt x="58" y="2"/>
                  </a:lnTo>
                  <a:lnTo>
                    <a:pt x="54" y="1"/>
                  </a:lnTo>
                  <a:lnTo>
                    <a:pt x="50" y="0"/>
                  </a:lnTo>
                  <a:lnTo>
                    <a:pt x="46" y="0"/>
                  </a:lnTo>
                  <a:lnTo>
                    <a:pt x="42" y="0"/>
                  </a:lnTo>
                  <a:lnTo>
                    <a:pt x="38" y="1"/>
                  </a:lnTo>
                  <a:lnTo>
                    <a:pt x="34" y="2"/>
                  </a:lnTo>
                  <a:lnTo>
                    <a:pt x="30" y="4"/>
                  </a:lnTo>
                  <a:lnTo>
                    <a:pt x="27" y="6"/>
                  </a:lnTo>
                  <a:lnTo>
                    <a:pt x="24" y="8"/>
                  </a:lnTo>
                  <a:lnTo>
                    <a:pt x="20" y="11"/>
                  </a:lnTo>
                  <a:lnTo>
                    <a:pt x="17" y="14"/>
                  </a:lnTo>
                  <a:lnTo>
                    <a:pt x="14" y="17"/>
                  </a:lnTo>
                  <a:lnTo>
                    <a:pt x="12" y="20"/>
                  </a:lnTo>
                  <a:lnTo>
                    <a:pt x="9" y="25"/>
                  </a:lnTo>
                  <a:lnTo>
                    <a:pt x="7" y="29"/>
                  </a:lnTo>
                  <a:lnTo>
                    <a:pt x="6" y="33"/>
                  </a:lnTo>
                  <a:lnTo>
                    <a:pt x="4" y="38"/>
                  </a:lnTo>
                  <a:lnTo>
                    <a:pt x="2" y="43"/>
                  </a:lnTo>
                  <a:lnTo>
                    <a:pt x="2" y="48"/>
                  </a:lnTo>
                  <a:lnTo>
                    <a:pt x="1" y="54"/>
                  </a:lnTo>
                  <a:lnTo>
                    <a:pt x="0" y="59"/>
                  </a:lnTo>
                  <a:lnTo>
                    <a:pt x="0" y="65"/>
                  </a:lnTo>
                  <a:lnTo>
                    <a:pt x="0" y="70"/>
                  </a:lnTo>
                  <a:lnTo>
                    <a:pt x="1" y="76"/>
                  </a:lnTo>
                  <a:lnTo>
                    <a:pt x="1" y="82"/>
                  </a:lnTo>
                  <a:lnTo>
                    <a:pt x="2" y="88"/>
                  </a:lnTo>
                  <a:lnTo>
                    <a:pt x="4" y="94"/>
                  </a:lnTo>
                  <a:lnTo>
                    <a:pt x="5" y="100"/>
                  </a:lnTo>
                  <a:lnTo>
                    <a:pt x="7" y="105"/>
                  </a:lnTo>
                  <a:lnTo>
                    <a:pt x="9" y="111"/>
                  </a:lnTo>
                  <a:lnTo>
                    <a:pt x="11" y="117"/>
                  </a:lnTo>
                  <a:lnTo>
                    <a:pt x="14" y="122"/>
                  </a:lnTo>
                  <a:lnTo>
                    <a:pt x="16" y="127"/>
                  </a:lnTo>
                  <a:lnTo>
                    <a:pt x="19" y="132"/>
                  </a:lnTo>
                  <a:lnTo>
                    <a:pt x="23" y="136"/>
                  </a:lnTo>
                  <a:lnTo>
                    <a:pt x="26" y="141"/>
                  </a:lnTo>
                  <a:lnTo>
                    <a:pt x="29" y="145"/>
                  </a:lnTo>
                  <a:lnTo>
                    <a:pt x="33" y="149"/>
                  </a:lnTo>
                  <a:lnTo>
                    <a:pt x="37" y="152"/>
                  </a:lnTo>
                  <a:lnTo>
                    <a:pt x="41" y="155"/>
                  </a:lnTo>
                  <a:lnTo>
                    <a:pt x="45" y="158"/>
                  </a:lnTo>
                  <a:lnTo>
                    <a:pt x="49" y="161"/>
                  </a:lnTo>
                  <a:lnTo>
                    <a:pt x="53" y="163"/>
                  </a:lnTo>
                  <a:lnTo>
                    <a:pt x="57" y="165"/>
                  </a:lnTo>
                  <a:lnTo>
                    <a:pt x="61" y="166"/>
                  </a:lnTo>
                  <a:lnTo>
                    <a:pt x="65" y="167"/>
                  </a:lnTo>
                  <a:lnTo>
                    <a:pt x="69" y="168"/>
                  </a:lnTo>
                  <a:lnTo>
                    <a:pt x="73" y="168"/>
                  </a:lnTo>
                  <a:lnTo>
                    <a:pt x="77" y="168"/>
                  </a:lnTo>
                  <a:lnTo>
                    <a:pt x="81" y="167"/>
                  </a:lnTo>
                  <a:lnTo>
                    <a:pt x="85" y="166"/>
                  </a:lnTo>
                  <a:lnTo>
                    <a:pt x="89" y="164"/>
                  </a:lnTo>
                  <a:lnTo>
                    <a:pt x="92" y="162"/>
                  </a:lnTo>
                  <a:lnTo>
                    <a:pt x="95" y="160"/>
                  </a:lnTo>
                  <a:lnTo>
                    <a:pt x="99" y="157"/>
                  </a:lnTo>
                  <a:lnTo>
                    <a:pt x="102" y="154"/>
                  </a:lnTo>
                  <a:lnTo>
                    <a:pt x="105" y="151"/>
                  </a:lnTo>
                  <a:lnTo>
                    <a:pt x="107" y="148"/>
                  </a:lnTo>
                  <a:lnTo>
                    <a:pt x="110" y="143"/>
                  </a:lnTo>
                  <a:lnTo>
                    <a:pt x="112" y="139"/>
                  </a:lnTo>
                  <a:lnTo>
                    <a:pt x="113" y="135"/>
                  </a:lnTo>
                  <a:lnTo>
                    <a:pt x="115" y="130"/>
                  </a:lnTo>
                  <a:lnTo>
                    <a:pt x="117" y="125"/>
                  </a:lnTo>
                  <a:lnTo>
                    <a:pt x="117" y="120"/>
                  </a:lnTo>
                  <a:lnTo>
                    <a:pt x="118" y="114"/>
                  </a:lnTo>
                  <a:lnTo>
                    <a:pt x="119" y="109"/>
                  </a:lnTo>
                  <a:lnTo>
                    <a:pt x="119" y="103"/>
                  </a:lnTo>
                  <a:lnTo>
                    <a:pt x="119" y="98"/>
                  </a:lnTo>
                  <a:lnTo>
                    <a:pt x="118" y="92"/>
                  </a:lnTo>
                  <a:lnTo>
                    <a:pt x="118" y="86"/>
                  </a:lnTo>
                  <a:lnTo>
                    <a:pt x="117" y="80"/>
                  </a:lnTo>
                  <a:lnTo>
                    <a:pt x="115" y="74"/>
                  </a:lnTo>
                  <a:lnTo>
                    <a:pt x="114" y="68"/>
                  </a:lnTo>
                  <a:lnTo>
                    <a:pt x="111" y="69"/>
                  </a:lnTo>
                  <a:lnTo>
                    <a:pt x="112" y="75"/>
                  </a:lnTo>
                  <a:lnTo>
                    <a:pt x="113" y="80"/>
                  </a:lnTo>
                  <a:lnTo>
                    <a:pt x="115" y="87"/>
                  </a:lnTo>
                  <a:lnTo>
                    <a:pt x="115" y="92"/>
                  </a:lnTo>
                  <a:lnTo>
                    <a:pt x="116" y="98"/>
                  </a:lnTo>
                  <a:lnTo>
                    <a:pt x="116" y="103"/>
                  </a:lnTo>
                  <a:lnTo>
                    <a:pt x="116" y="106"/>
                  </a:lnTo>
                  <a:lnTo>
                    <a:pt x="115" y="114"/>
                  </a:lnTo>
                  <a:lnTo>
                    <a:pt x="114" y="119"/>
                  </a:lnTo>
                  <a:lnTo>
                    <a:pt x="113" y="124"/>
                  </a:lnTo>
                  <a:lnTo>
                    <a:pt x="112" y="129"/>
                  </a:lnTo>
                  <a:lnTo>
                    <a:pt x="111" y="133"/>
                  </a:lnTo>
                  <a:lnTo>
                    <a:pt x="109" y="138"/>
                  </a:lnTo>
                  <a:lnTo>
                    <a:pt x="107" y="142"/>
                  </a:lnTo>
                  <a:lnTo>
                    <a:pt x="105" y="146"/>
                  </a:lnTo>
                  <a:lnTo>
                    <a:pt x="102" y="149"/>
                  </a:lnTo>
                  <a:lnTo>
                    <a:pt x="99" y="152"/>
                  </a:lnTo>
                  <a:lnTo>
                    <a:pt x="97" y="155"/>
                  </a:lnTo>
                  <a:lnTo>
                    <a:pt x="93" y="157"/>
                  </a:lnTo>
                  <a:lnTo>
                    <a:pt x="90" y="160"/>
                  </a:lnTo>
                  <a:lnTo>
                    <a:pt x="87" y="161"/>
                  </a:lnTo>
                  <a:lnTo>
                    <a:pt x="84" y="163"/>
                  </a:lnTo>
                  <a:lnTo>
                    <a:pt x="80" y="164"/>
                  </a:lnTo>
                  <a:lnTo>
                    <a:pt x="77" y="164"/>
                  </a:lnTo>
                  <a:lnTo>
                    <a:pt x="73" y="165"/>
                  </a:lnTo>
                  <a:lnTo>
                    <a:pt x="70" y="164"/>
                  </a:lnTo>
                  <a:lnTo>
                    <a:pt x="66" y="164"/>
                  </a:lnTo>
                  <a:lnTo>
                    <a:pt x="62" y="163"/>
                  </a:lnTo>
                  <a:lnTo>
                    <a:pt x="58" y="162"/>
                  </a:lnTo>
                  <a:lnTo>
                    <a:pt x="54" y="160"/>
                  </a:lnTo>
                  <a:lnTo>
                    <a:pt x="50" y="158"/>
                  </a:lnTo>
                  <a:lnTo>
                    <a:pt x="46" y="156"/>
                  </a:lnTo>
                  <a:lnTo>
                    <a:pt x="43" y="153"/>
                  </a:lnTo>
                  <a:lnTo>
                    <a:pt x="39" y="150"/>
                  </a:lnTo>
                  <a:lnTo>
                    <a:pt x="35" y="147"/>
                  </a:lnTo>
                  <a:lnTo>
                    <a:pt x="32" y="143"/>
                  </a:lnTo>
                  <a:lnTo>
                    <a:pt x="28" y="139"/>
                  </a:lnTo>
                  <a:lnTo>
                    <a:pt x="25" y="134"/>
                  </a:lnTo>
                  <a:lnTo>
                    <a:pt x="22" y="130"/>
                  </a:lnTo>
                  <a:lnTo>
                    <a:pt x="19" y="125"/>
                  </a:lnTo>
                  <a:lnTo>
                    <a:pt x="16" y="120"/>
                  </a:lnTo>
                  <a:lnTo>
                    <a:pt x="14" y="115"/>
                  </a:lnTo>
                  <a:lnTo>
                    <a:pt x="12" y="110"/>
                  </a:lnTo>
                  <a:lnTo>
                    <a:pt x="10" y="104"/>
                  </a:lnTo>
                  <a:lnTo>
                    <a:pt x="8" y="99"/>
                  </a:lnTo>
                  <a:lnTo>
                    <a:pt x="7" y="93"/>
                  </a:lnTo>
                  <a:lnTo>
                    <a:pt x="6" y="88"/>
                  </a:lnTo>
                  <a:lnTo>
                    <a:pt x="4" y="81"/>
                  </a:lnTo>
                  <a:lnTo>
                    <a:pt x="4" y="76"/>
                  </a:lnTo>
                  <a:lnTo>
                    <a:pt x="3" y="70"/>
                  </a:lnTo>
                  <a:lnTo>
                    <a:pt x="3" y="65"/>
                  </a:lnTo>
                  <a:lnTo>
                    <a:pt x="3" y="62"/>
                  </a:lnTo>
                  <a:lnTo>
                    <a:pt x="4" y="54"/>
                  </a:lnTo>
                  <a:lnTo>
                    <a:pt x="5" y="49"/>
                  </a:lnTo>
                  <a:lnTo>
                    <a:pt x="6" y="44"/>
                  </a:lnTo>
                  <a:lnTo>
                    <a:pt x="7" y="39"/>
                  </a:lnTo>
                  <a:lnTo>
                    <a:pt x="9" y="35"/>
                  </a:lnTo>
                  <a:lnTo>
                    <a:pt x="10" y="30"/>
                  </a:lnTo>
                  <a:lnTo>
                    <a:pt x="12" y="26"/>
                  </a:lnTo>
                  <a:lnTo>
                    <a:pt x="14" y="22"/>
                  </a:lnTo>
                  <a:lnTo>
                    <a:pt x="17" y="19"/>
                  </a:lnTo>
                  <a:lnTo>
                    <a:pt x="20" y="16"/>
                  </a:lnTo>
                  <a:lnTo>
                    <a:pt x="22" y="13"/>
                  </a:lnTo>
                  <a:lnTo>
                    <a:pt x="26" y="11"/>
                  </a:lnTo>
                  <a:lnTo>
                    <a:pt x="29" y="8"/>
                  </a:lnTo>
                  <a:lnTo>
                    <a:pt x="32" y="7"/>
                  </a:lnTo>
                  <a:lnTo>
                    <a:pt x="35" y="5"/>
                  </a:lnTo>
                  <a:lnTo>
                    <a:pt x="39" y="4"/>
                  </a:lnTo>
                  <a:lnTo>
                    <a:pt x="42" y="4"/>
                  </a:lnTo>
                  <a:lnTo>
                    <a:pt x="46" y="3"/>
                  </a:lnTo>
                  <a:lnTo>
                    <a:pt x="49" y="4"/>
                  </a:lnTo>
                  <a:lnTo>
                    <a:pt x="53" y="4"/>
                  </a:lnTo>
                  <a:lnTo>
                    <a:pt x="57" y="5"/>
                  </a:lnTo>
                  <a:lnTo>
                    <a:pt x="61" y="6"/>
                  </a:lnTo>
                  <a:lnTo>
                    <a:pt x="65" y="8"/>
                  </a:lnTo>
                  <a:lnTo>
                    <a:pt x="69" y="10"/>
                  </a:lnTo>
                  <a:lnTo>
                    <a:pt x="73" y="12"/>
                  </a:lnTo>
                  <a:lnTo>
                    <a:pt x="77" y="15"/>
                  </a:lnTo>
                  <a:lnTo>
                    <a:pt x="80" y="18"/>
                  </a:lnTo>
                  <a:lnTo>
                    <a:pt x="84" y="21"/>
                  </a:lnTo>
                  <a:lnTo>
                    <a:pt x="87" y="25"/>
                  </a:lnTo>
                  <a:lnTo>
                    <a:pt x="91" y="29"/>
                  </a:lnTo>
                  <a:lnTo>
                    <a:pt x="94" y="34"/>
                  </a:lnTo>
                  <a:lnTo>
                    <a:pt x="97" y="38"/>
                  </a:lnTo>
                  <a:lnTo>
                    <a:pt x="100" y="43"/>
                  </a:lnTo>
                  <a:lnTo>
                    <a:pt x="103" y="48"/>
                  </a:lnTo>
                  <a:lnTo>
                    <a:pt x="105" y="53"/>
                  </a:lnTo>
                  <a:lnTo>
                    <a:pt x="107" y="58"/>
                  </a:lnTo>
                  <a:lnTo>
                    <a:pt x="109" y="64"/>
                  </a:lnTo>
                  <a:lnTo>
                    <a:pt x="111" y="69"/>
                  </a:lnTo>
                  <a:lnTo>
                    <a:pt x="114" y="68"/>
                  </a:lnTo>
                </a:path>
              </a:pathLst>
            </a:custGeom>
            <a:solidFill>
              <a:srgbClr val="808080"/>
            </a:solidFill>
            <a:ln w="12700" cap="rnd">
              <a:noFill/>
              <a:round/>
              <a:headEnd/>
              <a:tailEnd/>
            </a:ln>
          </p:spPr>
          <p:txBody>
            <a:bodyPr/>
            <a:lstStyle/>
            <a:p>
              <a:endParaRPr lang="en-US" dirty="0"/>
            </a:p>
          </p:txBody>
        </p:sp>
        <p:grpSp>
          <p:nvGrpSpPr>
            <p:cNvPr id="26" name="Group 363"/>
            <p:cNvGrpSpPr>
              <a:grpSpLocks/>
            </p:cNvGrpSpPr>
            <p:nvPr/>
          </p:nvGrpSpPr>
          <p:grpSpPr bwMode="auto">
            <a:xfrm>
              <a:off x="3711" y="1322"/>
              <a:ext cx="78" cy="42"/>
              <a:chOff x="3711" y="1322"/>
              <a:chExt cx="78" cy="42"/>
            </a:xfrm>
          </p:grpSpPr>
          <p:sp>
            <p:nvSpPr>
              <p:cNvPr id="5300" name="Freeform 364"/>
              <p:cNvSpPr>
                <a:spLocks/>
              </p:cNvSpPr>
              <p:nvPr/>
            </p:nvSpPr>
            <p:spPr bwMode="auto">
              <a:xfrm>
                <a:off x="3711" y="1325"/>
                <a:ext cx="76" cy="39"/>
              </a:xfrm>
              <a:custGeom>
                <a:avLst/>
                <a:gdLst>
                  <a:gd name="T0" fmla="*/ 72 w 76"/>
                  <a:gd name="T1" fmla="*/ 0 h 39"/>
                  <a:gd name="T2" fmla="*/ 0 w 76"/>
                  <a:gd name="T3" fmla="*/ 32 h 39"/>
                  <a:gd name="T4" fmla="*/ 0 w 76"/>
                  <a:gd name="T5" fmla="*/ 36 h 39"/>
                  <a:gd name="T6" fmla="*/ 3 w 76"/>
                  <a:gd name="T7" fmla="*/ 38 h 39"/>
                  <a:gd name="T8" fmla="*/ 75 w 76"/>
                  <a:gd name="T9" fmla="*/ 7 h 39"/>
                  <a:gd name="T10" fmla="*/ 74 w 76"/>
                  <a:gd name="T11" fmla="*/ 3 h 39"/>
                  <a:gd name="T12" fmla="*/ 72 w 76"/>
                  <a:gd name="T13" fmla="*/ 0 h 39"/>
                  <a:gd name="T14" fmla="*/ 0 60000 65536"/>
                  <a:gd name="T15" fmla="*/ 0 60000 65536"/>
                  <a:gd name="T16" fmla="*/ 0 60000 65536"/>
                  <a:gd name="T17" fmla="*/ 0 60000 65536"/>
                  <a:gd name="T18" fmla="*/ 0 60000 65536"/>
                  <a:gd name="T19" fmla="*/ 0 60000 65536"/>
                  <a:gd name="T20" fmla="*/ 0 60000 65536"/>
                  <a:gd name="T21" fmla="*/ 0 w 76"/>
                  <a:gd name="T22" fmla="*/ 0 h 39"/>
                  <a:gd name="T23" fmla="*/ 76 w 7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9">
                    <a:moveTo>
                      <a:pt x="72" y="0"/>
                    </a:moveTo>
                    <a:lnTo>
                      <a:pt x="0" y="32"/>
                    </a:lnTo>
                    <a:lnTo>
                      <a:pt x="0" y="36"/>
                    </a:lnTo>
                    <a:lnTo>
                      <a:pt x="3" y="38"/>
                    </a:lnTo>
                    <a:lnTo>
                      <a:pt x="75" y="7"/>
                    </a:lnTo>
                    <a:lnTo>
                      <a:pt x="74" y="3"/>
                    </a:lnTo>
                    <a:lnTo>
                      <a:pt x="72" y="0"/>
                    </a:lnTo>
                  </a:path>
                </a:pathLst>
              </a:custGeom>
              <a:solidFill>
                <a:srgbClr val="6080FF"/>
              </a:solidFill>
              <a:ln w="12700" cap="rnd">
                <a:solidFill>
                  <a:srgbClr val="000000"/>
                </a:solidFill>
                <a:round/>
                <a:headEnd/>
                <a:tailEnd/>
              </a:ln>
            </p:spPr>
            <p:txBody>
              <a:bodyPr/>
              <a:lstStyle/>
              <a:p>
                <a:endParaRPr lang="en-US" dirty="0"/>
              </a:p>
            </p:txBody>
          </p:sp>
          <p:sp>
            <p:nvSpPr>
              <p:cNvPr id="5301" name="Line 365"/>
              <p:cNvSpPr>
                <a:spLocks noChangeShapeType="1"/>
              </p:cNvSpPr>
              <p:nvPr/>
            </p:nvSpPr>
            <p:spPr bwMode="auto">
              <a:xfrm flipH="1" flipV="1">
                <a:off x="3731" y="1348"/>
                <a:ext cx="12" cy="5"/>
              </a:xfrm>
              <a:prstGeom prst="line">
                <a:avLst/>
              </a:prstGeom>
              <a:noFill/>
              <a:ln w="12700">
                <a:solidFill>
                  <a:srgbClr val="000000"/>
                </a:solidFill>
                <a:round/>
                <a:headEnd/>
                <a:tailEnd/>
              </a:ln>
            </p:spPr>
            <p:txBody>
              <a:bodyPr wrap="none" anchor="ctr"/>
              <a:lstStyle/>
              <a:p>
                <a:endParaRPr lang="en-US" dirty="0"/>
              </a:p>
            </p:txBody>
          </p:sp>
          <p:sp>
            <p:nvSpPr>
              <p:cNvPr id="5302" name="Line 366"/>
              <p:cNvSpPr>
                <a:spLocks noChangeShapeType="1"/>
              </p:cNvSpPr>
              <p:nvPr/>
            </p:nvSpPr>
            <p:spPr bwMode="auto">
              <a:xfrm flipH="1" flipV="1">
                <a:off x="3745" y="1342"/>
                <a:ext cx="12" cy="5"/>
              </a:xfrm>
              <a:prstGeom prst="line">
                <a:avLst/>
              </a:prstGeom>
              <a:noFill/>
              <a:ln w="12700">
                <a:solidFill>
                  <a:srgbClr val="000000"/>
                </a:solidFill>
                <a:round/>
                <a:headEnd/>
                <a:tailEnd/>
              </a:ln>
            </p:spPr>
            <p:txBody>
              <a:bodyPr wrap="none" anchor="ctr"/>
              <a:lstStyle/>
              <a:p>
                <a:endParaRPr lang="en-US" dirty="0"/>
              </a:p>
            </p:txBody>
          </p:sp>
          <p:sp>
            <p:nvSpPr>
              <p:cNvPr id="5303" name="Line 367"/>
              <p:cNvSpPr>
                <a:spLocks noChangeShapeType="1"/>
              </p:cNvSpPr>
              <p:nvPr/>
            </p:nvSpPr>
            <p:spPr bwMode="auto">
              <a:xfrm flipH="1" flipV="1">
                <a:off x="3715" y="1355"/>
                <a:ext cx="12" cy="5"/>
              </a:xfrm>
              <a:prstGeom prst="line">
                <a:avLst/>
              </a:prstGeom>
              <a:noFill/>
              <a:ln w="12700">
                <a:solidFill>
                  <a:srgbClr val="000000"/>
                </a:solidFill>
                <a:round/>
                <a:headEnd/>
                <a:tailEnd/>
              </a:ln>
            </p:spPr>
            <p:txBody>
              <a:bodyPr wrap="none" anchor="ctr"/>
              <a:lstStyle/>
              <a:p>
                <a:endParaRPr lang="en-US" dirty="0"/>
              </a:p>
            </p:txBody>
          </p:sp>
          <p:sp>
            <p:nvSpPr>
              <p:cNvPr id="5304" name="Freeform 368"/>
              <p:cNvSpPr>
                <a:spLocks/>
              </p:cNvSpPr>
              <p:nvPr/>
            </p:nvSpPr>
            <p:spPr bwMode="auto">
              <a:xfrm>
                <a:off x="3755" y="1322"/>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a:solidFill>
                  <a:srgbClr val="000000"/>
                </a:solidFill>
                <a:round/>
                <a:headEnd/>
                <a:tailEnd/>
              </a:ln>
            </p:spPr>
            <p:txBody>
              <a:bodyPr/>
              <a:lstStyle/>
              <a:p>
                <a:endParaRPr lang="en-US" dirty="0"/>
              </a:p>
            </p:txBody>
          </p:sp>
        </p:grpSp>
        <p:grpSp>
          <p:nvGrpSpPr>
            <p:cNvPr id="27" name="Group 369"/>
            <p:cNvGrpSpPr>
              <a:grpSpLocks/>
            </p:cNvGrpSpPr>
            <p:nvPr/>
          </p:nvGrpSpPr>
          <p:grpSpPr bwMode="auto">
            <a:xfrm>
              <a:off x="3703" y="1196"/>
              <a:ext cx="77" cy="41"/>
              <a:chOff x="3703" y="1196"/>
              <a:chExt cx="77" cy="41"/>
            </a:xfrm>
          </p:grpSpPr>
          <p:sp>
            <p:nvSpPr>
              <p:cNvPr id="5295" name="Freeform 370"/>
              <p:cNvSpPr>
                <a:spLocks/>
              </p:cNvSpPr>
              <p:nvPr/>
            </p:nvSpPr>
            <p:spPr bwMode="auto">
              <a:xfrm>
                <a:off x="3703" y="1199"/>
                <a:ext cx="75" cy="38"/>
              </a:xfrm>
              <a:custGeom>
                <a:avLst/>
                <a:gdLst>
                  <a:gd name="T0" fmla="*/ 71 w 75"/>
                  <a:gd name="T1" fmla="*/ 0 h 38"/>
                  <a:gd name="T2" fmla="*/ 0 w 75"/>
                  <a:gd name="T3" fmla="*/ 31 h 38"/>
                  <a:gd name="T4" fmla="*/ 0 w 75"/>
                  <a:gd name="T5" fmla="*/ 35 h 38"/>
                  <a:gd name="T6" fmla="*/ 3 w 75"/>
                  <a:gd name="T7" fmla="*/ 37 h 38"/>
                  <a:gd name="T8" fmla="*/ 74 w 75"/>
                  <a:gd name="T9" fmla="*/ 6 h 38"/>
                  <a:gd name="T10" fmla="*/ 73 w 75"/>
                  <a:gd name="T11" fmla="*/ 3 h 38"/>
                  <a:gd name="T12" fmla="*/ 71 w 75"/>
                  <a:gd name="T13" fmla="*/ 0 h 38"/>
                  <a:gd name="T14" fmla="*/ 0 60000 65536"/>
                  <a:gd name="T15" fmla="*/ 0 60000 65536"/>
                  <a:gd name="T16" fmla="*/ 0 60000 65536"/>
                  <a:gd name="T17" fmla="*/ 0 60000 65536"/>
                  <a:gd name="T18" fmla="*/ 0 60000 65536"/>
                  <a:gd name="T19" fmla="*/ 0 60000 65536"/>
                  <a:gd name="T20" fmla="*/ 0 60000 65536"/>
                  <a:gd name="T21" fmla="*/ 0 w 75"/>
                  <a:gd name="T22" fmla="*/ 0 h 38"/>
                  <a:gd name="T23" fmla="*/ 75 w 7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8">
                    <a:moveTo>
                      <a:pt x="71" y="0"/>
                    </a:moveTo>
                    <a:lnTo>
                      <a:pt x="0" y="31"/>
                    </a:lnTo>
                    <a:lnTo>
                      <a:pt x="0" y="35"/>
                    </a:lnTo>
                    <a:lnTo>
                      <a:pt x="3" y="37"/>
                    </a:lnTo>
                    <a:lnTo>
                      <a:pt x="74" y="6"/>
                    </a:lnTo>
                    <a:lnTo>
                      <a:pt x="73" y="3"/>
                    </a:lnTo>
                    <a:lnTo>
                      <a:pt x="71" y="0"/>
                    </a:lnTo>
                  </a:path>
                </a:pathLst>
              </a:custGeom>
              <a:solidFill>
                <a:srgbClr val="6080FF"/>
              </a:solidFill>
              <a:ln w="12700" cap="rnd">
                <a:solidFill>
                  <a:srgbClr val="000000"/>
                </a:solidFill>
                <a:round/>
                <a:headEnd/>
                <a:tailEnd/>
              </a:ln>
            </p:spPr>
            <p:txBody>
              <a:bodyPr/>
              <a:lstStyle/>
              <a:p>
                <a:endParaRPr lang="en-US" dirty="0"/>
              </a:p>
            </p:txBody>
          </p:sp>
          <p:sp>
            <p:nvSpPr>
              <p:cNvPr id="5296" name="Line 371"/>
              <p:cNvSpPr>
                <a:spLocks noChangeShapeType="1"/>
              </p:cNvSpPr>
              <p:nvPr/>
            </p:nvSpPr>
            <p:spPr bwMode="auto">
              <a:xfrm flipH="1" flipV="1">
                <a:off x="3723" y="1222"/>
                <a:ext cx="11" cy="6"/>
              </a:xfrm>
              <a:prstGeom prst="line">
                <a:avLst/>
              </a:prstGeom>
              <a:noFill/>
              <a:ln w="12700">
                <a:solidFill>
                  <a:srgbClr val="000000"/>
                </a:solidFill>
                <a:round/>
                <a:headEnd/>
                <a:tailEnd/>
              </a:ln>
            </p:spPr>
            <p:txBody>
              <a:bodyPr wrap="none" anchor="ctr"/>
              <a:lstStyle/>
              <a:p>
                <a:endParaRPr lang="en-US" dirty="0"/>
              </a:p>
            </p:txBody>
          </p:sp>
          <p:sp>
            <p:nvSpPr>
              <p:cNvPr id="5297" name="Line 372"/>
              <p:cNvSpPr>
                <a:spLocks noChangeShapeType="1"/>
              </p:cNvSpPr>
              <p:nvPr/>
            </p:nvSpPr>
            <p:spPr bwMode="auto">
              <a:xfrm flipH="1" flipV="1">
                <a:off x="3737" y="1216"/>
                <a:ext cx="12" cy="4"/>
              </a:xfrm>
              <a:prstGeom prst="line">
                <a:avLst/>
              </a:prstGeom>
              <a:noFill/>
              <a:ln w="12700">
                <a:solidFill>
                  <a:srgbClr val="000000"/>
                </a:solidFill>
                <a:round/>
                <a:headEnd/>
                <a:tailEnd/>
              </a:ln>
            </p:spPr>
            <p:txBody>
              <a:bodyPr wrap="none" anchor="ctr"/>
              <a:lstStyle/>
              <a:p>
                <a:endParaRPr lang="en-US" dirty="0"/>
              </a:p>
            </p:txBody>
          </p:sp>
          <p:sp>
            <p:nvSpPr>
              <p:cNvPr id="5298" name="Line 373"/>
              <p:cNvSpPr>
                <a:spLocks noChangeShapeType="1"/>
              </p:cNvSpPr>
              <p:nvPr/>
            </p:nvSpPr>
            <p:spPr bwMode="auto">
              <a:xfrm flipH="1" flipV="1">
                <a:off x="3707" y="1228"/>
                <a:ext cx="12" cy="5"/>
              </a:xfrm>
              <a:prstGeom prst="line">
                <a:avLst/>
              </a:prstGeom>
              <a:noFill/>
              <a:ln w="12700">
                <a:solidFill>
                  <a:srgbClr val="000000"/>
                </a:solidFill>
                <a:round/>
                <a:headEnd/>
                <a:tailEnd/>
              </a:ln>
            </p:spPr>
            <p:txBody>
              <a:bodyPr wrap="none" anchor="ctr"/>
              <a:lstStyle/>
              <a:p>
                <a:endParaRPr lang="en-US" dirty="0"/>
              </a:p>
            </p:txBody>
          </p:sp>
          <p:sp>
            <p:nvSpPr>
              <p:cNvPr id="5299" name="Freeform 374"/>
              <p:cNvSpPr>
                <a:spLocks/>
              </p:cNvSpPr>
              <p:nvPr/>
            </p:nvSpPr>
            <p:spPr bwMode="auto">
              <a:xfrm>
                <a:off x="3747" y="1196"/>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a:solidFill>
                  <a:srgbClr val="000000"/>
                </a:solidFill>
                <a:round/>
                <a:headEnd/>
                <a:tailEnd/>
              </a:ln>
            </p:spPr>
            <p:txBody>
              <a:bodyPr/>
              <a:lstStyle/>
              <a:p>
                <a:endParaRPr lang="en-US" dirty="0"/>
              </a:p>
            </p:txBody>
          </p:sp>
        </p:grpSp>
        <p:grpSp>
          <p:nvGrpSpPr>
            <p:cNvPr id="28" name="Group 375"/>
            <p:cNvGrpSpPr>
              <a:grpSpLocks/>
            </p:cNvGrpSpPr>
            <p:nvPr/>
          </p:nvGrpSpPr>
          <p:grpSpPr bwMode="auto">
            <a:xfrm>
              <a:off x="3752" y="1336"/>
              <a:ext cx="78" cy="41"/>
              <a:chOff x="3752" y="1336"/>
              <a:chExt cx="78" cy="41"/>
            </a:xfrm>
          </p:grpSpPr>
          <p:sp>
            <p:nvSpPr>
              <p:cNvPr id="5290" name="Freeform 376"/>
              <p:cNvSpPr>
                <a:spLocks/>
              </p:cNvSpPr>
              <p:nvPr/>
            </p:nvSpPr>
            <p:spPr bwMode="auto">
              <a:xfrm>
                <a:off x="3752" y="1339"/>
                <a:ext cx="76" cy="38"/>
              </a:xfrm>
              <a:custGeom>
                <a:avLst/>
                <a:gdLst>
                  <a:gd name="T0" fmla="*/ 72 w 76"/>
                  <a:gd name="T1" fmla="*/ 0 h 38"/>
                  <a:gd name="T2" fmla="*/ 0 w 76"/>
                  <a:gd name="T3" fmla="*/ 31 h 38"/>
                  <a:gd name="T4" fmla="*/ 0 w 76"/>
                  <a:gd name="T5" fmla="*/ 35 h 38"/>
                  <a:gd name="T6" fmla="*/ 3 w 76"/>
                  <a:gd name="T7" fmla="*/ 37 h 38"/>
                  <a:gd name="T8" fmla="*/ 75 w 76"/>
                  <a:gd name="T9" fmla="*/ 6 h 38"/>
                  <a:gd name="T10" fmla="*/ 74 w 76"/>
                  <a:gd name="T11" fmla="*/ 3 h 38"/>
                  <a:gd name="T12" fmla="*/ 72 w 76"/>
                  <a:gd name="T13" fmla="*/ 0 h 38"/>
                  <a:gd name="T14" fmla="*/ 0 60000 65536"/>
                  <a:gd name="T15" fmla="*/ 0 60000 65536"/>
                  <a:gd name="T16" fmla="*/ 0 60000 65536"/>
                  <a:gd name="T17" fmla="*/ 0 60000 65536"/>
                  <a:gd name="T18" fmla="*/ 0 60000 65536"/>
                  <a:gd name="T19" fmla="*/ 0 60000 65536"/>
                  <a:gd name="T20" fmla="*/ 0 60000 65536"/>
                  <a:gd name="T21" fmla="*/ 0 w 76"/>
                  <a:gd name="T22" fmla="*/ 0 h 38"/>
                  <a:gd name="T23" fmla="*/ 76 w 7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8">
                    <a:moveTo>
                      <a:pt x="72" y="0"/>
                    </a:moveTo>
                    <a:lnTo>
                      <a:pt x="0" y="31"/>
                    </a:lnTo>
                    <a:lnTo>
                      <a:pt x="0" y="35"/>
                    </a:lnTo>
                    <a:lnTo>
                      <a:pt x="3" y="37"/>
                    </a:lnTo>
                    <a:lnTo>
                      <a:pt x="75" y="6"/>
                    </a:lnTo>
                    <a:lnTo>
                      <a:pt x="74" y="3"/>
                    </a:lnTo>
                    <a:lnTo>
                      <a:pt x="72" y="0"/>
                    </a:lnTo>
                  </a:path>
                </a:pathLst>
              </a:custGeom>
              <a:solidFill>
                <a:srgbClr val="6080FF"/>
              </a:solidFill>
              <a:ln w="12700" cap="rnd">
                <a:solidFill>
                  <a:srgbClr val="000000"/>
                </a:solidFill>
                <a:round/>
                <a:headEnd/>
                <a:tailEnd/>
              </a:ln>
            </p:spPr>
            <p:txBody>
              <a:bodyPr/>
              <a:lstStyle/>
              <a:p>
                <a:endParaRPr lang="en-US" dirty="0"/>
              </a:p>
            </p:txBody>
          </p:sp>
          <p:sp>
            <p:nvSpPr>
              <p:cNvPr id="5291" name="Line 377"/>
              <p:cNvSpPr>
                <a:spLocks noChangeShapeType="1"/>
              </p:cNvSpPr>
              <p:nvPr/>
            </p:nvSpPr>
            <p:spPr bwMode="auto">
              <a:xfrm flipH="1" flipV="1">
                <a:off x="3772" y="1362"/>
                <a:ext cx="12" cy="6"/>
              </a:xfrm>
              <a:prstGeom prst="line">
                <a:avLst/>
              </a:prstGeom>
              <a:noFill/>
              <a:ln w="12700">
                <a:solidFill>
                  <a:srgbClr val="000000"/>
                </a:solidFill>
                <a:round/>
                <a:headEnd/>
                <a:tailEnd/>
              </a:ln>
            </p:spPr>
            <p:txBody>
              <a:bodyPr wrap="none" anchor="ctr"/>
              <a:lstStyle/>
              <a:p>
                <a:endParaRPr lang="en-US" dirty="0"/>
              </a:p>
            </p:txBody>
          </p:sp>
          <p:sp>
            <p:nvSpPr>
              <p:cNvPr id="5292" name="Line 378"/>
              <p:cNvSpPr>
                <a:spLocks noChangeShapeType="1"/>
              </p:cNvSpPr>
              <p:nvPr/>
            </p:nvSpPr>
            <p:spPr bwMode="auto">
              <a:xfrm flipH="1" flipV="1">
                <a:off x="3786" y="1356"/>
                <a:ext cx="12" cy="4"/>
              </a:xfrm>
              <a:prstGeom prst="line">
                <a:avLst/>
              </a:prstGeom>
              <a:noFill/>
              <a:ln w="12700">
                <a:solidFill>
                  <a:srgbClr val="000000"/>
                </a:solidFill>
                <a:round/>
                <a:headEnd/>
                <a:tailEnd/>
              </a:ln>
            </p:spPr>
            <p:txBody>
              <a:bodyPr wrap="none" anchor="ctr"/>
              <a:lstStyle/>
              <a:p>
                <a:endParaRPr lang="en-US" dirty="0"/>
              </a:p>
            </p:txBody>
          </p:sp>
          <p:sp>
            <p:nvSpPr>
              <p:cNvPr id="5293" name="Line 379"/>
              <p:cNvSpPr>
                <a:spLocks noChangeShapeType="1"/>
              </p:cNvSpPr>
              <p:nvPr/>
            </p:nvSpPr>
            <p:spPr bwMode="auto">
              <a:xfrm flipH="1" flipV="1">
                <a:off x="3757" y="1368"/>
                <a:ext cx="11" cy="5"/>
              </a:xfrm>
              <a:prstGeom prst="line">
                <a:avLst/>
              </a:prstGeom>
              <a:noFill/>
              <a:ln w="12700">
                <a:solidFill>
                  <a:srgbClr val="000000"/>
                </a:solidFill>
                <a:round/>
                <a:headEnd/>
                <a:tailEnd/>
              </a:ln>
            </p:spPr>
            <p:txBody>
              <a:bodyPr wrap="none" anchor="ctr"/>
              <a:lstStyle/>
              <a:p>
                <a:endParaRPr lang="en-US" dirty="0"/>
              </a:p>
            </p:txBody>
          </p:sp>
          <p:sp>
            <p:nvSpPr>
              <p:cNvPr id="5294" name="Freeform 380"/>
              <p:cNvSpPr>
                <a:spLocks/>
              </p:cNvSpPr>
              <p:nvPr/>
            </p:nvSpPr>
            <p:spPr bwMode="auto">
              <a:xfrm>
                <a:off x="3796" y="1336"/>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a:solidFill>
                  <a:srgbClr val="000000"/>
                </a:solidFill>
                <a:round/>
                <a:headEnd/>
                <a:tailEnd/>
              </a:ln>
            </p:spPr>
            <p:txBody>
              <a:bodyPr/>
              <a:lstStyle/>
              <a:p>
                <a:endParaRPr lang="en-US" dirty="0"/>
              </a:p>
            </p:txBody>
          </p:sp>
        </p:grpSp>
        <p:grpSp>
          <p:nvGrpSpPr>
            <p:cNvPr id="29" name="Group 381"/>
            <p:cNvGrpSpPr>
              <a:grpSpLocks/>
            </p:cNvGrpSpPr>
            <p:nvPr/>
          </p:nvGrpSpPr>
          <p:grpSpPr bwMode="auto">
            <a:xfrm>
              <a:off x="3680" y="1247"/>
              <a:ext cx="77" cy="42"/>
              <a:chOff x="3680" y="1247"/>
              <a:chExt cx="77" cy="42"/>
            </a:xfrm>
          </p:grpSpPr>
          <p:sp>
            <p:nvSpPr>
              <p:cNvPr id="5285" name="Freeform 382"/>
              <p:cNvSpPr>
                <a:spLocks/>
              </p:cNvSpPr>
              <p:nvPr/>
            </p:nvSpPr>
            <p:spPr bwMode="auto">
              <a:xfrm>
                <a:off x="3680" y="1250"/>
                <a:ext cx="75" cy="39"/>
              </a:xfrm>
              <a:custGeom>
                <a:avLst/>
                <a:gdLst>
                  <a:gd name="T0" fmla="*/ 71 w 75"/>
                  <a:gd name="T1" fmla="*/ 0 h 39"/>
                  <a:gd name="T2" fmla="*/ 0 w 75"/>
                  <a:gd name="T3" fmla="*/ 32 h 39"/>
                  <a:gd name="T4" fmla="*/ 0 w 75"/>
                  <a:gd name="T5" fmla="*/ 36 h 39"/>
                  <a:gd name="T6" fmla="*/ 3 w 75"/>
                  <a:gd name="T7" fmla="*/ 38 h 39"/>
                  <a:gd name="T8" fmla="*/ 74 w 75"/>
                  <a:gd name="T9" fmla="*/ 7 h 39"/>
                  <a:gd name="T10" fmla="*/ 74 w 75"/>
                  <a:gd name="T11" fmla="*/ 3 h 39"/>
                  <a:gd name="T12" fmla="*/ 71 w 75"/>
                  <a:gd name="T13" fmla="*/ 0 h 39"/>
                  <a:gd name="T14" fmla="*/ 0 60000 65536"/>
                  <a:gd name="T15" fmla="*/ 0 60000 65536"/>
                  <a:gd name="T16" fmla="*/ 0 60000 65536"/>
                  <a:gd name="T17" fmla="*/ 0 60000 65536"/>
                  <a:gd name="T18" fmla="*/ 0 60000 65536"/>
                  <a:gd name="T19" fmla="*/ 0 60000 65536"/>
                  <a:gd name="T20" fmla="*/ 0 60000 65536"/>
                  <a:gd name="T21" fmla="*/ 0 w 75"/>
                  <a:gd name="T22" fmla="*/ 0 h 39"/>
                  <a:gd name="T23" fmla="*/ 75 w 7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9">
                    <a:moveTo>
                      <a:pt x="71" y="0"/>
                    </a:moveTo>
                    <a:lnTo>
                      <a:pt x="0" y="32"/>
                    </a:lnTo>
                    <a:lnTo>
                      <a:pt x="0" y="36"/>
                    </a:lnTo>
                    <a:lnTo>
                      <a:pt x="3" y="38"/>
                    </a:lnTo>
                    <a:lnTo>
                      <a:pt x="74" y="7"/>
                    </a:lnTo>
                    <a:lnTo>
                      <a:pt x="74" y="3"/>
                    </a:lnTo>
                    <a:lnTo>
                      <a:pt x="71" y="0"/>
                    </a:lnTo>
                  </a:path>
                </a:pathLst>
              </a:custGeom>
              <a:solidFill>
                <a:srgbClr val="6080FF"/>
              </a:solidFill>
              <a:ln w="12700" cap="rnd">
                <a:solidFill>
                  <a:srgbClr val="000000"/>
                </a:solidFill>
                <a:round/>
                <a:headEnd/>
                <a:tailEnd/>
              </a:ln>
            </p:spPr>
            <p:txBody>
              <a:bodyPr/>
              <a:lstStyle/>
              <a:p>
                <a:endParaRPr lang="en-US" dirty="0"/>
              </a:p>
            </p:txBody>
          </p:sp>
          <p:sp>
            <p:nvSpPr>
              <p:cNvPr id="5286" name="Line 383"/>
              <p:cNvSpPr>
                <a:spLocks noChangeShapeType="1"/>
              </p:cNvSpPr>
              <p:nvPr/>
            </p:nvSpPr>
            <p:spPr bwMode="auto">
              <a:xfrm flipH="1" flipV="1">
                <a:off x="3700" y="1273"/>
                <a:ext cx="11" cy="5"/>
              </a:xfrm>
              <a:prstGeom prst="line">
                <a:avLst/>
              </a:prstGeom>
              <a:noFill/>
              <a:ln w="12700">
                <a:solidFill>
                  <a:srgbClr val="000000"/>
                </a:solidFill>
                <a:round/>
                <a:headEnd/>
                <a:tailEnd/>
              </a:ln>
            </p:spPr>
            <p:txBody>
              <a:bodyPr wrap="none" anchor="ctr"/>
              <a:lstStyle/>
              <a:p>
                <a:endParaRPr lang="en-US" dirty="0"/>
              </a:p>
            </p:txBody>
          </p:sp>
          <p:sp>
            <p:nvSpPr>
              <p:cNvPr id="5287" name="Line 384"/>
              <p:cNvSpPr>
                <a:spLocks noChangeShapeType="1"/>
              </p:cNvSpPr>
              <p:nvPr/>
            </p:nvSpPr>
            <p:spPr bwMode="auto">
              <a:xfrm flipH="1" flipV="1">
                <a:off x="3714" y="1267"/>
                <a:ext cx="11" cy="5"/>
              </a:xfrm>
              <a:prstGeom prst="line">
                <a:avLst/>
              </a:prstGeom>
              <a:noFill/>
              <a:ln w="12700">
                <a:solidFill>
                  <a:srgbClr val="000000"/>
                </a:solidFill>
                <a:round/>
                <a:headEnd/>
                <a:tailEnd/>
              </a:ln>
            </p:spPr>
            <p:txBody>
              <a:bodyPr wrap="none" anchor="ctr"/>
              <a:lstStyle/>
              <a:p>
                <a:endParaRPr lang="en-US" dirty="0"/>
              </a:p>
            </p:txBody>
          </p:sp>
          <p:sp>
            <p:nvSpPr>
              <p:cNvPr id="5288" name="Line 385"/>
              <p:cNvSpPr>
                <a:spLocks noChangeShapeType="1"/>
              </p:cNvSpPr>
              <p:nvPr/>
            </p:nvSpPr>
            <p:spPr bwMode="auto">
              <a:xfrm flipH="1" flipV="1">
                <a:off x="3684" y="1280"/>
                <a:ext cx="12" cy="4"/>
              </a:xfrm>
              <a:prstGeom prst="line">
                <a:avLst/>
              </a:prstGeom>
              <a:noFill/>
              <a:ln w="12700">
                <a:solidFill>
                  <a:srgbClr val="000000"/>
                </a:solidFill>
                <a:round/>
                <a:headEnd/>
                <a:tailEnd/>
              </a:ln>
            </p:spPr>
            <p:txBody>
              <a:bodyPr wrap="none" anchor="ctr"/>
              <a:lstStyle/>
              <a:p>
                <a:endParaRPr lang="en-US" dirty="0"/>
              </a:p>
            </p:txBody>
          </p:sp>
          <p:sp>
            <p:nvSpPr>
              <p:cNvPr id="5289" name="Freeform 386"/>
              <p:cNvSpPr>
                <a:spLocks/>
              </p:cNvSpPr>
              <p:nvPr/>
            </p:nvSpPr>
            <p:spPr bwMode="auto">
              <a:xfrm>
                <a:off x="3724" y="1247"/>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a:solidFill>
                  <a:srgbClr val="000000"/>
                </a:solidFill>
                <a:round/>
                <a:headEnd/>
                <a:tailEnd/>
              </a:ln>
            </p:spPr>
            <p:txBody>
              <a:bodyPr/>
              <a:lstStyle/>
              <a:p>
                <a:endParaRPr lang="en-US" dirty="0"/>
              </a:p>
            </p:txBody>
          </p:sp>
        </p:grpSp>
        <p:grpSp>
          <p:nvGrpSpPr>
            <p:cNvPr id="30" name="Group 387"/>
            <p:cNvGrpSpPr>
              <a:grpSpLocks/>
            </p:cNvGrpSpPr>
            <p:nvPr/>
          </p:nvGrpSpPr>
          <p:grpSpPr bwMode="auto">
            <a:xfrm>
              <a:off x="3685" y="1286"/>
              <a:ext cx="78" cy="42"/>
              <a:chOff x="3685" y="1286"/>
              <a:chExt cx="78" cy="42"/>
            </a:xfrm>
          </p:grpSpPr>
          <p:sp>
            <p:nvSpPr>
              <p:cNvPr id="5280" name="Freeform 388"/>
              <p:cNvSpPr>
                <a:spLocks/>
              </p:cNvSpPr>
              <p:nvPr/>
            </p:nvSpPr>
            <p:spPr bwMode="auto">
              <a:xfrm>
                <a:off x="3685" y="1289"/>
                <a:ext cx="77" cy="39"/>
              </a:xfrm>
              <a:custGeom>
                <a:avLst/>
                <a:gdLst>
                  <a:gd name="T0" fmla="*/ 73 w 77"/>
                  <a:gd name="T1" fmla="*/ 0 h 39"/>
                  <a:gd name="T2" fmla="*/ 0 w 77"/>
                  <a:gd name="T3" fmla="*/ 32 h 39"/>
                  <a:gd name="T4" fmla="*/ 0 w 77"/>
                  <a:gd name="T5" fmla="*/ 36 h 39"/>
                  <a:gd name="T6" fmla="*/ 3 w 77"/>
                  <a:gd name="T7" fmla="*/ 38 h 39"/>
                  <a:gd name="T8" fmla="*/ 76 w 77"/>
                  <a:gd name="T9" fmla="*/ 7 h 39"/>
                  <a:gd name="T10" fmla="*/ 76 w 77"/>
                  <a:gd name="T11" fmla="*/ 3 h 39"/>
                  <a:gd name="T12" fmla="*/ 73 w 77"/>
                  <a:gd name="T13" fmla="*/ 0 h 39"/>
                  <a:gd name="T14" fmla="*/ 0 60000 65536"/>
                  <a:gd name="T15" fmla="*/ 0 60000 65536"/>
                  <a:gd name="T16" fmla="*/ 0 60000 65536"/>
                  <a:gd name="T17" fmla="*/ 0 60000 65536"/>
                  <a:gd name="T18" fmla="*/ 0 60000 65536"/>
                  <a:gd name="T19" fmla="*/ 0 60000 65536"/>
                  <a:gd name="T20" fmla="*/ 0 60000 65536"/>
                  <a:gd name="T21" fmla="*/ 0 w 77"/>
                  <a:gd name="T22" fmla="*/ 0 h 39"/>
                  <a:gd name="T23" fmla="*/ 77 w 77"/>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39">
                    <a:moveTo>
                      <a:pt x="73" y="0"/>
                    </a:moveTo>
                    <a:lnTo>
                      <a:pt x="0" y="32"/>
                    </a:lnTo>
                    <a:lnTo>
                      <a:pt x="0" y="36"/>
                    </a:lnTo>
                    <a:lnTo>
                      <a:pt x="3" y="38"/>
                    </a:lnTo>
                    <a:lnTo>
                      <a:pt x="76" y="7"/>
                    </a:lnTo>
                    <a:lnTo>
                      <a:pt x="76" y="3"/>
                    </a:lnTo>
                    <a:lnTo>
                      <a:pt x="73" y="0"/>
                    </a:lnTo>
                  </a:path>
                </a:pathLst>
              </a:custGeom>
              <a:solidFill>
                <a:srgbClr val="6080FF"/>
              </a:solidFill>
              <a:ln w="12700" cap="rnd">
                <a:solidFill>
                  <a:srgbClr val="000000"/>
                </a:solidFill>
                <a:round/>
                <a:headEnd/>
                <a:tailEnd/>
              </a:ln>
            </p:spPr>
            <p:txBody>
              <a:bodyPr/>
              <a:lstStyle/>
              <a:p>
                <a:endParaRPr lang="en-US" dirty="0"/>
              </a:p>
            </p:txBody>
          </p:sp>
          <p:sp>
            <p:nvSpPr>
              <p:cNvPr id="5281" name="Line 389"/>
              <p:cNvSpPr>
                <a:spLocks noChangeShapeType="1"/>
              </p:cNvSpPr>
              <p:nvPr/>
            </p:nvSpPr>
            <p:spPr bwMode="auto">
              <a:xfrm flipH="1" flipV="1">
                <a:off x="3705" y="1312"/>
                <a:ext cx="12" cy="5"/>
              </a:xfrm>
              <a:prstGeom prst="line">
                <a:avLst/>
              </a:prstGeom>
              <a:noFill/>
              <a:ln w="12700">
                <a:solidFill>
                  <a:srgbClr val="000000"/>
                </a:solidFill>
                <a:round/>
                <a:headEnd/>
                <a:tailEnd/>
              </a:ln>
            </p:spPr>
            <p:txBody>
              <a:bodyPr wrap="none" anchor="ctr"/>
              <a:lstStyle/>
              <a:p>
                <a:endParaRPr lang="en-US" dirty="0"/>
              </a:p>
            </p:txBody>
          </p:sp>
          <p:sp>
            <p:nvSpPr>
              <p:cNvPr id="5282" name="Line 390"/>
              <p:cNvSpPr>
                <a:spLocks noChangeShapeType="1"/>
              </p:cNvSpPr>
              <p:nvPr/>
            </p:nvSpPr>
            <p:spPr bwMode="auto">
              <a:xfrm flipH="1" flipV="1">
                <a:off x="3720" y="1306"/>
                <a:ext cx="12" cy="5"/>
              </a:xfrm>
              <a:prstGeom prst="line">
                <a:avLst/>
              </a:prstGeom>
              <a:noFill/>
              <a:ln w="12700">
                <a:solidFill>
                  <a:srgbClr val="000000"/>
                </a:solidFill>
                <a:round/>
                <a:headEnd/>
                <a:tailEnd/>
              </a:ln>
            </p:spPr>
            <p:txBody>
              <a:bodyPr wrap="none" anchor="ctr"/>
              <a:lstStyle/>
              <a:p>
                <a:endParaRPr lang="en-US" dirty="0"/>
              </a:p>
            </p:txBody>
          </p:sp>
          <p:sp>
            <p:nvSpPr>
              <p:cNvPr id="5283" name="Line 391"/>
              <p:cNvSpPr>
                <a:spLocks noChangeShapeType="1"/>
              </p:cNvSpPr>
              <p:nvPr/>
            </p:nvSpPr>
            <p:spPr bwMode="auto">
              <a:xfrm flipH="1" flipV="1">
                <a:off x="3690" y="1319"/>
                <a:ext cx="11" cy="5"/>
              </a:xfrm>
              <a:prstGeom prst="line">
                <a:avLst/>
              </a:prstGeom>
              <a:noFill/>
              <a:ln w="12700">
                <a:solidFill>
                  <a:srgbClr val="000000"/>
                </a:solidFill>
                <a:round/>
                <a:headEnd/>
                <a:tailEnd/>
              </a:ln>
            </p:spPr>
            <p:txBody>
              <a:bodyPr wrap="none" anchor="ctr"/>
              <a:lstStyle/>
              <a:p>
                <a:endParaRPr lang="en-US" dirty="0"/>
              </a:p>
            </p:txBody>
          </p:sp>
          <p:sp>
            <p:nvSpPr>
              <p:cNvPr id="5284" name="Freeform 392"/>
              <p:cNvSpPr>
                <a:spLocks/>
              </p:cNvSpPr>
              <p:nvPr/>
            </p:nvSpPr>
            <p:spPr bwMode="auto">
              <a:xfrm>
                <a:off x="3729" y="1286"/>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a:solidFill>
                  <a:srgbClr val="000000"/>
                </a:solidFill>
                <a:round/>
                <a:headEnd/>
                <a:tailEnd/>
              </a:ln>
            </p:spPr>
            <p:txBody>
              <a:bodyPr/>
              <a:lstStyle/>
              <a:p>
                <a:endParaRPr lang="en-US" dirty="0"/>
              </a:p>
            </p:txBody>
          </p:sp>
        </p:grpSp>
        <p:grpSp>
          <p:nvGrpSpPr>
            <p:cNvPr id="31" name="Group 393"/>
            <p:cNvGrpSpPr>
              <a:grpSpLocks/>
            </p:cNvGrpSpPr>
            <p:nvPr/>
          </p:nvGrpSpPr>
          <p:grpSpPr bwMode="auto">
            <a:xfrm>
              <a:off x="3707" y="1254"/>
              <a:ext cx="78" cy="42"/>
              <a:chOff x="3707" y="1254"/>
              <a:chExt cx="78" cy="42"/>
            </a:xfrm>
          </p:grpSpPr>
          <p:sp>
            <p:nvSpPr>
              <p:cNvPr id="5275" name="Freeform 394"/>
              <p:cNvSpPr>
                <a:spLocks/>
              </p:cNvSpPr>
              <p:nvPr/>
            </p:nvSpPr>
            <p:spPr bwMode="auto">
              <a:xfrm>
                <a:off x="3707" y="1257"/>
                <a:ext cx="76" cy="39"/>
              </a:xfrm>
              <a:custGeom>
                <a:avLst/>
                <a:gdLst>
                  <a:gd name="T0" fmla="*/ 72 w 76"/>
                  <a:gd name="T1" fmla="*/ 0 h 39"/>
                  <a:gd name="T2" fmla="*/ 0 w 76"/>
                  <a:gd name="T3" fmla="*/ 32 h 39"/>
                  <a:gd name="T4" fmla="*/ 0 w 76"/>
                  <a:gd name="T5" fmla="*/ 36 h 39"/>
                  <a:gd name="T6" fmla="*/ 3 w 76"/>
                  <a:gd name="T7" fmla="*/ 38 h 39"/>
                  <a:gd name="T8" fmla="*/ 75 w 76"/>
                  <a:gd name="T9" fmla="*/ 7 h 39"/>
                  <a:gd name="T10" fmla="*/ 74 w 76"/>
                  <a:gd name="T11" fmla="*/ 3 h 39"/>
                  <a:gd name="T12" fmla="*/ 72 w 76"/>
                  <a:gd name="T13" fmla="*/ 0 h 39"/>
                  <a:gd name="T14" fmla="*/ 0 60000 65536"/>
                  <a:gd name="T15" fmla="*/ 0 60000 65536"/>
                  <a:gd name="T16" fmla="*/ 0 60000 65536"/>
                  <a:gd name="T17" fmla="*/ 0 60000 65536"/>
                  <a:gd name="T18" fmla="*/ 0 60000 65536"/>
                  <a:gd name="T19" fmla="*/ 0 60000 65536"/>
                  <a:gd name="T20" fmla="*/ 0 60000 65536"/>
                  <a:gd name="T21" fmla="*/ 0 w 76"/>
                  <a:gd name="T22" fmla="*/ 0 h 39"/>
                  <a:gd name="T23" fmla="*/ 76 w 7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9">
                    <a:moveTo>
                      <a:pt x="72" y="0"/>
                    </a:moveTo>
                    <a:lnTo>
                      <a:pt x="0" y="32"/>
                    </a:lnTo>
                    <a:lnTo>
                      <a:pt x="0" y="36"/>
                    </a:lnTo>
                    <a:lnTo>
                      <a:pt x="3" y="38"/>
                    </a:lnTo>
                    <a:lnTo>
                      <a:pt x="75" y="7"/>
                    </a:lnTo>
                    <a:lnTo>
                      <a:pt x="74" y="3"/>
                    </a:lnTo>
                    <a:lnTo>
                      <a:pt x="72" y="0"/>
                    </a:lnTo>
                  </a:path>
                </a:pathLst>
              </a:custGeom>
              <a:solidFill>
                <a:srgbClr val="6080FF"/>
              </a:solidFill>
              <a:ln w="12700" cap="rnd">
                <a:solidFill>
                  <a:srgbClr val="000000"/>
                </a:solidFill>
                <a:round/>
                <a:headEnd/>
                <a:tailEnd/>
              </a:ln>
            </p:spPr>
            <p:txBody>
              <a:bodyPr/>
              <a:lstStyle/>
              <a:p>
                <a:endParaRPr lang="en-US" dirty="0"/>
              </a:p>
            </p:txBody>
          </p:sp>
          <p:sp>
            <p:nvSpPr>
              <p:cNvPr id="5276" name="Line 395"/>
              <p:cNvSpPr>
                <a:spLocks noChangeShapeType="1"/>
              </p:cNvSpPr>
              <p:nvPr/>
            </p:nvSpPr>
            <p:spPr bwMode="auto">
              <a:xfrm flipH="1" flipV="1">
                <a:off x="3727" y="1280"/>
                <a:ext cx="12" cy="5"/>
              </a:xfrm>
              <a:prstGeom prst="line">
                <a:avLst/>
              </a:prstGeom>
              <a:noFill/>
              <a:ln w="12700">
                <a:solidFill>
                  <a:srgbClr val="000000"/>
                </a:solidFill>
                <a:round/>
                <a:headEnd/>
                <a:tailEnd/>
              </a:ln>
            </p:spPr>
            <p:txBody>
              <a:bodyPr wrap="none" anchor="ctr"/>
              <a:lstStyle/>
              <a:p>
                <a:endParaRPr lang="en-US" dirty="0"/>
              </a:p>
            </p:txBody>
          </p:sp>
          <p:sp>
            <p:nvSpPr>
              <p:cNvPr id="5277" name="Line 396"/>
              <p:cNvSpPr>
                <a:spLocks noChangeShapeType="1"/>
              </p:cNvSpPr>
              <p:nvPr/>
            </p:nvSpPr>
            <p:spPr bwMode="auto">
              <a:xfrm flipH="1" flipV="1">
                <a:off x="3741" y="1274"/>
                <a:ext cx="12" cy="5"/>
              </a:xfrm>
              <a:prstGeom prst="line">
                <a:avLst/>
              </a:prstGeom>
              <a:noFill/>
              <a:ln w="12700">
                <a:solidFill>
                  <a:srgbClr val="000000"/>
                </a:solidFill>
                <a:round/>
                <a:headEnd/>
                <a:tailEnd/>
              </a:ln>
            </p:spPr>
            <p:txBody>
              <a:bodyPr wrap="none" anchor="ctr"/>
              <a:lstStyle/>
              <a:p>
                <a:endParaRPr lang="en-US" dirty="0"/>
              </a:p>
            </p:txBody>
          </p:sp>
          <p:sp>
            <p:nvSpPr>
              <p:cNvPr id="5278" name="Line 397"/>
              <p:cNvSpPr>
                <a:spLocks noChangeShapeType="1"/>
              </p:cNvSpPr>
              <p:nvPr/>
            </p:nvSpPr>
            <p:spPr bwMode="auto">
              <a:xfrm flipH="1" flipV="1">
                <a:off x="3711" y="1287"/>
                <a:ext cx="12" cy="5"/>
              </a:xfrm>
              <a:prstGeom prst="line">
                <a:avLst/>
              </a:prstGeom>
              <a:noFill/>
              <a:ln w="12700">
                <a:solidFill>
                  <a:srgbClr val="000000"/>
                </a:solidFill>
                <a:round/>
                <a:headEnd/>
                <a:tailEnd/>
              </a:ln>
            </p:spPr>
            <p:txBody>
              <a:bodyPr wrap="none" anchor="ctr"/>
              <a:lstStyle/>
              <a:p>
                <a:endParaRPr lang="en-US" dirty="0"/>
              </a:p>
            </p:txBody>
          </p:sp>
          <p:sp>
            <p:nvSpPr>
              <p:cNvPr id="5279" name="Freeform 398"/>
              <p:cNvSpPr>
                <a:spLocks/>
              </p:cNvSpPr>
              <p:nvPr/>
            </p:nvSpPr>
            <p:spPr bwMode="auto">
              <a:xfrm>
                <a:off x="3751" y="1254"/>
                <a:ext cx="34" cy="25"/>
              </a:xfrm>
              <a:custGeom>
                <a:avLst/>
                <a:gdLst>
                  <a:gd name="T0" fmla="*/ 6 w 34"/>
                  <a:gd name="T1" fmla="*/ 24 h 25"/>
                  <a:gd name="T2" fmla="*/ 33 w 34"/>
                  <a:gd name="T3" fmla="*/ 13 h 25"/>
                  <a:gd name="T4" fmla="*/ 33 w 34"/>
                  <a:gd name="T5" fmla="*/ 7 h 25"/>
                  <a:gd name="T6" fmla="*/ 31 w 34"/>
                  <a:gd name="T7" fmla="*/ 2 h 25"/>
                  <a:gd name="T8" fmla="*/ 26 w 34"/>
                  <a:gd name="T9" fmla="*/ 0 h 25"/>
                  <a:gd name="T10" fmla="*/ 2 w 34"/>
                  <a:gd name="T11" fmla="*/ 11 h 25"/>
                  <a:gd name="T12" fmla="*/ 0 w 34"/>
                  <a:gd name="T13" fmla="*/ 15 h 25"/>
                  <a:gd name="T14" fmla="*/ 2 w 34"/>
                  <a:gd name="T15" fmla="*/ 15 h 25"/>
                  <a:gd name="T16" fmla="*/ 5 w 34"/>
                  <a:gd name="T17" fmla="*/ 17 h 25"/>
                  <a:gd name="T18" fmla="*/ 5 w 34"/>
                  <a:gd name="T19" fmla="*/ 21 h 25"/>
                  <a:gd name="T20" fmla="*/ 3 w 34"/>
                  <a:gd name="T21" fmla="*/ 22 h 25"/>
                  <a:gd name="T22" fmla="*/ 6 w 34"/>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5"/>
                  <a:gd name="T38" fmla="*/ 34 w 34"/>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5">
                    <a:moveTo>
                      <a:pt x="6" y="24"/>
                    </a:moveTo>
                    <a:lnTo>
                      <a:pt x="33" y="13"/>
                    </a:lnTo>
                    <a:lnTo>
                      <a:pt x="33" y="7"/>
                    </a:lnTo>
                    <a:lnTo>
                      <a:pt x="31" y="2"/>
                    </a:lnTo>
                    <a:lnTo>
                      <a:pt x="26" y="0"/>
                    </a:lnTo>
                    <a:lnTo>
                      <a:pt x="2" y="11"/>
                    </a:lnTo>
                    <a:lnTo>
                      <a:pt x="0" y="15"/>
                    </a:lnTo>
                    <a:lnTo>
                      <a:pt x="2" y="15"/>
                    </a:lnTo>
                    <a:lnTo>
                      <a:pt x="5" y="17"/>
                    </a:lnTo>
                    <a:lnTo>
                      <a:pt x="5" y="21"/>
                    </a:lnTo>
                    <a:lnTo>
                      <a:pt x="3" y="22"/>
                    </a:lnTo>
                    <a:lnTo>
                      <a:pt x="6" y="24"/>
                    </a:lnTo>
                  </a:path>
                </a:pathLst>
              </a:custGeom>
              <a:solidFill>
                <a:srgbClr val="A0C0FF"/>
              </a:solidFill>
              <a:ln w="12700" cap="rnd">
                <a:solidFill>
                  <a:srgbClr val="000000"/>
                </a:solidFill>
                <a:round/>
                <a:headEnd/>
                <a:tailEnd/>
              </a:ln>
            </p:spPr>
            <p:txBody>
              <a:bodyPr/>
              <a:lstStyle/>
              <a:p>
                <a:endParaRPr lang="en-US" dirty="0"/>
              </a:p>
            </p:txBody>
          </p:sp>
        </p:grpSp>
        <p:grpSp>
          <p:nvGrpSpPr>
            <p:cNvPr id="5164" name="Group 399"/>
            <p:cNvGrpSpPr>
              <a:grpSpLocks/>
            </p:cNvGrpSpPr>
            <p:nvPr/>
          </p:nvGrpSpPr>
          <p:grpSpPr bwMode="auto">
            <a:xfrm>
              <a:off x="3709" y="1290"/>
              <a:ext cx="77" cy="42"/>
              <a:chOff x="3709" y="1290"/>
              <a:chExt cx="77" cy="42"/>
            </a:xfrm>
          </p:grpSpPr>
          <p:sp>
            <p:nvSpPr>
              <p:cNvPr id="5270" name="Freeform 400"/>
              <p:cNvSpPr>
                <a:spLocks/>
              </p:cNvSpPr>
              <p:nvPr/>
            </p:nvSpPr>
            <p:spPr bwMode="auto">
              <a:xfrm>
                <a:off x="3709" y="1293"/>
                <a:ext cx="75" cy="39"/>
              </a:xfrm>
              <a:custGeom>
                <a:avLst/>
                <a:gdLst>
                  <a:gd name="T0" fmla="*/ 71 w 75"/>
                  <a:gd name="T1" fmla="*/ 0 h 39"/>
                  <a:gd name="T2" fmla="*/ 0 w 75"/>
                  <a:gd name="T3" fmla="*/ 32 h 39"/>
                  <a:gd name="T4" fmla="*/ 0 w 75"/>
                  <a:gd name="T5" fmla="*/ 36 h 39"/>
                  <a:gd name="T6" fmla="*/ 3 w 75"/>
                  <a:gd name="T7" fmla="*/ 38 h 39"/>
                  <a:gd name="T8" fmla="*/ 74 w 75"/>
                  <a:gd name="T9" fmla="*/ 7 h 39"/>
                  <a:gd name="T10" fmla="*/ 74 w 75"/>
                  <a:gd name="T11" fmla="*/ 3 h 39"/>
                  <a:gd name="T12" fmla="*/ 71 w 75"/>
                  <a:gd name="T13" fmla="*/ 0 h 39"/>
                  <a:gd name="T14" fmla="*/ 0 60000 65536"/>
                  <a:gd name="T15" fmla="*/ 0 60000 65536"/>
                  <a:gd name="T16" fmla="*/ 0 60000 65536"/>
                  <a:gd name="T17" fmla="*/ 0 60000 65536"/>
                  <a:gd name="T18" fmla="*/ 0 60000 65536"/>
                  <a:gd name="T19" fmla="*/ 0 60000 65536"/>
                  <a:gd name="T20" fmla="*/ 0 60000 65536"/>
                  <a:gd name="T21" fmla="*/ 0 w 75"/>
                  <a:gd name="T22" fmla="*/ 0 h 39"/>
                  <a:gd name="T23" fmla="*/ 75 w 7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9">
                    <a:moveTo>
                      <a:pt x="71" y="0"/>
                    </a:moveTo>
                    <a:lnTo>
                      <a:pt x="0" y="32"/>
                    </a:lnTo>
                    <a:lnTo>
                      <a:pt x="0" y="36"/>
                    </a:lnTo>
                    <a:lnTo>
                      <a:pt x="3" y="38"/>
                    </a:lnTo>
                    <a:lnTo>
                      <a:pt x="74" y="7"/>
                    </a:lnTo>
                    <a:lnTo>
                      <a:pt x="74" y="3"/>
                    </a:lnTo>
                    <a:lnTo>
                      <a:pt x="71" y="0"/>
                    </a:lnTo>
                  </a:path>
                </a:pathLst>
              </a:custGeom>
              <a:solidFill>
                <a:srgbClr val="6080FF"/>
              </a:solidFill>
              <a:ln w="12700" cap="rnd">
                <a:solidFill>
                  <a:srgbClr val="000000"/>
                </a:solidFill>
                <a:round/>
                <a:headEnd/>
                <a:tailEnd/>
              </a:ln>
            </p:spPr>
            <p:txBody>
              <a:bodyPr/>
              <a:lstStyle/>
              <a:p>
                <a:endParaRPr lang="en-US" dirty="0"/>
              </a:p>
            </p:txBody>
          </p:sp>
          <p:sp>
            <p:nvSpPr>
              <p:cNvPr id="5271" name="Line 401"/>
              <p:cNvSpPr>
                <a:spLocks noChangeShapeType="1"/>
              </p:cNvSpPr>
              <p:nvPr/>
            </p:nvSpPr>
            <p:spPr bwMode="auto">
              <a:xfrm flipH="1" flipV="1">
                <a:off x="3729" y="1316"/>
                <a:ext cx="12" cy="5"/>
              </a:xfrm>
              <a:prstGeom prst="line">
                <a:avLst/>
              </a:prstGeom>
              <a:noFill/>
              <a:ln w="12700">
                <a:solidFill>
                  <a:srgbClr val="000000"/>
                </a:solidFill>
                <a:round/>
                <a:headEnd/>
                <a:tailEnd/>
              </a:ln>
            </p:spPr>
            <p:txBody>
              <a:bodyPr wrap="none" anchor="ctr"/>
              <a:lstStyle/>
              <a:p>
                <a:endParaRPr lang="en-US" dirty="0"/>
              </a:p>
            </p:txBody>
          </p:sp>
          <p:sp>
            <p:nvSpPr>
              <p:cNvPr id="5272" name="Line 402"/>
              <p:cNvSpPr>
                <a:spLocks noChangeShapeType="1"/>
              </p:cNvSpPr>
              <p:nvPr/>
            </p:nvSpPr>
            <p:spPr bwMode="auto">
              <a:xfrm flipH="1" flipV="1">
                <a:off x="3743" y="1310"/>
                <a:ext cx="11" cy="5"/>
              </a:xfrm>
              <a:prstGeom prst="line">
                <a:avLst/>
              </a:prstGeom>
              <a:noFill/>
              <a:ln w="12700">
                <a:solidFill>
                  <a:srgbClr val="000000"/>
                </a:solidFill>
                <a:round/>
                <a:headEnd/>
                <a:tailEnd/>
              </a:ln>
            </p:spPr>
            <p:txBody>
              <a:bodyPr wrap="none" anchor="ctr"/>
              <a:lstStyle/>
              <a:p>
                <a:endParaRPr lang="en-US" dirty="0"/>
              </a:p>
            </p:txBody>
          </p:sp>
          <p:sp>
            <p:nvSpPr>
              <p:cNvPr id="5273" name="Line 403"/>
              <p:cNvSpPr>
                <a:spLocks noChangeShapeType="1"/>
              </p:cNvSpPr>
              <p:nvPr/>
            </p:nvSpPr>
            <p:spPr bwMode="auto">
              <a:xfrm flipH="1" flipV="1">
                <a:off x="3713" y="1323"/>
                <a:ext cx="12" cy="5"/>
              </a:xfrm>
              <a:prstGeom prst="line">
                <a:avLst/>
              </a:prstGeom>
              <a:noFill/>
              <a:ln w="12700">
                <a:solidFill>
                  <a:srgbClr val="000000"/>
                </a:solidFill>
                <a:round/>
                <a:headEnd/>
                <a:tailEnd/>
              </a:ln>
            </p:spPr>
            <p:txBody>
              <a:bodyPr wrap="none" anchor="ctr"/>
              <a:lstStyle/>
              <a:p>
                <a:endParaRPr lang="en-US" dirty="0"/>
              </a:p>
            </p:txBody>
          </p:sp>
          <p:sp>
            <p:nvSpPr>
              <p:cNvPr id="5274" name="Freeform 404"/>
              <p:cNvSpPr>
                <a:spLocks/>
              </p:cNvSpPr>
              <p:nvPr/>
            </p:nvSpPr>
            <p:spPr bwMode="auto">
              <a:xfrm>
                <a:off x="3753" y="1290"/>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a:solidFill>
                  <a:srgbClr val="000000"/>
                </a:solidFill>
                <a:round/>
                <a:headEnd/>
                <a:tailEnd/>
              </a:ln>
            </p:spPr>
            <p:txBody>
              <a:bodyPr/>
              <a:lstStyle/>
              <a:p>
                <a:endParaRPr lang="en-US" dirty="0"/>
              </a:p>
            </p:txBody>
          </p:sp>
        </p:grpSp>
        <p:grpSp>
          <p:nvGrpSpPr>
            <p:cNvPr id="5166" name="Group 405"/>
            <p:cNvGrpSpPr>
              <a:grpSpLocks/>
            </p:cNvGrpSpPr>
            <p:nvPr/>
          </p:nvGrpSpPr>
          <p:grpSpPr bwMode="auto">
            <a:xfrm>
              <a:off x="3737" y="1281"/>
              <a:ext cx="77" cy="42"/>
              <a:chOff x="3737" y="1281"/>
              <a:chExt cx="77" cy="42"/>
            </a:xfrm>
          </p:grpSpPr>
          <p:sp>
            <p:nvSpPr>
              <p:cNvPr id="5265" name="Freeform 406"/>
              <p:cNvSpPr>
                <a:spLocks/>
              </p:cNvSpPr>
              <p:nvPr/>
            </p:nvSpPr>
            <p:spPr bwMode="auto">
              <a:xfrm>
                <a:off x="3737" y="1284"/>
                <a:ext cx="76" cy="39"/>
              </a:xfrm>
              <a:custGeom>
                <a:avLst/>
                <a:gdLst>
                  <a:gd name="T0" fmla="*/ 72 w 76"/>
                  <a:gd name="T1" fmla="*/ 0 h 39"/>
                  <a:gd name="T2" fmla="*/ 0 w 76"/>
                  <a:gd name="T3" fmla="*/ 32 h 39"/>
                  <a:gd name="T4" fmla="*/ 0 w 76"/>
                  <a:gd name="T5" fmla="*/ 36 h 39"/>
                  <a:gd name="T6" fmla="*/ 3 w 76"/>
                  <a:gd name="T7" fmla="*/ 38 h 39"/>
                  <a:gd name="T8" fmla="*/ 75 w 76"/>
                  <a:gd name="T9" fmla="*/ 7 h 39"/>
                  <a:gd name="T10" fmla="*/ 74 w 76"/>
                  <a:gd name="T11" fmla="*/ 3 h 39"/>
                  <a:gd name="T12" fmla="*/ 72 w 76"/>
                  <a:gd name="T13" fmla="*/ 0 h 39"/>
                  <a:gd name="T14" fmla="*/ 0 60000 65536"/>
                  <a:gd name="T15" fmla="*/ 0 60000 65536"/>
                  <a:gd name="T16" fmla="*/ 0 60000 65536"/>
                  <a:gd name="T17" fmla="*/ 0 60000 65536"/>
                  <a:gd name="T18" fmla="*/ 0 60000 65536"/>
                  <a:gd name="T19" fmla="*/ 0 60000 65536"/>
                  <a:gd name="T20" fmla="*/ 0 60000 65536"/>
                  <a:gd name="T21" fmla="*/ 0 w 76"/>
                  <a:gd name="T22" fmla="*/ 0 h 39"/>
                  <a:gd name="T23" fmla="*/ 76 w 7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9">
                    <a:moveTo>
                      <a:pt x="72" y="0"/>
                    </a:moveTo>
                    <a:lnTo>
                      <a:pt x="0" y="32"/>
                    </a:lnTo>
                    <a:lnTo>
                      <a:pt x="0" y="36"/>
                    </a:lnTo>
                    <a:lnTo>
                      <a:pt x="3" y="38"/>
                    </a:lnTo>
                    <a:lnTo>
                      <a:pt x="75" y="7"/>
                    </a:lnTo>
                    <a:lnTo>
                      <a:pt x="74" y="3"/>
                    </a:lnTo>
                    <a:lnTo>
                      <a:pt x="72" y="0"/>
                    </a:lnTo>
                  </a:path>
                </a:pathLst>
              </a:custGeom>
              <a:solidFill>
                <a:srgbClr val="6080FF"/>
              </a:solidFill>
              <a:ln w="12700" cap="rnd">
                <a:solidFill>
                  <a:srgbClr val="000000"/>
                </a:solidFill>
                <a:round/>
                <a:headEnd/>
                <a:tailEnd/>
              </a:ln>
            </p:spPr>
            <p:txBody>
              <a:bodyPr/>
              <a:lstStyle/>
              <a:p>
                <a:endParaRPr lang="en-US" dirty="0"/>
              </a:p>
            </p:txBody>
          </p:sp>
          <p:sp>
            <p:nvSpPr>
              <p:cNvPr id="5266" name="Line 407"/>
              <p:cNvSpPr>
                <a:spLocks noChangeShapeType="1"/>
              </p:cNvSpPr>
              <p:nvPr/>
            </p:nvSpPr>
            <p:spPr bwMode="auto">
              <a:xfrm flipH="1" flipV="1">
                <a:off x="3757" y="1308"/>
                <a:ext cx="12" cy="5"/>
              </a:xfrm>
              <a:prstGeom prst="line">
                <a:avLst/>
              </a:prstGeom>
              <a:noFill/>
              <a:ln w="12700">
                <a:solidFill>
                  <a:srgbClr val="000000"/>
                </a:solidFill>
                <a:round/>
                <a:headEnd/>
                <a:tailEnd/>
              </a:ln>
            </p:spPr>
            <p:txBody>
              <a:bodyPr wrap="none" anchor="ctr"/>
              <a:lstStyle/>
              <a:p>
                <a:endParaRPr lang="en-US" dirty="0"/>
              </a:p>
            </p:txBody>
          </p:sp>
          <p:sp>
            <p:nvSpPr>
              <p:cNvPr id="5267" name="Line 408"/>
              <p:cNvSpPr>
                <a:spLocks noChangeShapeType="1"/>
              </p:cNvSpPr>
              <p:nvPr/>
            </p:nvSpPr>
            <p:spPr bwMode="auto">
              <a:xfrm flipH="1" flipV="1">
                <a:off x="3771" y="1301"/>
                <a:ext cx="12" cy="6"/>
              </a:xfrm>
              <a:prstGeom prst="line">
                <a:avLst/>
              </a:prstGeom>
              <a:noFill/>
              <a:ln w="12700">
                <a:solidFill>
                  <a:srgbClr val="000000"/>
                </a:solidFill>
                <a:round/>
                <a:headEnd/>
                <a:tailEnd/>
              </a:ln>
            </p:spPr>
            <p:txBody>
              <a:bodyPr wrap="none" anchor="ctr"/>
              <a:lstStyle/>
              <a:p>
                <a:endParaRPr lang="en-US" dirty="0"/>
              </a:p>
            </p:txBody>
          </p:sp>
          <p:sp>
            <p:nvSpPr>
              <p:cNvPr id="5268" name="Line 409"/>
              <p:cNvSpPr>
                <a:spLocks noChangeShapeType="1"/>
              </p:cNvSpPr>
              <p:nvPr/>
            </p:nvSpPr>
            <p:spPr bwMode="auto">
              <a:xfrm flipH="1" flipV="1">
                <a:off x="3741" y="1314"/>
                <a:ext cx="12" cy="6"/>
              </a:xfrm>
              <a:prstGeom prst="line">
                <a:avLst/>
              </a:prstGeom>
              <a:noFill/>
              <a:ln w="12700">
                <a:solidFill>
                  <a:srgbClr val="000000"/>
                </a:solidFill>
                <a:round/>
                <a:headEnd/>
                <a:tailEnd/>
              </a:ln>
            </p:spPr>
            <p:txBody>
              <a:bodyPr wrap="none" anchor="ctr"/>
              <a:lstStyle/>
              <a:p>
                <a:endParaRPr lang="en-US" dirty="0"/>
              </a:p>
            </p:txBody>
          </p:sp>
          <p:sp>
            <p:nvSpPr>
              <p:cNvPr id="5269" name="Freeform 410"/>
              <p:cNvSpPr>
                <a:spLocks/>
              </p:cNvSpPr>
              <p:nvPr/>
            </p:nvSpPr>
            <p:spPr bwMode="auto">
              <a:xfrm>
                <a:off x="3781" y="1281"/>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a:solidFill>
                  <a:srgbClr val="000000"/>
                </a:solidFill>
                <a:round/>
                <a:headEnd/>
                <a:tailEnd/>
              </a:ln>
            </p:spPr>
            <p:txBody>
              <a:bodyPr/>
              <a:lstStyle/>
              <a:p>
                <a:endParaRPr lang="en-US" dirty="0"/>
              </a:p>
            </p:txBody>
          </p:sp>
        </p:grpSp>
        <p:grpSp>
          <p:nvGrpSpPr>
            <p:cNvPr id="5169" name="Group 411"/>
            <p:cNvGrpSpPr>
              <a:grpSpLocks/>
            </p:cNvGrpSpPr>
            <p:nvPr/>
          </p:nvGrpSpPr>
          <p:grpSpPr bwMode="auto">
            <a:xfrm>
              <a:off x="3726" y="1252"/>
              <a:ext cx="77" cy="41"/>
              <a:chOff x="3726" y="1252"/>
              <a:chExt cx="77" cy="41"/>
            </a:xfrm>
          </p:grpSpPr>
          <p:sp>
            <p:nvSpPr>
              <p:cNvPr id="5260" name="Freeform 412"/>
              <p:cNvSpPr>
                <a:spLocks/>
              </p:cNvSpPr>
              <p:nvPr/>
            </p:nvSpPr>
            <p:spPr bwMode="auto">
              <a:xfrm>
                <a:off x="3726" y="1255"/>
                <a:ext cx="76" cy="38"/>
              </a:xfrm>
              <a:custGeom>
                <a:avLst/>
                <a:gdLst>
                  <a:gd name="T0" fmla="*/ 72 w 76"/>
                  <a:gd name="T1" fmla="*/ 0 h 38"/>
                  <a:gd name="T2" fmla="*/ 0 w 76"/>
                  <a:gd name="T3" fmla="*/ 31 h 38"/>
                  <a:gd name="T4" fmla="*/ 0 w 76"/>
                  <a:gd name="T5" fmla="*/ 35 h 38"/>
                  <a:gd name="T6" fmla="*/ 3 w 76"/>
                  <a:gd name="T7" fmla="*/ 37 h 38"/>
                  <a:gd name="T8" fmla="*/ 75 w 76"/>
                  <a:gd name="T9" fmla="*/ 6 h 38"/>
                  <a:gd name="T10" fmla="*/ 74 w 76"/>
                  <a:gd name="T11" fmla="*/ 3 h 38"/>
                  <a:gd name="T12" fmla="*/ 72 w 76"/>
                  <a:gd name="T13" fmla="*/ 0 h 38"/>
                  <a:gd name="T14" fmla="*/ 0 60000 65536"/>
                  <a:gd name="T15" fmla="*/ 0 60000 65536"/>
                  <a:gd name="T16" fmla="*/ 0 60000 65536"/>
                  <a:gd name="T17" fmla="*/ 0 60000 65536"/>
                  <a:gd name="T18" fmla="*/ 0 60000 65536"/>
                  <a:gd name="T19" fmla="*/ 0 60000 65536"/>
                  <a:gd name="T20" fmla="*/ 0 60000 65536"/>
                  <a:gd name="T21" fmla="*/ 0 w 76"/>
                  <a:gd name="T22" fmla="*/ 0 h 38"/>
                  <a:gd name="T23" fmla="*/ 76 w 7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38">
                    <a:moveTo>
                      <a:pt x="72" y="0"/>
                    </a:moveTo>
                    <a:lnTo>
                      <a:pt x="0" y="31"/>
                    </a:lnTo>
                    <a:lnTo>
                      <a:pt x="0" y="35"/>
                    </a:lnTo>
                    <a:lnTo>
                      <a:pt x="3" y="37"/>
                    </a:lnTo>
                    <a:lnTo>
                      <a:pt x="75" y="6"/>
                    </a:lnTo>
                    <a:lnTo>
                      <a:pt x="74" y="3"/>
                    </a:lnTo>
                    <a:lnTo>
                      <a:pt x="72" y="0"/>
                    </a:lnTo>
                  </a:path>
                </a:pathLst>
              </a:custGeom>
              <a:solidFill>
                <a:srgbClr val="6080FF"/>
              </a:solidFill>
              <a:ln w="12700" cap="rnd">
                <a:solidFill>
                  <a:srgbClr val="000000"/>
                </a:solidFill>
                <a:round/>
                <a:headEnd/>
                <a:tailEnd/>
              </a:ln>
            </p:spPr>
            <p:txBody>
              <a:bodyPr/>
              <a:lstStyle/>
              <a:p>
                <a:endParaRPr lang="en-US" dirty="0"/>
              </a:p>
            </p:txBody>
          </p:sp>
          <p:sp>
            <p:nvSpPr>
              <p:cNvPr id="5261" name="Line 413"/>
              <p:cNvSpPr>
                <a:spLocks noChangeShapeType="1"/>
              </p:cNvSpPr>
              <p:nvPr/>
            </p:nvSpPr>
            <p:spPr bwMode="auto">
              <a:xfrm flipH="1" flipV="1">
                <a:off x="3746" y="1278"/>
                <a:ext cx="11" cy="5"/>
              </a:xfrm>
              <a:prstGeom prst="line">
                <a:avLst/>
              </a:prstGeom>
              <a:noFill/>
              <a:ln w="12700">
                <a:solidFill>
                  <a:srgbClr val="000000"/>
                </a:solidFill>
                <a:round/>
                <a:headEnd/>
                <a:tailEnd/>
              </a:ln>
            </p:spPr>
            <p:txBody>
              <a:bodyPr wrap="none" anchor="ctr"/>
              <a:lstStyle/>
              <a:p>
                <a:endParaRPr lang="en-US" dirty="0"/>
              </a:p>
            </p:txBody>
          </p:sp>
          <p:sp>
            <p:nvSpPr>
              <p:cNvPr id="5262" name="Line 414"/>
              <p:cNvSpPr>
                <a:spLocks noChangeShapeType="1"/>
              </p:cNvSpPr>
              <p:nvPr/>
            </p:nvSpPr>
            <p:spPr bwMode="auto">
              <a:xfrm flipH="1" flipV="1">
                <a:off x="3760" y="1272"/>
                <a:ext cx="12" cy="4"/>
              </a:xfrm>
              <a:prstGeom prst="line">
                <a:avLst/>
              </a:prstGeom>
              <a:noFill/>
              <a:ln w="12700">
                <a:solidFill>
                  <a:srgbClr val="000000"/>
                </a:solidFill>
                <a:round/>
                <a:headEnd/>
                <a:tailEnd/>
              </a:ln>
            </p:spPr>
            <p:txBody>
              <a:bodyPr wrap="none" anchor="ctr"/>
              <a:lstStyle/>
              <a:p>
                <a:endParaRPr lang="en-US" dirty="0"/>
              </a:p>
            </p:txBody>
          </p:sp>
          <p:sp>
            <p:nvSpPr>
              <p:cNvPr id="5263" name="Line 415"/>
              <p:cNvSpPr>
                <a:spLocks noChangeShapeType="1"/>
              </p:cNvSpPr>
              <p:nvPr/>
            </p:nvSpPr>
            <p:spPr bwMode="auto">
              <a:xfrm flipH="1" flipV="1">
                <a:off x="3730" y="1284"/>
                <a:ext cx="12" cy="5"/>
              </a:xfrm>
              <a:prstGeom prst="line">
                <a:avLst/>
              </a:prstGeom>
              <a:noFill/>
              <a:ln w="12700">
                <a:solidFill>
                  <a:srgbClr val="000000"/>
                </a:solidFill>
                <a:round/>
                <a:headEnd/>
                <a:tailEnd/>
              </a:ln>
            </p:spPr>
            <p:txBody>
              <a:bodyPr wrap="none" anchor="ctr"/>
              <a:lstStyle/>
              <a:p>
                <a:endParaRPr lang="en-US" dirty="0"/>
              </a:p>
            </p:txBody>
          </p:sp>
          <p:sp>
            <p:nvSpPr>
              <p:cNvPr id="5264" name="Freeform 416"/>
              <p:cNvSpPr>
                <a:spLocks/>
              </p:cNvSpPr>
              <p:nvPr/>
            </p:nvSpPr>
            <p:spPr bwMode="auto">
              <a:xfrm>
                <a:off x="3770" y="1252"/>
                <a:ext cx="33" cy="25"/>
              </a:xfrm>
              <a:custGeom>
                <a:avLst/>
                <a:gdLst>
                  <a:gd name="T0" fmla="*/ 5 w 33"/>
                  <a:gd name="T1" fmla="*/ 24 h 25"/>
                  <a:gd name="T2" fmla="*/ 32 w 33"/>
                  <a:gd name="T3" fmla="*/ 13 h 25"/>
                  <a:gd name="T4" fmla="*/ 32 w 33"/>
                  <a:gd name="T5" fmla="*/ 7 h 25"/>
                  <a:gd name="T6" fmla="*/ 30 w 33"/>
                  <a:gd name="T7" fmla="*/ 2 h 25"/>
                  <a:gd name="T8" fmla="*/ 25 w 33"/>
                  <a:gd name="T9" fmla="*/ 0 h 25"/>
                  <a:gd name="T10" fmla="*/ 2 w 33"/>
                  <a:gd name="T11" fmla="*/ 11 h 25"/>
                  <a:gd name="T12" fmla="*/ 0 w 33"/>
                  <a:gd name="T13" fmla="*/ 15 h 25"/>
                  <a:gd name="T14" fmla="*/ 2 w 33"/>
                  <a:gd name="T15" fmla="*/ 15 h 25"/>
                  <a:gd name="T16" fmla="*/ 5 w 33"/>
                  <a:gd name="T17" fmla="*/ 17 h 25"/>
                  <a:gd name="T18" fmla="*/ 5 w 33"/>
                  <a:gd name="T19" fmla="*/ 21 h 25"/>
                  <a:gd name="T20" fmla="*/ 3 w 33"/>
                  <a:gd name="T21" fmla="*/ 22 h 25"/>
                  <a:gd name="T22" fmla="*/ 5 w 33"/>
                  <a:gd name="T23" fmla="*/ 2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5"/>
                  <a:gd name="T38" fmla="*/ 33 w 3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5">
                    <a:moveTo>
                      <a:pt x="5" y="24"/>
                    </a:moveTo>
                    <a:lnTo>
                      <a:pt x="32" y="13"/>
                    </a:lnTo>
                    <a:lnTo>
                      <a:pt x="32" y="7"/>
                    </a:lnTo>
                    <a:lnTo>
                      <a:pt x="30" y="2"/>
                    </a:lnTo>
                    <a:lnTo>
                      <a:pt x="25" y="0"/>
                    </a:lnTo>
                    <a:lnTo>
                      <a:pt x="2" y="11"/>
                    </a:lnTo>
                    <a:lnTo>
                      <a:pt x="0" y="15"/>
                    </a:lnTo>
                    <a:lnTo>
                      <a:pt x="2" y="15"/>
                    </a:lnTo>
                    <a:lnTo>
                      <a:pt x="5" y="17"/>
                    </a:lnTo>
                    <a:lnTo>
                      <a:pt x="5" y="21"/>
                    </a:lnTo>
                    <a:lnTo>
                      <a:pt x="3" y="22"/>
                    </a:lnTo>
                    <a:lnTo>
                      <a:pt x="5" y="24"/>
                    </a:lnTo>
                  </a:path>
                </a:pathLst>
              </a:custGeom>
              <a:solidFill>
                <a:srgbClr val="A0C0FF"/>
              </a:solidFill>
              <a:ln w="12700" cap="rnd">
                <a:solidFill>
                  <a:srgbClr val="000000"/>
                </a:solidFill>
                <a:round/>
                <a:headEnd/>
                <a:tailEnd/>
              </a:ln>
            </p:spPr>
            <p:txBody>
              <a:bodyPr/>
              <a:lstStyle/>
              <a:p>
                <a:endParaRPr lang="en-US" dirty="0"/>
              </a:p>
            </p:txBody>
          </p:sp>
        </p:grpSp>
        <p:sp>
          <p:nvSpPr>
            <p:cNvPr id="5198" name="Line 417"/>
            <p:cNvSpPr>
              <a:spLocks noChangeShapeType="1"/>
            </p:cNvSpPr>
            <p:nvPr/>
          </p:nvSpPr>
          <p:spPr bwMode="auto">
            <a:xfrm flipV="1">
              <a:off x="3847" y="1302"/>
              <a:ext cx="7" cy="7"/>
            </a:xfrm>
            <a:prstGeom prst="line">
              <a:avLst/>
            </a:prstGeom>
            <a:noFill/>
            <a:ln w="25400">
              <a:solidFill>
                <a:srgbClr val="808080"/>
              </a:solidFill>
              <a:round/>
              <a:headEnd/>
              <a:tailEnd/>
            </a:ln>
          </p:spPr>
          <p:txBody>
            <a:bodyPr wrap="none" anchor="ctr"/>
            <a:lstStyle/>
            <a:p>
              <a:endParaRPr lang="en-US" dirty="0"/>
            </a:p>
          </p:txBody>
        </p:sp>
        <p:sp>
          <p:nvSpPr>
            <p:cNvPr id="5199" name="Line 418"/>
            <p:cNvSpPr>
              <a:spLocks noChangeShapeType="1"/>
            </p:cNvSpPr>
            <p:nvPr/>
          </p:nvSpPr>
          <p:spPr bwMode="auto">
            <a:xfrm flipV="1">
              <a:off x="3827" y="1225"/>
              <a:ext cx="10" cy="7"/>
            </a:xfrm>
            <a:prstGeom prst="line">
              <a:avLst/>
            </a:prstGeom>
            <a:noFill/>
            <a:ln w="25400">
              <a:solidFill>
                <a:srgbClr val="808080"/>
              </a:solidFill>
              <a:round/>
              <a:headEnd/>
              <a:tailEnd/>
            </a:ln>
          </p:spPr>
          <p:txBody>
            <a:bodyPr wrap="none" anchor="ctr"/>
            <a:lstStyle/>
            <a:p>
              <a:endParaRPr lang="en-US" dirty="0"/>
            </a:p>
          </p:txBody>
        </p:sp>
        <p:sp>
          <p:nvSpPr>
            <p:cNvPr id="5200" name="Line 419"/>
            <p:cNvSpPr>
              <a:spLocks noChangeShapeType="1"/>
            </p:cNvSpPr>
            <p:nvPr/>
          </p:nvSpPr>
          <p:spPr bwMode="auto">
            <a:xfrm flipV="1">
              <a:off x="3789" y="1194"/>
              <a:ext cx="16" cy="9"/>
            </a:xfrm>
            <a:prstGeom prst="line">
              <a:avLst/>
            </a:prstGeom>
            <a:noFill/>
            <a:ln w="25400">
              <a:solidFill>
                <a:srgbClr val="808080"/>
              </a:solidFill>
              <a:round/>
              <a:headEnd/>
              <a:tailEnd/>
            </a:ln>
          </p:spPr>
          <p:txBody>
            <a:bodyPr wrap="none" anchor="ctr"/>
            <a:lstStyle/>
            <a:p>
              <a:endParaRPr lang="en-US" dirty="0"/>
            </a:p>
          </p:txBody>
        </p:sp>
        <p:sp>
          <p:nvSpPr>
            <p:cNvPr id="5201" name="Line 420"/>
            <p:cNvSpPr>
              <a:spLocks noChangeShapeType="1"/>
            </p:cNvSpPr>
            <p:nvPr/>
          </p:nvSpPr>
          <p:spPr bwMode="auto">
            <a:xfrm flipV="1">
              <a:off x="3831" y="1342"/>
              <a:ext cx="10" cy="7"/>
            </a:xfrm>
            <a:prstGeom prst="line">
              <a:avLst/>
            </a:prstGeom>
            <a:noFill/>
            <a:ln w="25400">
              <a:solidFill>
                <a:srgbClr val="808080"/>
              </a:solidFill>
              <a:round/>
              <a:headEnd/>
              <a:tailEnd/>
            </a:ln>
          </p:spPr>
          <p:txBody>
            <a:bodyPr wrap="none" anchor="ctr"/>
            <a:lstStyle/>
            <a:p>
              <a:endParaRPr lang="en-US" dirty="0"/>
            </a:p>
          </p:txBody>
        </p:sp>
        <p:sp>
          <p:nvSpPr>
            <p:cNvPr id="5202" name="Freeform 421"/>
            <p:cNvSpPr>
              <a:spLocks/>
            </p:cNvSpPr>
            <p:nvPr/>
          </p:nvSpPr>
          <p:spPr bwMode="auto">
            <a:xfrm>
              <a:off x="3805" y="1334"/>
              <a:ext cx="28" cy="27"/>
            </a:xfrm>
            <a:custGeom>
              <a:avLst/>
              <a:gdLst>
                <a:gd name="T0" fmla="*/ 27 w 28"/>
                <a:gd name="T1" fmla="*/ 0 h 27"/>
                <a:gd name="T2" fmla="*/ 15 w 28"/>
                <a:gd name="T3" fmla="*/ 16 h 27"/>
                <a:gd name="T4" fmla="*/ 0 w 28"/>
                <a:gd name="T5" fmla="*/ 26 h 27"/>
                <a:gd name="T6" fmla="*/ 0 60000 65536"/>
                <a:gd name="T7" fmla="*/ 0 60000 65536"/>
                <a:gd name="T8" fmla="*/ 0 60000 65536"/>
                <a:gd name="T9" fmla="*/ 0 w 28"/>
                <a:gd name="T10" fmla="*/ 0 h 27"/>
                <a:gd name="T11" fmla="*/ 28 w 28"/>
                <a:gd name="T12" fmla="*/ 27 h 27"/>
              </a:gdLst>
              <a:ahLst/>
              <a:cxnLst>
                <a:cxn ang="T6">
                  <a:pos x="T0" y="T1"/>
                </a:cxn>
                <a:cxn ang="T7">
                  <a:pos x="T2" y="T3"/>
                </a:cxn>
                <a:cxn ang="T8">
                  <a:pos x="T4" y="T5"/>
                </a:cxn>
              </a:cxnLst>
              <a:rect l="T9" t="T10" r="T11" b="T12"/>
              <a:pathLst>
                <a:path w="28" h="27">
                  <a:moveTo>
                    <a:pt x="27" y="0"/>
                  </a:moveTo>
                  <a:lnTo>
                    <a:pt x="15" y="16"/>
                  </a:lnTo>
                  <a:lnTo>
                    <a:pt x="0" y="26"/>
                  </a:lnTo>
                </a:path>
              </a:pathLst>
            </a:custGeom>
            <a:noFill/>
            <a:ln w="25400" cap="rnd">
              <a:solidFill>
                <a:srgbClr val="808080"/>
              </a:solidFill>
              <a:round/>
              <a:headEnd/>
              <a:tailEnd/>
            </a:ln>
          </p:spPr>
          <p:txBody>
            <a:bodyPr/>
            <a:lstStyle/>
            <a:p>
              <a:endParaRPr lang="en-US" dirty="0"/>
            </a:p>
          </p:txBody>
        </p:sp>
        <p:sp>
          <p:nvSpPr>
            <p:cNvPr id="5203" name="Freeform 422"/>
            <p:cNvSpPr>
              <a:spLocks/>
            </p:cNvSpPr>
            <p:nvPr/>
          </p:nvSpPr>
          <p:spPr bwMode="auto">
            <a:xfrm>
              <a:off x="3760" y="1199"/>
              <a:ext cx="28" cy="5"/>
            </a:xfrm>
            <a:custGeom>
              <a:avLst/>
              <a:gdLst>
                <a:gd name="T0" fmla="*/ 0 w 28"/>
                <a:gd name="T1" fmla="*/ 0 h 5"/>
                <a:gd name="T2" fmla="*/ 13 w 28"/>
                <a:gd name="T3" fmla="*/ 0 h 5"/>
                <a:gd name="T4" fmla="*/ 27 w 28"/>
                <a:gd name="T5" fmla="*/ 4 h 5"/>
                <a:gd name="T6" fmla="*/ 0 60000 65536"/>
                <a:gd name="T7" fmla="*/ 0 60000 65536"/>
                <a:gd name="T8" fmla="*/ 0 60000 65536"/>
                <a:gd name="T9" fmla="*/ 0 w 28"/>
                <a:gd name="T10" fmla="*/ 0 h 5"/>
                <a:gd name="T11" fmla="*/ 28 w 28"/>
                <a:gd name="T12" fmla="*/ 5 h 5"/>
              </a:gdLst>
              <a:ahLst/>
              <a:cxnLst>
                <a:cxn ang="T6">
                  <a:pos x="T0" y="T1"/>
                </a:cxn>
                <a:cxn ang="T7">
                  <a:pos x="T2" y="T3"/>
                </a:cxn>
                <a:cxn ang="T8">
                  <a:pos x="T4" y="T5"/>
                </a:cxn>
              </a:cxnLst>
              <a:rect l="T9" t="T10" r="T11" b="T12"/>
              <a:pathLst>
                <a:path w="28" h="5">
                  <a:moveTo>
                    <a:pt x="0" y="0"/>
                  </a:moveTo>
                  <a:lnTo>
                    <a:pt x="13" y="0"/>
                  </a:lnTo>
                  <a:lnTo>
                    <a:pt x="27" y="4"/>
                  </a:lnTo>
                </a:path>
              </a:pathLst>
            </a:custGeom>
            <a:noFill/>
            <a:ln w="25400" cap="rnd">
              <a:solidFill>
                <a:srgbClr val="808080"/>
              </a:solidFill>
              <a:round/>
              <a:headEnd/>
              <a:tailEnd/>
            </a:ln>
          </p:spPr>
          <p:txBody>
            <a:bodyPr/>
            <a:lstStyle/>
            <a:p>
              <a:endParaRPr lang="en-US" dirty="0"/>
            </a:p>
          </p:txBody>
        </p:sp>
        <p:grpSp>
          <p:nvGrpSpPr>
            <p:cNvPr id="5170" name="Group 423"/>
            <p:cNvGrpSpPr>
              <a:grpSpLocks/>
            </p:cNvGrpSpPr>
            <p:nvPr/>
          </p:nvGrpSpPr>
          <p:grpSpPr bwMode="auto">
            <a:xfrm>
              <a:off x="3768" y="1255"/>
              <a:ext cx="50" cy="27"/>
              <a:chOff x="3768" y="1255"/>
              <a:chExt cx="50" cy="27"/>
            </a:xfrm>
          </p:grpSpPr>
          <p:sp>
            <p:nvSpPr>
              <p:cNvPr id="5256" name="Freeform 424"/>
              <p:cNvSpPr>
                <a:spLocks/>
              </p:cNvSpPr>
              <p:nvPr/>
            </p:nvSpPr>
            <p:spPr bwMode="auto">
              <a:xfrm>
                <a:off x="3768" y="1255"/>
                <a:ext cx="50" cy="27"/>
              </a:xfrm>
              <a:custGeom>
                <a:avLst/>
                <a:gdLst>
                  <a:gd name="T0" fmla="*/ 45 w 50"/>
                  <a:gd name="T1" fmla="*/ 0 h 27"/>
                  <a:gd name="T2" fmla="*/ 0 w 50"/>
                  <a:gd name="T3" fmla="*/ 20 h 27"/>
                  <a:gd name="T4" fmla="*/ 0 w 50"/>
                  <a:gd name="T5" fmla="*/ 24 h 27"/>
                  <a:gd name="T6" fmla="*/ 3 w 50"/>
                  <a:gd name="T7" fmla="*/ 26 h 27"/>
                  <a:gd name="T8" fmla="*/ 49 w 50"/>
                  <a:gd name="T9" fmla="*/ 5 h 27"/>
                  <a:gd name="T10" fmla="*/ 49 w 50"/>
                  <a:gd name="T11" fmla="*/ 1 h 27"/>
                  <a:gd name="T12" fmla="*/ 45 w 50"/>
                  <a:gd name="T13" fmla="*/ 0 h 27"/>
                  <a:gd name="T14" fmla="*/ 0 60000 65536"/>
                  <a:gd name="T15" fmla="*/ 0 60000 65536"/>
                  <a:gd name="T16" fmla="*/ 0 60000 65536"/>
                  <a:gd name="T17" fmla="*/ 0 60000 65536"/>
                  <a:gd name="T18" fmla="*/ 0 60000 65536"/>
                  <a:gd name="T19" fmla="*/ 0 60000 65536"/>
                  <a:gd name="T20" fmla="*/ 0 60000 65536"/>
                  <a:gd name="T21" fmla="*/ 0 w 50"/>
                  <a:gd name="T22" fmla="*/ 0 h 27"/>
                  <a:gd name="T23" fmla="*/ 50 w 5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7">
                    <a:moveTo>
                      <a:pt x="45" y="0"/>
                    </a:moveTo>
                    <a:lnTo>
                      <a:pt x="0" y="20"/>
                    </a:lnTo>
                    <a:lnTo>
                      <a:pt x="0" y="24"/>
                    </a:lnTo>
                    <a:lnTo>
                      <a:pt x="3" y="26"/>
                    </a:lnTo>
                    <a:lnTo>
                      <a:pt x="49" y="5"/>
                    </a:lnTo>
                    <a:lnTo>
                      <a:pt x="49" y="1"/>
                    </a:lnTo>
                    <a:lnTo>
                      <a:pt x="45" y="0"/>
                    </a:lnTo>
                  </a:path>
                </a:pathLst>
              </a:custGeom>
              <a:solidFill>
                <a:srgbClr val="6080FF"/>
              </a:solidFill>
              <a:ln w="12700" cap="rnd">
                <a:solidFill>
                  <a:srgbClr val="000000"/>
                </a:solidFill>
                <a:round/>
                <a:headEnd/>
                <a:tailEnd/>
              </a:ln>
            </p:spPr>
            <p:txBody>
              <a:bodyPr/>
              <a:lstStyle/>
              <a:p>
                <a:endParaRPr lang="en-US" dirty="0"/>
              </a:p>
            </p:txBody>
          </p:sp>
          <p:sp>
            <p:nvSpPr>
              <p:cNvPr id="5257" name="Line 425"/>
              <p:cNvSpPr>
                <a:spLocks noChangeShapeType="1"/>
              </p:cNvSpPr>
              <p:nvPr/>
            </p:nvSpPr>
            <p:spPr bwMode="auto">
              <a:xfrm flipH="1" flipV="1">
                <a:off x="3789" y="1266"/>
                <a:ext cx="12" cy="6"/>
              </a:xfrm>
              <a:prstGeom prst="line">
                <a:avLst/>
              </a:prstGeom>
              <a:noFill/>
              <a:ln w="12700">
                <a:solidFill>
                  <a:srgbClr val="000000"/>
                </a:solidFill>
                <a:round/>
                <a:headEnd/>
                <a:tailEnd/>
              </a:ln>
            </p:spPr>
            <p:txBody>
              <a:bodyPr wrap="none" anchor="ctr"/>
              <a:lstStyle/>
              <a:p>
                <a:endParaRPr lang="en-US" dirty="0"/>
              </a:p>
            </p:txBody>
          </p:sp>
          <p:sp>
            <p:nvSpPr>
              <p:cNvPr id="5258" name="Line 426"/>
              <p:cNvSpPr>
                <a:spLocks noChangeShapeType="1"/>
              </p:cNvSpPr>
              <p:nvPr/>
            </p:nvSpPr>
            <p:spPr bwMode="auto">
              <a:xfrm flipH="1" flipV="1">
                <a:off x="3804" y="1260"/>
                <a:ext cx="11" cy="4"/>
              </a:xfrm>
              <a:prstGeom prst="line">
                <a:avLst/>
              </a:prstGeom>
              <a:noFill/>
              <a:ln w="12700">
                <a:solidFill>
                  <a:srgbClr val="000000"/>
                </a:solidFill>
                <a:round/>
                <a:headEnd/>
                <a:tailEnd/>
              </a:ln>
            </p:spPr>
            <p:txBody>
              <a:bodyPr wrap="none" anchor="ctr"/>
              <a:lstStyle/>
              <a:p>
                <a:endParaRPr lang="en-US" dirty="0"/>
              </a:p>
            </p:txBody>
          </p:sp>
          <p:sp>
            <p:nvSpPr>
              <p:cNvPr id="5259" name="Line 427"/>
              <p:cNvSpPr>
                <a:spLocks noChangeShapeType="1"/>
              </p:cNvSpPr>
              <p:nvPr/>
            </p:nvSpPr>
            <p:spPr bwMode="auto">
              <a:xfrm flipH="1" flipV="1">
                <a:off x="3773" y="1272"/>
                <a:ext cx="12" cy="5"/>
              </a:xfrm>
              <a:prstGeom prst="line">
                <a:avLst/>
              </a:prstGeom>
              <a:noFill/>
              <a:ln w="12700">
                <a:solidFill>
                  <a:srgbClr val="000000"/>
                </a:solidFill>
                <a:round/>
                <a:headEnd/>
                <a:tailEnd/>
              </a:ln>
            </p:spPr>
            <p:txBody>
              <a:bodyPr wrap="none" anchor="ctr"/>
              <a:lstStyle/>
              <a:p>
                <a:endParaRPr lang="en-US" dirty="0"/>
              </a:p>
            </p:txBody>
          </p:sp>
        </p:grpSp>
        <p:grpSp>
          <p:nvGrpSpPr>
            <p:cNvPr id="5175" name="Group 428"/>
            <p:cNvGrpSpPr>
              <a:grpSpLocks/>
            </p:cNvGrpSpPr>
            <p:nvPr/>
          </p:nvGrpSpPr>
          <p:grpSpPr bwMode="auto">
            <a:xfrm>
              <a:off x="3609" y="1412"/>
              <a:ext cx="196" cy="80"/>
              <a:chOff x="3609" y="1412"/>
              <a:chExt cx="196" cy="80"/>
            </a:xfrm>
          </p:grpSpPr>
          <p:sp>
            <p:nvSpPr>
              <p:cNvPr id="5246" name="Freeform 429"/>
              <p:cNvSpPr>
                <a:spLocks/>
              </p:cNvSpPr>
              <p:nvPr/>
            </p:nvSpPr>
            <p:spPr bwMode="auto">
              <a:xfrm>
                <a:off x="3626" y="1414"/>
                <a:ext cx="177" cy="74"/>
              </a:xfrm>
              <a:custGeom>
                <a:avLst/>
                <a:gdLst>
                  <a:gd name="T0" fmla="*/ 174 w 177"/>
                  <a:gd name="T1" fmla="*/ 0 h 74"/>
                  <a:gd name="T2" fmla="*/ 0 w 177"/>
                  <a:gd name="T3" fmla="*/ 67 h 74"/>
                  <a:gd name="T4" fmla="*/ 1 w 177"/>
                  <a:gd name="T5" fmla="*/ 73 h 74"/>
                  <a:gd name="T6" fmla="*/ 176 w 177"/>
                  <a:gd name="T7" fmla="*/ 6 h 74"/>
                  <a:gd name="T8" fmla="*/ 176 w 177"/>
                  <a:gd name="T9" fmla="*/ 3 h 74"/>
                  <a:gd name="T10" fmla="*/ 174 w 177"/>
                  <a:gd name="T11" fmla="*/ 0 h 74"/>
                  <a:gd name="T12" fmla="*/ 0 60000 65536"/>
                  <a:gd name="T13" fmla="*/ 0 60000 65536"/>
                  <a:gd name="T14" fmla="*/ 0 60000 65536"/>
                  <a:gd name="T15" fmla="*/ 0 60000 65536"/>
                  <a:gd name="T16" fmla="*/ 0 60000 65536"/>
                  <a:gd name="T17" fmla="*/ 0 60000 65536"/>
                  <a:gd name="T18" fmla="*/ 0 w 177"/>
                  <a:gd name="T19" fmla="*/ 0 h 74"/>
                  <a:gd name="T20" fmla="*/ 177 w 1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177" h="74">
                    <a:moveTo>
                      <a:pt x="174" y="0"/>
                    </a:moveTo>
                    <a:lnTo>
                      <a:pt x="0" y="67"/>
                    </a:lnTo>
                    <a:lnTo>
                      <a:pt x="1" y="73"/>
                    </a:lnTo>
                    <a:lnTo>
                      <a:pt x="176" y="6"/>
                    </a:lnTo>
                    <a:lnTo>
                      <a:pt x="176" y="3"/>
                    </a:lnTo>
                    <a:lnTo>
                      <a:pt x="174" y="0"/>
                    </a:lnTo>
                  </a:path>
                </a:pathLst>
              </a:custGeom>
              <a:solidFill>
                <a:srgbClr val="A0C0FF"/>
              </a:solidFill>
              <a:ln w="12700" cap="rnd">
                <a:solidFill>
                  <a:srgbClr val="000000"/>
                </a:solidFill>
                <a:round/>
                <a:headEnd/>
                <a:tailEnd/>
              </a:ln>
            </p:spPr>
            <p:txBody>
              <a:bodyPr/>
              <a:lstStyle/>
              <a:p>
                <a:endParaRPr lang="en-US" dirty="0"/>
              </a:p>
            </p:txBody>
          </p:sp>
          <p:grpSp>
            <p:nvGrpSpPr>
              <p:cNvPr id="5176" name="Group 430"/>
              <p:cNvGrpSpPr>
                <a:grpSpLocks/>
              </p:cNvGrpSpPr>
              <p:nvPr/>
            </p:nvGrpSpPr>
            <p:grpSpPr bwMode="auto">
              <a:xfrm>
                <a:off x="3709" y="1442"/>
                <a:ext cx="17" cy="14"/>
                <a:chOff x="3709" y="1442"/>
                <a:chExt cx="17" cy="14"/>
              </a:xfrm>
            </p:grpSpPr>
            <p:sp>
              <p:nvSpPr>
                <p:cNvPr id="5254" name="Freeform 431"/>
                <p:cNvSpPr>
                  <a:spLocks/>
                </p:cNvSpPr>
                <p:nvPr/>
              </p:nvSpPr>
              <p:spPr bwMode="auto">
                <a:xfrm>
                  <a:off x="3709" y="1442"/>
                  <a:ext cx="17" cy="14"/>
                </a:xfrm>
                <a:custGeom>
                  <a:avLst/>
                  <a:gdLst>
                    <a:gd name="T0" fmla="*/ 0 w 17"/>
                    <a:gd name="T1" fmla="*/ 7 h 14"/>
                    <a:gd name="T2" fmla="*/ 2 w 17"/>
                    <a:gd name="T3" fmla="*/ 9 h 14"/>
                    <a:gd name="T4" fmla="*/ 2 w 17"/>
                    <a:gd name="T5" fmla="*/ 13 h 14"/>
                    <a:gd name="T6" fmla="*/ 7 w 17"/>
                    <a:gd name="T7" fmla="*/ 13 h 14"/>
                    <a:gd name="T8" fmla="*/ 16 w 17"/>
                    <a:gd name="T9" fmla="*/ 10 h 14"/>
                    <a:gd name="T10" fmla="*/ 16 w 17"/>
                    <a:gd name="T11" fmla="*/ 4 h 14"/>
                    <a:gd name="T12" fmla="*/ 13 w 17"/>
                    <a:gd name="T13" fmla="*/ 0 h 14"/>
                    <a:gd name="T14" fmla="*/ 4 w 17"/>
                    <a:gd name="T15" fmla="*/ 4 h 14"/>
                    <a:gd name="T16" fmla="*/ 0 w 17"/>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4"/>
                    <a:gd name="T29" fmla="*/ 17 w 17"/>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a:solidFill>
                    <a:srgbClr val="000000"/>
                  </a:solidFill>
                  <a:round/>
                  <a:headEnd/>
                  <a:tailEnd/>
                </a:ln>
              </p:spPr>
              <p:txBody>
                <a:bodyPr/>
                <a:lstStyle/>
                <a:p>
                  <a:endParaRPr lang="en-US" dirty="0"/>
                </a:p>
              </p:txBody>
            </p:sp>
            <p:sp>
              <p:nvSpPr>
                <p:cNvPr id="5255" name="Freeform 432"/>
                <p:cNvSpPr>
                  <a:spLocks/>
                </p:cNvSpPr>
                <p:nvPr/>
              </p:nvSpPr>
              <p:spPr bwMode="auto">
                <a:xfrm>
                  <a:off x="3713" y="1447"/>
                  <a:ext cx="4" cy="9"/>
                </a:xfrm>
                <a:custGeom>
                  <a:avLst/>
                  <a:gdLst>
                    <a:gd name="T0" fmla="*/ 3 w 4"/>
                    <a:gd name="T1" fmla="*/ 8 h 9"/>
                    <a:gd name="T2" fmla="*/ 3 w 4"/>
                    <a:gd name="T3" fmla="*/ 3 h 9"/>
                    <a:gd name="T4" fmla="*/ 0 w 4"/>
                    <a:gd name="T5" fmla="*/ 0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3" y="8"/>
                      </a:moveTo>
                      <a:lnTo>
                        <a:pt x="3" y="3"/>
                      </a:lnTo>
                      <a:lnTo>
                        <a:pt x="0" y="0"/>
                      </a:lnTo>
                    </a:path>
                  </a:pathLst>
                </a:custGeom>
                <a:noFill/>
                <a:ln w="12700" cap="rnd">
                  <a:solidFill>
                    <a:srgbClr val="000000"/>
                  </a:solidFill>
                  <a:round/>
                  <a:headEnd/>
                  <a:tailEnd/>
                </a:ln>
              </p:spPr>
              <p:txBody>
                <a:bodyPr/>
                <a:lstStyle/>
                <a:p>
                  <a:endParaRPr lang="en-US" dirty="0"/>
                </a:p>
              </p:txBody>
            </p:sp>
          </p:grpSp>
          <p:grpSp>
            <p:nvGrpSpPr>
              <p:cNvPr id="5177" name="Group 433"/>
              <p:cNvGrpSpPr>
                <a:grpSpLocks/>
              </p:cNvGrpSpPr>
              <p:nvPr/>
            </p:nvGrpSpPr>
            <p:grpSpPr bwMode="auto">
              <a:xfrm>
                <a:off x="3788" y="1412"/>
                <a:ext cx="17" cy="14"/>
                <a:chOff x="3788" y="1412"/>
                <a:chExt cx="17" cy="14"/>
              </a:xfrm>
            </p:grpSpPr>
            <p:sp>
              <p:nvSpPr>
                <p:cNvPr id="5252" name="Freeform 434"/>
                <p:cNvSpPr>
                  <a:spLocks/>
                </p:cNvSpPr>
                <p:nvPr/>
              </p:nvSpPr>
              <p:spPr bwMode="auto">
                <a:xfrm>
                  <a:off x="3788" y="1412"/>
                  <a:ext cx="17" cy="14"/>
                </a:xfrm>
                <a:custGeom>
                  <a:avLst/>
                  <a:gdLst>
                    <a:gd name="T0" fmla="*/ 0 w 17"/>
                    <a:gd name="T1" fmla="*/ 7 h 14"/>
                    <a:gd name="T2" fmla="*/ 2 w 17"/>
                    <a:gd name="T3" fmla="*/ 9 h 14"/>
                    <a:gd name="T4" fmla="*/ 2 w 17"/>
                    <a:gd name="T5" fmla="*/ 13 h 14"/>
                    <a:gd name="T6" fmla="*/ 7 w 17"/>
                    <a:gd name="T7" fmla="*/ 13 h 14"/>
                    <a:gd name="T8" fmla="*/ 16 w 17"/>
                    <a:gd name="T9" fmla="*/ 10 h 14"/>
                    <a:gd name="T10" fmla="*/ 16 w 17"/>
                    <a:gd name="T11" fmla="*/ 4 h 14"/>
                    <a:gd name="T12" fmla="*/ 13 w 17"/>
                    <a:gd name="T13" fmla="*/ 0 h 14"/>
                    <a:gd name="T14" fmla="*/ 4 w 17"/>
                    <a:gd name="T15" fmla="*/ 4 h 14"/>
                    <a:gd name="T16" fmla="*/ 0 w 17"/>
                    <a:gd name="T17" fmla="*/ 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4"/>
                    <a:gd name="T29" fmla="*/ 17 w 17"/>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4">
                      <a:moveTo>
                        <a:pt x="0" y="7"/>
                      </a:moveTo>
                      <a:lnTo>
                        <a:pt x="2" y="9"/>
                      </a:lnTo>
                      <a:lnTo>
                        <a:pt x="2" y="13"/>
                      </a:lnTo>
                      <a:lnTo>
                        <a:pt x="7" y="13"/>
                      </a:lnTo>
                      <a:lnTo>
                        <a:pt x="16" y="10"/>
                      </a:lnTo>
                      <a:lnTo>
                        <a:pt x="16" y="4"/>
                      </a:lnTo>
                      <a:lnTo>
                        <a:pt x="13" y="0"/>
                      </a:lnTo>
                      <a:lnTo>
                        <a:pt x="4" y="4"/>
                      </a:lnTo>
                      <a:lnTo>
                        <a:pt x="0" y="7"/>
                      </a:lnTo>
                    </a:path>
                  </a:pathLst>
                </a:custGeom>
                <a:solidFill>
                  <a:srgbClr val="A0C0FF"/>
                </a:solidFill>
                <a:ln w="12700" cap="rnd">
                  <a:solidFill>
                    <a:srgbClr val="000000"/>
                  </a:solidFill>
                  <a:round/>
                  <a:headEnd/>
                  <a:tailEnd/>
                </a:ln>
              </p:spPr>
              <p:txBody>
                <a:bodyPr/>
                <a:lstStyle/>
                <a:p>
                  <a:endParaRPr lang="en-US" dirty="0"/>
                </a:p>
              </p:txBody>
            </p:sp>
            <p:sp>
              <p:nvSpPr>
                <p:cNvPr id="5253" name="Freeform 435"/>
                <p:cNvSpPr>
                  <a:spLocks/>
                </p:cNvSpPr>
                <p:nvPr/>
              </p:nvSpPr>
              <p:spPr bwMode="auto">
                <a:xfrm>
                  <a:off x="3792" y="1416"/>
                  <a:ext cx="4" cy="10"/>
                </a:xfrm>
                <a:custGeom>
                  <a:avLst/>
                  <a:gdLst>
                    <a:gd name="T0" fmla="*/ 3 w 4"/>
                    <a:gd name="T1" fmla="*/ 9 h 10"/>
                    <a:gd name="T2" fmla="*/ 3 w 4"/>
                    <a:gd name="T3" fmla="*/ 3 h 10"/>
                    <a:gd name="T4" fmla="*/ 0 w 4"/>
                    <a:gd name="T5" fmla="*/ 0 h 10"/>
                    <a:gd name="T6" fmla="*/ 0 60000 65536"/>
                    <a:gd name="T7" fmla="*/ 0 60000 65536"/>
                    <a:gd name="T8" fmla="*/ 0 60000 65536"/>
                    <a:gd name="T9" fmla="*/ 0 w 4"/>
                    <a:gd name="T10" fmla="*/ 0 h 10"/>
                    <a:gd name="T11" fmla="*/ 4 w 4"/>
                    <a:gd name="T12" fmla="*/ 10 h 10"/>
                  </a:gdLst>
                  <a:ahLst/>
                  <a:cxnLst>
                    <a:cxn ang="T6">
                      <a:pos x="T0" y="T1"/>
                    </a:cxn>
                    <a:cxn ang="T7">
                      <a:pos x="T2" y="T3"/>
                    </a:cxn>
                    <a:cxn ang="T8">
                      <a:pos x="T4" y="T5"/>
                    </a:cxn>
                  </a:cxnLst>
                  <a:rect l="T9" t="T10" r="T11" b="T12"/>
                  <a:pathLst>
                    <a:path w="4" h="10">
                      <a:moveTo>
                        <a:pt x="3" y="9"/>
                      </a:moveTo>
                      <a:lnTo>
                        <a:pt x="3" y="3"/>
                      </a:lnTo>
                      <a:lnTo>
                        <a:pt x="0" y="0"/>
                      </a:lnTo>
                    </a:path>
                  </a:pathLst>
                </a:custGeom>
                <a:noFill/>
                <a:ln w="12700" cap="rnd">
                  <a:solidFill>
                    <a:srgbClr val="000000"/>
                  </a:solidFill>
                  <a:round/>
                  <a:headEnd/>
                  <a:tailEnd/>
                </a:ln>
              </p:spPr>
              <p:txBody>
                <a:bodyPr/>
                <a:lstStyle/>
                <a:p>
                  <a:endParaRPr lang="en-US" dirty="0"/>
                </a:p>
              </p:txBody>
            </p:sp>
          </p:grpSp>
          <p:grpSp>
            <p:nvGrpSpPr>
              <p:cNvPr id="5178" name="Group 436"/>
              <p:cNvGrpSpPr>
                <a:grpSpLocks/>
              </p:cNvGrpSpPr>
              <p:nvPr/>
            </p:nvGrpSpPr>
            <p:grpSpPr bwMode="auto">
              <a:xfrm>
                <a:off x="3609" y="1473"/>
                <a:ext cx="35" cy="19"/>
                <a:chOff x="3609" y="1473"/>
                <a:chExt cx="35" cy="19"/>
              </a:xfrm>
            </p:grpSpPr>
            <p:sp>
              <p:nvSpPr>
                <p:cNvPr id="5250" name="Freeform 437"/>
                <p:cNvSpPr>
                  <a:spLocks/>
                </p:cNvSpPr>
                <p:nvPr/>
              </p:nvSpPr>
              <p:spPr bwMode="auto">
                <a:xfrm>
                  <a:off x="3609" y="1473"/>
                  <a:ext cx="35" cy="19"/>
                </a:xfrm>
                <a:custGeom>
                  <a:avLst/>
                  <a:gdLst>
                    <a:gd name="T0" fmla="*/ 34 w 35"/>
                    <a:gd name="T1" fmla="*/ 11 h 19"/>
                    <a:gd name="T2" fmla="*/ 34 w 35"/>
                    <a:gd name="T3" fmla="*/ 7 h 19"/>
                    <a:gd name="T4" fmla="*/ 32 w 35"/>
                    <a:gd name="T5" fmla="*/ 3 h 19"/>
                    <a:gd name="T6" fmla="*/ 30 w 35"/>
                    <a:gd name="T7" fmla="*/ 0 h 19"/>
                    <a:gd name="T8" fmla="*/ 14 w 35"/>
                    <a:gd name="T9" fmla="*/ 6 h 19"/>
                    <a:gd name="T10" fmla="*/ 0 w 35"/>
                    <a:gd name="T11" fmla="*/ 18 h 19"/>
                    <a:gd name="T12" fmla="*/ 19 w 35"/>
                    <a:gd name="T13" fmla="*/ 17 h 19"/>
                    <a:gd name="T14" fmla="*/ 34 w 35"/>
                    <a:gd name="T15" fmla="*/ 11 h 19"/>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9"/>
                    <a:gd name="T26" fmla="*/ 35 w 35"/>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9">
                      <a:moveTo>
                        <a:pt x="34" y="11"/>
                      </a:moveTo>
                      <a:lnTo>
                        <a:pt x="34" y="7"/>
                      </a:lnTo>
                      <a:lnTo>
                        <a:pt x="32" y="3"/>
                      </a:lnTo>
                      <a:lnTo>
                        <a:pt x="30" y="0"/>
                      </a:lnTo>
                      <a:lnTo>
                        <a:pt x="14" y="6"/>
                      </a:lnTo>
                      <a:lnTo>
                        <a:pt x="0" y="18"/>
                      </a:lnTo>
                      <a:lnTo>
                        <a:pt x="19" y="17"/>
                      </a:lnTo>
                      <a:lnTo>
                        <a:pt x="34" y="11"/>
                      </a:lnTo>
                    </a:path>
                  </a:pathLst>
                </a:custGeom>
                <a:solidFill>
                  <a:srgbClr val="6080FF"/>
                </a:solidFill>
                <a:ln w="12700" cap="rnd">
                  <a:solidFill>
                    <a:srgbClr val="000000"/>
                  </a:solidFill>
                  <a:round/>
                  <a:headEnd/>
                  <a:tailEnd/>
                </a:ln>
              </p:spPr>
              <p:txBody>
                <a:bodyPr/>
                <a:lstStyle/>
                <a:p>
                  <a:endParaRPr lang="en-US" dirty="0"/>
                </a:p>
              </p:txBody>
            </p:sp>
            <p:sp>
              <p:nvSpPr>
                <p:cNvPr id="5251" name="Freeform 438"/>
                <p:cNvSpPr>
                  <a:spLocks/>
                </p:cNvSpPr>
                <p:nvPr/>
              </p:nvSpPr>
              <p:spPr bwMode="auto">
                <a:xfrm>
                  <a:off x="3624" y="1480"/>
                  <a:ext cx="5" cy="11"/>
                </a:xfrm>
                <a:custGeom>
                  <a:avLst/>
                  <a:gdLst>
                    <a:gd name="T0" fmla="*/ 3 w 5"/>
                    <a:gd name="T1" fmla="*/ 10 h 11"/>
                    <a:gd name="T2" fmla="*/ 4 w 5"/>
                    <a:gd name="T3" fmla="*/ 5 h 11"/>
                    <a:gd name="T4" fmla="*/ 2 w 5"/>
                    <a:gd name="T5" fmla="*/ 2 h 11"/>
                    <a:gd name="T6" fmla="*/ 0 w 5"/>
                    <a:gd name="T7" fmla="*/ 0 h 11"/>
                    <a:gd name="T8" fmla="*/ 0 60000 65536"/>
                    <a:gd name="T9" fmla="*/ 0 60000 65536"/>
                    <a:gd name="T10" fmla="*/ 0 60000 65536"/>
                    <a:gd name="T11" fmla="*/ 0 60000 65536"/>
                    <a:gd name="T12" fmla="*/ 0 w 5"/>
                    <a:gd name="T13" fmla="*/ 0 h 11"/>
                    <a:gd name="T14" fmla="*/ 5 w 5"/>
                    <a:gd name="T15" fmla="*/ 11 h 11"/>
                  </a:gdLst>
                  <a:ahLst/>
                  <a:cxnLst>
                    <a:cxn ang="T8">
                      <a:pos x="T0" y="T1"/>
                    </a:cxn>
                    <a:cxn ang="T9">
                      <a:pos x="T2" y="T3"/>
                    </a:cxn>
                    <a:cxn ang="T10">
                      <a:pos x="T4" y="T5"/>
                    </a:cxn>
                    <a:cxn ang="T11">
                      <a:pos x="T6" y="T7"/>
                    </a:cxn>
                  </a:cxnLst>
                  <a:rect l="T12" t="T13" r="T14" b="T15"/>
                  <a:pathLst>
                    <a:path w="5" h="11">
                      <a:moveTo>
                        <a:pt x="3" y="10"/>
                      </a:moveTo>
                      <a:lnTo>
                        <a:pt x="4" y="5"/>
                      </a:lnTo>
                      <a:lnTo>
                        <a:pt x="2" y="2"/>
                      </a:lnTo>
                      <a:lnTo>
                        <a:pt x="0" y="0"/>
                      </a:lnTo>
                    </a:path>
                  </a:pathLst>
                </a:custGeom>
                <a:noFill/>
                <a:ln w="12700" cap="rnd">
                  <a:solidFill>
                    <a:srgbClr val="000000"/>
                  </a:solidFill>
                  <a:round/>
                  <a:headEnd/>
                  <a:tailEnd/>
                </a:ln>
              </p:spPr>
              <p:txBody>
                <a:bodyPr/>
                <a:lstStyle/>
                <a:p>
                  <a:endParaRPr lang="en-US" dirty="0"/>
                </a:p>
              </p:txBody>
            </p:sp>
          </p:grpSp>
        </p:grpSp>
        <p:grpSp>
          <p:nvGrpSpPr>
            <p:cNvPr id="5179" name="Group 439"/>
            <p:cNvGrpSpPr>
              <a:grpSpLocks/>
            </p:cNvGrpSpPr>
            <p:nvPr/>
          </p:nvGrpSpPr>
          <p:grpSpPr bwMode="auto">
            <a:xfrm>
              <a:off x="3837" y="1414"/>
              <a:ext cx="24" cy="25"/>
              <a:chOff x="3837" y="1414"/>
              <a:chExt cx="24" cy="25"/>
            </a:xfrm>
          </p:grpSpPr>
          <p:grpSp>
            <p:nvGrpSpPr>
              <p:cNvPr id="5180" name="Group 440"/>
              <p:cNvGrpSpPr>
                <a:grpSpLocks/>
              </p:cNvGrpSpPr>
              <p:nvPr/>
            </p:nvGrpSpPr>
            <p:grpSpPr bwMode="auto">
              <a:xfrm>
                <a:off x="3844" y="1414"/>
                <a:ext cx="17" cy="24"/>
                <a:chOff x="3844" y="1414"/>
                <a:chExt cx="17" cy="24"/>
              </a:xfrm>
            </p:grpSpPr>
            <p:sp>
              <p:nvSpPr>
                <p:cNvPr id="5244" name="Freeform 441"/>
                <p:cNvSpPr>
                  <a:spLocks/>
                </p:cNvSpPr>
                <p:nvPr/>
              </p:nvSpPr>
              <p:spPr bwMode="auto">
                <a:xfrm>
                  <a:off x="3844" y="1414"/>
                  <a:ext cx="17" cy="24"/>
                </a:xfrm>
                <a:custGeom>
                  <a:avLst/>
                  <a:gdLst>
                    <a:gd name="T0" fmla="*/ 15 w 17"/>
                    <a:gd name="T1" fmla="*/ 9 h 24"/>
                    <a:gd name="T2" fmla="*/ 15 w 17"/>
                    <a:gd name="T3" fmla="*/ 7 h 24"/>
                    <a:gd name="T4" fmla="*/ 14 w 17"/>
                    <a:gd name="T5" fmla="*/ 6 h 24"/>
                    <a:gd name="T6" fmla="*/ 13 w 17"/>
                    <a:gd name="T7" fmla="*/ 4 h 24"/>
                    <a:gd name="T8" fmla="*/ 12 w 17"/>
                    <a:gd name="T9" fmla="*/ 3 h 24"/>
                    <a:gd name="T10" fmla="*/ 10 w 17"/>
                    <a:gd name="T11" fmla="*/ 1 h 24"/>
                    <a:gd name="T12" fmla="*/ 9 w 17"/>
                    <a:gd name="T13" fmla="*/ 1 h 24"/>
                    <a:gd name="T14" fmla="*/ 8 w 17"/>
                    <a:gd name="T15" fmla="*/ 0 h 24"/>
                    <a:gd name="T16" fmla="*/ 6 w 17"/>
                    <a:gd name="T17" fmla="*/ 0 h 24"/>
                    <a:gd name="T18" fmla="*/ 5 w 17"/>
                    <a:gd name="T19" fmla="*/ 0 h 24"/>
                    <a:gd name="T20" fmla="*/ 4 w 17"/>
                    <a:gd name="T21" fmla="*/ 1 h 24"/>
                    <a:gd name="T22" fmla="*/ 3 w 17"/>
                    <a:gd name="T23" fmla="*/ 2 h 24"/>
                    <a:gd name="T24" fmla="*/ 2 w 17"/>
                    <a:gd name="T25" fmla="*/ 3 h 24"/>
                    <a:gd name="T26" fmla="*/ 1 w 17"/>
                    <a:gd name="T27" fmla="*/ 5 h 24"/>
                    <a:gd name="T28" fmla="*/ 0 w 17"/>
                    <a:gd name="T29" fmla="*/ 6 h 24"/>
                    <a:gd name="T30" fmla="*/ 0 w 17"/>
                    <a:gd name="T31" fmla="*/ 8 h 24"/>
                    <a:gd name="T32" fmla="*/ 0 w 17"/>
                    <a:gd name="T33" fmla="*/ 10 h 24"/>
                    <a:gd name="T34" fmla="*/ 0 w 17"/>
                    <a:gd name="T35" fmla="*/ 12 h 24"/>
                    <a:gd name="T36" fmla="*/ 1 w 17"/>
                    <a:gd name="T37" fmla="*/ 14 h 24"/>
                    <a:gd name="T38" fmla="*/ 1 w 17"/>
                    <a:gd name="T39" fmla="*/ 16 h 24"/>
                    <a:gd name="T40" fmla="*/ 2 w 17"/>
                    <a:gd name="T41" fmla="*/ 17 h 24"/>
                    <a:gd name="T42" fmla="*/ 3 w 17"/>
                    <a:gd name="T43" fmla="*/ 19 h 24"/>
                    <a:gd name="T44" fmla="*/ 4 w 17"/>
                    <a:gd name="T45" fmla="*/ 20 h 24"/>
                    <a:gd name="T46" fmla="*/ 6 w 17"/>
                    <a:gd name="T47" fmla="*/ 22 h 24"/>
                    <a:gd name="T48" fmla="*/ 7 w 17"/>
                    <a:gd name="T49" fmla="*/ 22 h 24"/>
                    <a:gd name="T50" fmla="*/ 8 w 17"/>
                    <a:gd name="T51" fmla="*/ 23 h 24"/>
                    <a:gd name="T52" fmla="*/ 10 w 17"/>
                    <a:gd name="T53" fmla="*/ 23 h 24"/>
                    <a:gd name="T54" fmla="*/ 11 w 17"/>
                    <a:gd name="T55" fmla="*/ 23 h 24"/>
                    <a:gd name="T56" fmla="*/ 12 w 17"/>
                    <a:gd name="T57" fmla="*/ 22 h 24"/>
                    <a:gd name="T58" fmla="*/ 13 w 17"/>
                    <a:gd name="T59" fmla="*/ 21 h 24"/>
                    <a:gd name="T60" fmla="*/ 14 w 17"/>
                    <a:gd name="T61" fmla="*/ 20 h 24"/>
                    <a:gd name="T62" fmla="*/ 15 w 17"/>
                    <a:gd name="T63" fmla="*/ 18 h 24"/>
                    <a:gd name="T64" fmla="*/ 16 w 17"/>
                    <a:gd name="T65" fmla="*/ 17 h 24"/>
                    <a:gd name="T66" fmla="*/ 16 w 17"/>
                    <a:gd name="T67" fmla="*/ 15 h 24"/>
                    <a:gd name="T68" fmla="*/ 16 w 17"/>
                    <a:gd name="T69" fmla="*/ 13 h 24"/>
                    <a:gd name="T70" fmla="*/ 16 w 17"/>
                    <a:gd name="T71" fmla="*/ 11 h 24"/>
                    <a:gd name="T72" fmla="*/ 15 w 17"/>
                    <a:gd name="T73" fmla="*/ 9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
                    <a:gd name="T112" fmla="*/ 0 h 24"/>
                    <a:gd name="T113" fmla="*/ 17 w 17"/>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 h="24">
                      <a:moveTo>
                        <a:pt x="15" y="9"/>
                      </a:moveTo>
                      <a:lnTo>
                        <a:pt x="15" y="7"/>
                      </a:lnTo>
                      <a:lnTo>
                        <a:pt x="14" y="6"/>
                      </a:lnTo>
                      <a:lnTo>
                        <a:pt x="13" y="4"/>
                      </a:lnTo>
                      <a:lnTo>
                        <a:pt x="12" y="3"/>
                      </a:lnTo>
                      <a:lnTo>
                        <a:pt x="10" y="1"/>
                      </a:lnTo>
                      <a:lnTo>
                        <a:pt x="9" y="1"/>
                      </a:lnTo>
                      <a:lnTo>
                        <a:pt x="8" y="0"/>
                      </a:lnTo>
                      <a:lnTo>
                        <a:pt x="6" y="0"/>
                      </a:lnTo>
                      <a:lnTo>
                        <a:pt x="5" y="0"/>
                      </a:lnTo>
                      <a:lnTo>
                        <a:pt x="4" y="1"/>
                      </a:lnTo>
                      <a:lnTo>
                        <a:pt x="3" y="2"/>
                      </a:lnTo>
                      <a:lnTo>
                        <a:pt x="2" y="3"/>
                      </a:lnTo>
                      <a:lnTo>
                        <a:pt x="1" y="5"/>
                      </a:lnTo>
                      <a:lnTo>
                        <a:pt x="0" y="6"/>
                      </a:lnTo>
                      <a:lnTo>
                        <a:pt x="0" y="8"/>
                      </a:lnTo>
                      <a:lnTo>
                        <a:pt x="0" y="10"/>
                      </a:lnTo>
                      <a:lnTo>
                        <a:pt x="0" y="12"/>
                      </a:lnTo>
                      <a:lnTo>
                        <a:pt x="1" y="14"/>
                      </a:lnTo>
                      <a:lnTo>
                        <a:pt x="1" y="16"/>
                      </a:lnTo>
                      <a:lnTo>
                        <a:pt x="2" y="17"/>
                      </a:lnTo>
                      <a:lnTo>
                        <a:pt x="3" y="19"/>
                      </a:lnTo>
                      <a:lnTo>
                        <a:pt x="4" y="20"/>
                      </a:lnTo>
                      <a:lnTo>
                        <a:pt x="6" y="22"/>
                      </a:lnTo>
                      <a:lnTo>
                        <a:pt x="7" y="22"/>
                      </a:lnTo>
                      <a:lnTo>
                        <a:pt x="8" y="23"/>
                      </a:lnTo>
                      <a:lnTo>
                        <a:pt x="10" y="23"/>
                      </a:lnTo>
                      <a:lnTo>
                        <a:pt x="11" y="23"/>
                      </a:lnTo>
                      <a:lnTo>
                        <a:pt x="12" y="22"/>
                      </a:lnTo>
                      <a:lnTo>
                        <a:pt x="13" y="21"/>
                      </a:lnTo>
                      <a:lnTo>
                        <a:pt x="14" y="20"/>
                      </a:lnTo>
                      <a:lnTo>
                        <a:pt x="15" y="18"/>
                      </a:lnTo>
                      <a:lnTo>
                        <a:pt x="16" y="17"/>
                      </a:lnTo>
                      <a:lnTo>
                        <a:pt x="16" y="15"/>
                      </a:lnTo>
                      <a:lnTo>
                        <a:pt x="16" y="13"/>
                      </a:lnTo>
                      <a:lnTo>
                        <a:pt x="16" y="11"/>
                      </a:lnTo>
                      <a:lnTo>
                        <a:pt x="15" y="9"/>
                      </a:lnTo>
                    </a:path>
                  </a:pathLst>
                </a:custGeom>
                <a:solidFill>
                  <a:srgbClr val="A0C0FF"/>
                </a:solidFill>
                <a:ln w="12700" cap="rnd">
                  <a:noFill/>
                  <a:round/>
                  <a:headEnd/>
                  <a:tailEnd/>
                </a:ln>
              </p:spPr>
              <p:txBody>
                <a:bodyPr/>
                <a:lstStyle/>
                <a:p>
                  <a:endParaRPr lang="en-US" dirty="0"/>
                </a:p>
              </p:txBody>
            </p:sp>
            <p:sp>
              <p:nvSpPr>
                <p:cNvPr id="5245" name="Freeform 442"/>
                <p:cNvSpPr>
                  <a:spLocks/>
                </p:cNvSpPr>
                <p:nvPr/>
              </p:nvSpPr>
              <p:spPr bwMode="auto">
                <a:xfrm>
                  <a:off x="3844" y="1414"/>
                  <a:ext cx="17" cy="24"/>
                </a:xfrm>
                <a:custGeom>
                  <a:avLst/>
                  <a:gdLst>
                    <a:gd name="T0" fmla="*/ 15 w 17"/>
                    <a:gd name="T1" fmla="*/ 9 h 24"/>
                    <a:gd name="T2" fmla="*/ 15 w 17"/>
                    <a:gd name="T3" fmla="*/ 7 h 24"/>
                    <a:gd name="T4" fmla="*/ 14 w 17"/>
                    <a:gd name="T5" fmla="*/ 5 h 24"/>
                    <a:gd name="T6" fmla="*/ 13 w 17"/>
                    <a:gd name="T7" fmla="*/ 4 h 24"/>
                    <a:gd name="T8" fmla="*/ 12 w 17"/>
                    <a:gd name="T9" fmla="*/ 3 h 24"/>
                    <a:gd name="T10" fmla="*/ 10 w 17"/>
                    <a:gd name="T11" fmla="*/ 1 h 24"/>
                    <a:gd name="T12" fmla="*/ 9 w 17"/>
                    <a:gd name="T13" fmla="*/ 1 h 24"/>
                    <a:gd name="T14" fmla="*/ 8 w 17"/>
                    <a:gd name="T15" fmla="*/ 0 h 24"/>
                    <a:gd name="T16" fmla="*/ 7 w 17"/>
                    <a:gd name="T17" fmla="*/ 0 h 24"/>
                    <a:gd name="T18" fmla="*/ 5 w 17"/>
                    <a:gd name="T19" fmla="*/ 0 h 24"/>
                    <a:gd name="T20" fmla="*/ 4 w 17"/>
                    <a:gd name="T21" fmla="*/ 1 h 24"/>
                    <a:gd name="T22" fmla="*/ 3 w 17"/>
                    <a:gd name="T23" fmla="*/ 2 h 24"/>
                    <a:gd name="T24" fmla="*/ 2 w 17"/>
                    <a:gd name="T25" fmla="*/ 3 h 24"/>
                    <a:gd name="T26" fmla="*/ 1 w 17"/>
                    <a:gd name="T27" fmla="*/ 4 h 24"/>
                    <a:gd name="T28" fmla="*/ 0 w 17"/>
                    <a:gd name="T29" fmla="*/ 6 h 24"/>
                    <a:gd name="T30" fmla="*/ 0 w 17"/>
                    <a:gd name="T31" fmla="*/ 8 h 24"/>
                    <a:gd name="T32" fmla="*/ 0 w 17"/>
                    <a:gd name="T33" fmla="*/ 10 h 24"/>
                    <a:gd name="T34" fmla="*/ 0 w 17"/>
                    <a:gd name="T35" fmla="*/ 12 h 24"/>
                    <a:gd name="T36" fmla="*/ 1 w 17"/>
                    <a:gd name="T37" fmla="*/ 14 h 24"/>
                    <a:gd name="T38" fmla="*/ 1 w 17"/>
                    <a:gd name="T39" fmla="*/ 16 h 24"/>
                    <a:gd name="T40" fmla="*/ 2 w 17"/>
                    <a:gd name="T41" fmla="*/ 18 h 24"/>
                    <a:gd name="T42" fmla="*/ 3 w 17"/>
                    <a:gd name="T43" fmla="*/ 19 h 24"/>
                    <a:gd name="T44" fmla="*/ 4 w 17"/>
                    <a:gd name="T45" fmla="*/ 20 h 24"/>
                    <a:gd name="T46" fmla="*/ 6 w 17"/>
                    <a:gd name="T47" fmla="*/ 22 h 24"/>
                    <a:gd name="T48" fmla="*/ 7 w 17"/>
                    <a:gd name="T49" fmla="*/ 22 h 24"/>
                    <a:gd name="T50" fmla="*/ 8 w 17"/>
                    <a:gd name="T51" fmla="*/ 23 h 24"/>
                    <a:gd name="T52" fmla="*/ 9 w 17"/>
                    <a:gd name="T53" fmla="*/ 23 h 24"/>
                    <a:gd name="T54" fmla="*/ 11 w 17"/>
                    <a:gd name="T55" fmla="*/ 23 h 24"/>
                    <a:gd name="T56" fmla="*/ 12 w 17"/>
                    <a:gd name="T57" fmla="*/ 22 h 24"/>
                    <a:gd name="T58" fmla="*/ 13 w 17"/>
                    <a:gd name="T59" fmla="*/ 21 h 24"/>
                    <a:gd name="T60" fmla="*/ 14 w 17"/>
                    <a:gd name="T61" fmla="*/ 20 h 24"/>
                    <a:gd name="T62" fmla="*/ 15 w 17"/>
                    <a:gd name="T63" fmla="*/ 19 h 24"/>
                    <a:gd name="T64" fmla="*/ 16 w 17"/>
                    <a:gd name="T65" fmla="*/ 17 h 24"/>
                    <a:gd name="T66" fmla="*/ 16 w 17"/>
                    <a:gd name="T67" fmla="*/ 15 h 24"/>
                    <a:gd name="T68" fmla="*/ 16 w 17"/>
                    <a:gd name="T69" fmla="*/ 13 h 24"/>
                    <a:gd name="T70" fmla="*/ 16 w 17"/>
                    <a:gd name="T71" fmla="*/ 11 h 24"/>
                    <a:gd name="T72" fmla="*/ 15 w 17"/>
                    <a:gd name="T73" fmla="*/ 9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
                    <a:gd name="T112" fmla="*/ 0 h 24"/>
                    <a:gd name="T113" fmla="*/ 17 w 17"/>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 h="24">
                      <a:moveTo>
                        <a:pt x="15" y="9"/>
                      </a:moveTo>
                      <a:lnTo>
                        <a:pt x="15" y="7"/>
                      </a:lnTo>
                      <a:lnTo>
                        <a:pt x="14" y="5"/>
                      </a:lnTo>
                      <a:lnTo>
                        <a:pt x="13" y="4"/>
                      </a:lnTo>
                      <a:lnTo>
                        <a:pt x="12" y="3"/>
                      </a:lnTo>
                      <a:lnTo>
                        <a:pt x="10" y="1"/>
                      </a:lnTo>
                      <a:lnTo>
                        <a:pt x="9" y="1"/>
                      </a:lnTo>
                      <a:lnTo>
                        <a:pt x="8" y="0"/>
                      </a:lnTo>
                      <a:lnTo>
                        <a:pt x="7" y="0"/>
                      </a:lnTo>
                      <a:lnTo>
                        <a:pt x="5" y="0"/>
                      </a:lnTo>
                      <a:lnTo>
                        <a:pt x="4" y="1"/>
                      </a:lnTo>
                      <a:lnTo>
                        <a:pt x="3" y="2"/>
                      </a:lnTo>
                      <a:lnTo>
                        <a:pt x="2" y="3"/>
                      </a:lnTo>
                      <a:lnTo>
                        <a:pt x="1" y="4"/>
                      </a:lnTo>
                      <a:lnTo>
                        <a:pt x="0" y="6"/>
                      </a:lnTo>
                      <a:lnTo>
                        <a:pt x="0" y="8"/>
                      </a:lnTo>
                      <a:lnTo>
                        <a:pt x="0" y="10"/>
                      </a:lnTo>
                      <a:lnTo>
                        <a:pt x="0" y="12"/>
                      </a:lnTo>
                      <a:lnTo>
                        <a:pt x="1" y="14"/>
                      </a:lnTo>
                      <a:lnTo>
                        <a:pt x="1" y="16"/>
                      </a:lnTo>
                      <a:lnTo>
                        <a:pt x="2" y="18"/>
                      </a:lnTo>
                      <a:lnTo>
                        <a:pt x="3" y="19"/>
                      </a:lnTo>
                      <a:lnTo>
                        <a:pt x="4" y="20"/>
                      </a:lnTo>
                      <a:lnTo>
                        <a:pt x="6" y="22"/>
                      </a:lnTo>
                      <a:lnTo>
                        <a:pt x="7" y="22"/>
                      </a:lnTo>
                      <a:lnTo>
                        <a:pt x="8" y="23"/>
                      </a:lnTo>
                      <a:lnTo>
                        <a:pt x="9" y="23"/>
                      </a:lnTo>
                      <a:lnTo>
                        <a:pt x="11" y="23"/>
                      </a:lnTo>
                      <a:lnTo>
                        <a:pt x="12" y="22"/>
                      </a:lnTo>
                      <a:lnTo>
                        <a:pt x="13" y="21"/>
                      </a:lnTo>
                      <a:lnTo>
                        <a:pt x="14" y="20"/>
                      </a:lnTo>
                      <a:lnTo>
                        <a:pt x="15" y="19"/>
                      </a:lnTo>
                      <a:lnTo>
                        <a:pt x="16" y="17"/>
                      </a:lnTo>
                      <a:lnTo>
                        <a:pt x="16" y="15"/>
                      </a:lnTo>
                      <a:lnTo>
                        <a:pt x="16" y="13"/>
                      </a:lnTo>
                      <a:lnTo>
                        <a:pt x="16" y="11"/>
                      </a:lnTo>
                      <a:lnTo>
                        <a:pt x="15" y="9"/>
                      </a:lnTo>
                    </a:path>
                  </a:pathLst>
                </a:custGeom>
                <a:solidFill>
                  <a:srgbClr val="A0C0FF"/>
                </a:solidFill>
                <a:ln w="12700" cap="rnd">
                  <a:solidFill>
                    <a:srgbClr val="000000"/>
                  </a:solidFill>
                  <a:round/>
                  <a:headEnd/>
                  <a:tailEnd/>
                </a:ln>
              </p:spPr>
              <p:txBody>
                <a:bodyPr/>
                <a:lstStyle/>
                <a:p>
                  <a:endParaRPr lang="en-US" dirty="0"/>
                </a:p>
              </p:txBody>
            </p:sp>
          </p:grpSp>
          <p:grpSp>
            <p:nvGrpSpPr>
              <p:cNvPr id="5181" name="Group 443"/>
              <p:cNvGrpSpPr>
                <a:grpSpLocks/>
              </p:cNvGrpSpPr>
              <p:nvPr/>
            </p:nvGrpSpPr>
            <p:grpSpPr bwMode="auto">
              <a:xfrm>
                <a:off x="3837" y="1417"/>
                <a:ext cx="19" cy="22"/>
                <a:chOff x="3837" y="1417"/>
                <a:chExt cx="19" cy="22"/>
              </a:xfrm>
            </p:grpSpPr>
            <p:sp>
              <p:nvSpPr>
                <p:cNvPr id="5242" name="Freeform 444"/>
                <p:cNvSpPr>
                  <a:spLocks/>
                </p:cNvSpPr>
                <p:nvPr/>
              </p:nvSpPr>
              <p:spPr bwMode="auto">
                <a:xfrm>
                  <a:off x="3837" y="1417"/>
                  <a:ext cx="19" cy="22"/>
                </a:xfrm>
                <a:custGeom>
                  <a:avLst/>
                  <a:gdLst>
                    <a:gd name="T0" fmla="*/ 17 w 19"/>
                    <a:gd name="T1" fmla="*/ 8 h 22"/>
                    <a:gd name="T2" fmla="*/ 17 w 19"/>
                    <a:gd name="T3" fmla="*/ 7 h 22"/>
                    <a:gd name="T4" fmla="*/ 16 w 19"/>
                    <a:gd name="T5" fmla="*/ 5 h 22"/>
                    <a:gd name="T6" fmla="*/ 15 w 19"/>
                    <a:gd name="T7" fmla="*/ 4 h 22"/>
                    <a:gd name="T8" fmla="*/ 13 w 19"/>
                    <a:gd name="T9" fmla="*/ 2 h 22"/>
                    <a:gd name="T10" fmla="*/ 12 w 19"/>
                    <a:gd name="T11" fmla="*/ 1 h 22"/>
                    <a:gd name="T12" fmla="*/ 10 w 19"/>
                    <a:gd name="T13" fmla="*/ 1 h 22"/>
                    <a:gd name="T14" fmla="*/ 9 w 19"/>
                    <a:gd name="T15" fmla="*/ 0 h 22"/>
                    <a:gd name="T16" fmla="*/ 7 w 19"/>
                    <a:gd name="T17" fmla="*/ 0 h 22"/>
                    <a:gd name="T18" fmla="*/ 6 w 19"/>
                    <a:gd name="T19" fmla="*/ 0 h 22"/>
                    <a:gd name="T20" fmla="*/ 4 w 19"/>
                    <a:gd name="T21" fmla="*/ 1 h 22"/>
                    <a:gd name="T22" fmla="*/ 3 w 19"/>
                    <a:gd name="T23" fmla="*/ 2 h 22"/>
                    <a:gd name="T24" fmla="*/ 2 w 19"/>
                    <a:gd name="T25" fmla="*/ 3 h 22"/>
                    <a:gd name="T26" fmla="*/ 1 w 19"/>
                    <a:gd name="T27" fmla="*/ 4 h 22"/>
                    <a:gd name="T28" fmla="*/ 0 w 19"/>
                    <a:gd name="T29" fmla="*/ 6 h 22"/>
                    <a:gd name="T30" fmla="*/ 0 w 19"/>
                    <a:gd name="T31" fmla="*/ 7 h 22"/>
                    <a:gd name="T32" fmla="*/ 0 w 19"/>
                    <a:gd name="T33" fmla="*/ 9 h 22"/>
                    <a:gd name="T34" fmla="*/ 0 w 19"/>
                    <a:gd name="T35" fmla="*/ 11 h 22"/>
                    <a:gd name="T36" fmla="*/ 1 w 19"/>
                    <a:gd name="T37" fmla="*/ 13 h 22"/>
                    <a:gd name="T38" fmla="*/ 1 w 19"/>
                    <a:gd name="T39" fmla="*/ 14 h 22"/>
                    <a:gd name="T40" fmla="*/ 2 w 19"/>
                    <a:gd name="T41" fmla="*/ 16 h 22"/>
                    <a:gd name="T42" fmla="*/ 3 w 19"/>
                    <a:gd name="T43" fmla="*/ 17 h 22"/>
                    <a:gd name="T44" fmla="*/ 5 w 19"/>
                    <a:gd name="T45" fmla="*/ 19 h 22"/>
                    <a:gd name="T46" fmla="*/ 6 w 19"/>
                    <a:gd name="T47" fmla="*/ 20 h 22"/>
                    <a:gd name="T48" fmla="*/ 8 w 19"/>
                    <a:gd name="T49" fmla="*/ 20 h 22"/>
                    <a:gd name="T50" fmla="*/ 9 w 19"/>
                    <a:gd name="T51" fmla="*/ 21 h 22"/>
                    <a:gd name="T52" fmla="*/ 11 w 19"/>
                    <a:gd name="T53" fmla="*/ 21 h 22"/>
                    <a:gd name="T54" fmla="*/ 12 w 19"/>
                    <a:gd name="T55" fmla="*/ 21 h 22"/>
                    <a:gd name="T56" fmla="*/ 14 w 19"/>
                    <a:gd name="T57" fmla="*/ 20 h 22"/>
                    <a:gd name="T58" fmla="*/ 15 w 19"/>
                    <a:gd name="T59" fmla="*/ 19 h 22"/>
                    <a:gd name="T60" fmla="*/ 16 w 19"/>
                    <a:gd name="T61" fmla="*/ 18 h 22"/>
                    <a:gd name="T62" fmla="*/ 17 w 19"/>
                    <a:gd name="T63" fmla="*/ 17 h 22"/>
                    <a:gd name="T64" fmla="*/ 18 w 19"/>
                    <a:gd name="T65" fmla="*/ 15 h 22"/>
                    <a:gd name="T66" fmla="*/ 18 w 19"/>
                    <a:gd name="T67" fmla="*/ 14 h 22"/>
                    <a:gd name="T68" fmla="*/ 18 w 19"/>
                    <a:gd name="T69" fmla="*/ 12 h 22"/>
                    <a:gd name="T70" fmla="*/ 18 w 19"/>
                    <a:gd name="T71" fmla="*/ 10 h 22"/>
                    <a:gd name="T72" fmla="*/ 17 w 19"/>
                    <a:gd name="T73" fmla="*/ 8 h 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2"/>
                    <a:gd name="T113" fmla="*/ 19 w 19"/>
                    <a:gd name="T114" fmla="*/ 22 h 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a:noFill/>
                  <a:round/>
                  <a:headEnd/>
                  <a:tailEnd/>
                </a:ln>
              </p:spPr>
              <p:txBody>
                <a:bodyPr/>
                <a:lstStyle/>
                <a:p>
                  <a:endParaRPr lang="en-US" dirty="0"/>
                </a:p>
              </p:txBody>
            </p:sp>
            <p:sp>
              <p:nvSpPr>
                <p:cNvPr id="5243" name="Freeform 445"/>
                <p:cNvSpPr>
                  <a:spLocks/>
                </p:cNvSpPr>
                <p:nvPr/>
              </p:nvSpPr>
              <p:spPr bwMode="auto">
                <a:xfrm>
                  <a:off x="3837" y="1417"/>
                  <a:ext cx="19" cy="22"/>
                </a:xfrm>
                <a:custGeom>
                  <a:avLst/>
                  <a:gdLst>
                    <a:gd name="T0" fmla="*/ 17 w 19"/>
                    <a:gd name="T1" fmla="*/ 8 h 22"/>
                    <a:gd name="T2" fmla="*/ 17 w 19"/>
                    <a:gd name="T3" fmla="*/ 7 h 22"/>
                    <a:gd name="T4" fmla="*/ 16 w 19"/>
                    <a:gd name="T5" fmla="*/ 5 h 22"/>
                    <a:gd name="T6" fmla="*/ 15 w 19"/>
                    <a:gd name="T7" fmla="*/ 4 h 22"/>
                    <a:gd name="T8" fmla="*/ 13 w 19"/>
                    <a:gd name="T9" fmla="*/ 2 h 22"/>
                    <a:gd name="T10" fmla="*/ 12 w 19"/>
                    <a:gd name="T11" fmla="*/ 1 h 22"/>
                    <a:gd name="T12" fmla="*/ 10 w 19"/>
                    <a:gd name="T13" fmla="*/ 1 h 22"/>
                    <a:gd name="T14" fmla="*/ 9 w 19"/>
                    <a:gd name="T15" fmla="*/ 0 h 22"/>
                    <a:gd name="T16" fmla="*/ 7 w 19"/>
                    <a:gd name="T17" fmla="*/ 0 h 22"/>
                    <a:gd name="T18" fmla="*/ 6 w 19"/>
                    <a:gd name="T19" fmla="*/ 0 h 22"/>
                    <a:gd name="T20" fmla="*/ 4 w 19"/>
                    <a:gd name="T21" fmla="*/ 1 h 22"/>
                    <a:gd name="T22" fmla="*/ 3 w 19"/>
                    <a:gd name="T23" fmla="*/ 2 h 22"/>
                    <a:gd name="T24" fmla="*/ 2 w 19"/>
                    <a:gd name="T25" fmla="*/ 3 h 22"/>
                    <a:gd name="T26" fmla="*/ 1 w 19"/>
                    <a:gd name="T27" fmla="*/ 4 h 22"/>
                    <a:gd name="T28" fmla="*/ 0 w 19"/>
                    <a:gd name="T29" fmla="*/ 6 h 22"/>
                    <a:gd name="T30" fmla="*/ 0 w 19"/>
                    <a:gd name="T31" fmla="*/ 7 h 22"/>
                    <a:gd name="T32" fmla="*/ 0 w 19"/>
                    <a:gd name="T33" fmla="*/ 9 h 22"/>
                    <a:gd name="T34" fmla="*/ 0 w 19"/>
                    <a:gd name="T35" fmla="*/ 11 h 22"/>
                    <a:gd name="T36" fmla="*/ 1 w 19"/>
                    <a:gd name="T37" fmla="*/ 13 h 22"/>
                    <a:gd name="T38" fmla="*/ 1 w 19"/>
                    <a:gd name="T39" fmla="*/ 14 h 22"/>
                    <a:gd name="T40" fmla="*/ 2 w 19"/>
                    <a:gd name="T41" fmla="*/ 16 h 22"/>
                    <a:gd name="T42" fmla="*/ 3 w 19"/>
                    <a:gd name="T43" fmla="*/ 17 h 22"/>
                    <a:gd name="T44" fmla="*/ 5 w 19"/>
                    <a:gd name="T45" fmla="*/ 19 h 22"/>
                    <a:gd name="T46" fmla="*/ 6 w 19"/>
                    <a:gd name="T47" fmla="*/ 20 h 22"/>
                    <a:gd name="T48" fmla="*/ 8 w 19"/>
                    <a:gd name="T49" fmla="*/ 20 h 22"/>
                    <a:gd name="T50" fmla="*/ 9 w 19"/>
                    <a:gd name="T51" fmla="*/ 21 h 22"/>
                    <a:gd name="T52" fmla="*/ 11 w 19"/>
                    <a:gd name="T53" fmla="*/ 21 h 22"/>
                    <a:gd name="T54" fmla="*/ 12 w 19"/>
                    <a:gd name="T55" fmla="*/ 21 h 22"/>
                    <a:gd name="T56" fmla="*/ 14 w 19"/>
                    <a:gd name="T57" fmla="*/ 20 h 22"/>
                    <a:gd name="T58" fmla="*/ 15 w 19"/>
                    <a:gd name="T59" fmla="*/ 19 h 22"/>
                    <a:gd name="T60" fmla="*/ 16 w 19"/>
                    <a:gd name="T61" fmla="*/ 18 h 22"/>
                    <a:gd name="T62" fmla="*/ 17 w 19"/>
                    <a:gd name="T63" fmla="*/ 17 h 22"/>
                    <a:gd name="T64" fmla="*/ 18 w 19"/>
                    <a:gd name="T65" fmla="*/ 15 h 22"/>
                    <a:gd name="T66" fmla="*/ 18 w 19"/>
                    <a:gd name="T67" fmla="*/ 14 h 22"/>
                    <a:gd name="T68" fmla="*/ 18 w 19"/>
                    <a:gd name="T69" fmla="*/ 12 h 22"/>
                    <a:gd name="T70" fmla="*/ 18 w 19"/>
                    <a:gd name="T71" fmla="*/ 10 h 22"/>
                    <a:gd name="T72" fmla="*/ 17 w 19"/>
                    <a:gd name="T73" fmla="*/ 8 h 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
                    <a:gd name="T112" fmla="*/ 0 h 22"/>
                    <a:gd name="T113" fmla="*/ 19 w 19"/>
                    <a:gd name="T114" fmla="*/ 22 h 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 h="22">
                      <a:moveTo>
                        <a:pt x="17" y="8"/>
                      </a:moveTo>
                      <a:lnTo>
                        <a:pt x="17" y="7"/>
                      </a:lnTo>
                      <a:lnTo>
                        <a:pt x="16" y="5"/>
                      </a:lnTo>
                      <a:lnTo>
                        <a:pt x="15" y="4"/>
                      </a:lnTo>
                      <a:lnTo>
                        <a:pt x="13" y="2"/>
                      </a:lnTo>
                      <a:lnTo>
                        <a:pt x="12" y="1"/>
                      </a:lnTo>
                      <a:lnTo>
                        <a:pt x="10" y="1"/>
                      </a:lnTo>
                      <a:lnTo>
                        <a:pt x="9" y="0"/>
                      </a:lnTo>
                      <a:lnTo>
                        <a:pt x="7" y="0"/>
                      </a:lnTo>
                      <a:lnTo>
                        <a:pt x="6" y="0"/>
                      </a:lnTo>
                      <a:lnTo>
                        <a:pt x="4" y="1"/>
                      </a:lnTo>
                      <a:lnTo>
                        <a:pt x="3" y="2"/>
                      </a:lnTo>
                      <a:lnTo>
                        <a:pt x="2" y="3"/>
                      </a:lnTo>
                      <a:lnTo>
                        <a:pt x="1" y="4"/>
                      </a:lnTo>
                      <a:lnTo>
                        <a:pt x="0" y="6"/>
                      </a:lnTo>
                      <a:lnTo>
                        <a:pt x="0" y="7"/>
                      </a:lnTo>
                      <a:lnTo>
                        <a:pt x="0" y="9"/>
                      </a:lnTo>
                      <a:lnTo>
                        <a:pt x="0" y="11"/>
                      </a:lnTo>
                      <a:lnTo>
                        <a:pt x="1" y="13"/>
                      </a:lnTo>
                      <a:lnTo>
                        <a:pt x="1" y="14"/>
                      </a:lnTo>
                      <a:lnTo>
                        <a:pt x="2" y="16"/>
                      </a:lnTo>
                      <a:lnTo>
                        <a:pt x="3" y="17"/>
                      </a:lnTo>
                      <a:lnTo>
                        <a:pt x="5" y="19"/>
                      </a:lnTo>
                      <a:lnTo>
                        <a:pt x="6" y="20"/>
                      </a:lnTo>
                      <a:lnTo>
                        <a:pt x="8" y="20"/>
                      </a:lnTo>
                      <a:lnTo>
                        <a:pt x="9" y="21"/>
                      </a:lnTo>
                      <a:lnTo>
                        <a:pt x="11" y="21"/>
                      </a:lnTo>
                      <a:lnTo>
                        <a:pt x="12" y="21"/>
                      </a:lnTo>
                      <a:lnTo>
                        <a:pt x="14" y="20"/>
                      </a:lnTo>
                      <a:lnTo>
                        <a:pt x="15" y="19"/>
                      </a:lnTo>
                      <a:lnTo>
                        <a:pt x="16" y="18"/>
                      </a:lnTo>
                      <a:lnTo>
                        <a:pt x="17" y="17"/>
                      </a:lnTo>
                      <a:lnTo>
                        <a:pt x="18" y="15"/>
                      </a:lnTo>
                      <a:lnTo>
                        <a:pt x="18" y="14"/>
                      </a:lnTo>
                      <a:lnTo>
                        <a:pt x="18" y="12"/>
                      </a:lnTo>
                      <a:lnTo>
                        <a:pt x="18" y="10"/>
                      </a:lnTo>
                      <a:lnTo>
                        <a:pt x="17" y="8"/>
                      </a:lnTo>
                    </a:path>
                  </a:pathLst>
                </a:custGeom>
                <a:solidFill>
                  <a:srgbClr val="A0C0FF"/>
                </a:solidFill>
                <a:ln w="12700" cap="rnd">
                  <a:solidFill>
                    <a:srgbClr val="000000"/>
                  </a:solidFill>
                  <a:round/>
                  <a:headEnd/>
                  <a:tailEnd/>
                </a:ln>
              </p:spPr>
              <p:txBody>
                <a:bodyPr/>
                <a:lstStyle/>
                <a:p>
                  <a:endParaRPr lang="en-US" dirty="0"/>
                </a:p>
              </p:txBody>
            </p:sp>
          </p:grpSp>
        </p:grpSp>
        <p:grpSp>
          <p:nvGrpSpPr>
            <p:cNvPr id="5182" name="Group 446"/>
            <p:cNvGrpSpPr>
              <a:grpSpLocks/>
            </p:cNvGrpSpPr>
            <p:nvPr/>
          </p:nvGrpSpPr>
          <p:grpSpPr bwMode="auto">
            <a:xfrm>
              <a:off x="3807" y="1360"/>
              <a:ext cx="89" cy="70"/>
              <a:chOff x="3807" y="1360"/>
              <a:chExt cx="89" cy="70"/>
            </a:xfrm>
          </p:grpSpPr>
          <p:sp>
            <p:nvSpPr>
              <p:cNvPr id="5236" name="Freeform 447"/>
              <p:cNvSpPr>
                <a:spLocks/>
              </p:cNvSpPr>
              <p:nvPr/>
            </p:nvSpPr>
            <p:spPr bwMode="auto">
              <a:xfrm>
                <a:off x="3820" y="1360"/>
                <a:ext cx="76" cy="69"/>
              </a:xfrm>
              <a:custGeom>
                <a:avLst/>
                <a:gdLst>
                  <a:gd name="T0" fmla="*/ 65 w 76"/>
                  <a:gd name="T1" fmla="*/ 0 h 69"/>
                  <a:gd name="T2" fmla="*/ 69 w 76"/>
                  <a:gd name="T3" fmla="*/ 6 h 69"/>
                  <a:gd name="T4" fmla="*/ 73 w 76"/>
                  <a:gd name="T5" fmla="*/ 13 h 69"/>
                  <a:gd name="T6" fmla="*/ 75 w 76"/>
                  <a:gd name="T7" fmla="*/ 21 h 69"/>
                  <a:gd name="T8" fmla="*/ 75 w 76"/>
                  <a:gd name="T9" fmla="*/ 28 h 69"/>
                  <a:gd name="T10" fmla="*/ 20 w 76"/>
                  <a:gd name="T11" fmla="*/ 68 h 69"/>
                  <a:gd name="T12" fmla="*/ 11 w 76"/>
                  <a:gd name="T13" fmla="*/ 59 h 69"/>
                  <a:gd name="T14" fmla="*/ 2 w 76"/>
                  <a:gd name="T15" fmla="*/ 39 h 69"/>
                  <a:gd name="T16" fmla="*/ 1 w 76"/>
                  <a:gd name="T17" fmla="*/ 25 h 69"/>
                  <a:gd name="T18" fmla="*/ 0 w 76"/>
                  <a:gd name="T19" fmla="*/ 10 h 69"/>
                  <a:gd name="T20" fmla="*/ 65 w 76"/>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69"/>
                  <a:gd name="T35" fmla="*/ 76 w 76"/>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69">
                    <a:moveTo>
                      <a:pt x="65" y="0"/>
                    </a:moveTo>
                    <a:lnTo>
                      <a:pt x="69" y="6"/>
                    </a:lnTo>
                    <a:lnTo>
                      <a:pt x="73" y="13"/>
                    </a:lnTo>
                    <a:lnTo>
                      <a:pt x="75" y="21"/>
                    </a:lnTo>
                    <a:lnTo>
                      <a:pt x="75" y="28"/>
                    </a:lnTo>
                    <a:lnTo>
                      <a:pt x="20" y="68"/>
                    </a:lnTo>
                    <a:lnTo>
                      <a:pt x="11" y="59"/>
                    </a:lnTo>
                    <a:lnTo>
                      <a:pt x="2" y="39"/>
                    </a:lnTo>
                    <a:lnTo>
                      <a:pt x="1" y="25"/>
                    </a:lnTo>
                    <a:lnTo>
                      <a:pt x="0" y="10"/>
                    </a:lnTo>
                    <a:lnTo>
                      <a:pt x="65" y="0"/>
                    </a:lnTo>
                  </a:path>
                </a:pathLst>
              </a:custGeom>
              <a:solidFill>
                <a:srgbClr val="6080FF"/>
              </a:solidFill>
              <a:ln w="12700" cap="rnd">
                <a:solidFill>
                  <a:srgbClr val="000000"/>
                </a:solidFill>
                <a:round/>
                <a:headEnd/>
                <a:tailEnd/>
              </a:ln>
            </p:spPr>
            <p:txBody>
              <a:bodyPr/>
              <a:lstStyle/>
              <a:p>
                <a:endParaRPr lang="en-US" dirty="0"/>
              </a:p>
            </p:txBody>
          </p:sp>
          <p:grpSp>
            <p:nvGrpSpPr>
              <p:cNvPr id="5184" name="Group 448"/>
              <p:cNvGrpSpPr>
                <a:grpSpLocks/>
              </p:cNvGrpSpPr>
              <p:nvPr/>
            </p:nvGrpSpPr>
            <p:grpSpPr bwMode="auto">
              <a:xfrm>
                <a:off x="3807" y="1368"/>
                <a:ext cx="47" cy="62"/>
                <a:chOff x="3807" y="1368"/>
                <a:chExt cx="47" cy="62"/>
              </a:xfrm>
            </p:grpSpPr>
            <p:sp>
              <p:nvSpPr>
                <p:cNvPr id="5238" name="Freeform 449"/>
                <p:cNvSpPr>
                  <a:spLocks/>
                </p:cNvSpPr>
                <p:nvPr/>
              </p:nvSpPr>
              <p:spPr bwMode="auto">
                <a:xfrm>
                  <a:off x="3807" y="1368"/>
                  <a:ext cx="47" cy="62"/>
                </a:xfrm>
                <a:custGeom>
                  <a:avLst/>
                  <a:gdLst>
                    <a:gd name="T0" fmla="*/ 44 w 47"/>
                    <a:gd name="T1" fmla="*/ 24 h 62"/>
                    <a:gd name="T2" fmla="*/ 43 w 47"/>
                    <a:gd name="T3" fmla="*/ 19 h 62"/>
                    <a:gd name="T4" fmla="*/ 40 w 47"/>
                    <a:gd name="T5" fmla="*/ 15 h 62"/>
                    <a:gd name="T6" fmla="*/ 37 w 47"/>
                    <a:gd name="T7" fmla="*/ 10 h 62"/>
                    <a:gd name="T8" fmla="*/ 34 w 47"/>
                    <a:gd name="T9" fmla="*/ 7 h 62"/>
                    <a:gd name="T10" fmla="*/ 30 w 47"/>
                    <a:gd name="T11" fmla="*/ 4 h 62"/>
                    <a:gd name="T12" fmla="*/ 26 w 47"/>
                    <a:gd name="T13" fmla="*/ 2 h 62"/>
                    <a:gd name="T14" fmla="*/ 23 w 47"/>
                    <a:gd name="T15" fmla="*/ 0 h 62"/>
                    <a:gd name="T16" fmla="*/ 18 w 47"/>
                    <a:gd name="T17" fmla="*/ 0 h 62"/>
                    <a:gd name="T18" fmla="*/ 15 w 47"/>
                    <a:gd name="T19" fmla="*/ 1 h 62"/>
                    <a:gd name="T20" fmla="*/ 11 w 47"/>
                    <a:gd name="T21" fmla="*/ 2 h 62"/>
                    <a:gd name="T22" fmla="*/ 8 w 47"/>
                    <a:gd name="T23" fmla="*/ 5 h 62"/>
                    <a:gd name="T24" fmla="*/ 5 w 47"/>
                    <a:gd name="T25" fmla="*/ 8 h 62"/>
                    <a:gd name="T26" fmla="*/ 3 w 47"/>
                    <a:gd name="T27" fmla="*/ 12 h 62"/>
                    <a:gd name="T28" fmla="*/ 1 w 47"/>
                    <a:gd name="T29" fmla="*/ 16 h 62"/>
                    <a:gd name="T30" fmla="*/ 0 w 47"/>
                    <a:gd name="T31" fmla="*/ 21 h 62"/>
                    <a:gd name="T32" fmla="*/ 0 w 47"/>
                    <a:gd name="T33" fmla="*/ 26 h 62"/>
                    <a:gd name="T34" fmla="*/ 1 w 47"/>
                    <a:gd name="T35" fmla="*/ 31 h 62"/>
                    <a:gd name="T36" fmla="*/ 2 w 47"/>
                    <a:gd name="T37" fmla="*/ 37 h 62"/>
                    <a:gd name="T38" fmla="*/ 3 w 47"/>
                    <a:gd name="T39" fmla="*/ 42 h 62"/>
                    <a:gd name="T40" fmla="*/ 6 w 47"/>
                    <a:gd name="T41" fmla="*/ 46 h 62"/>
                    <a:gd name="T42" fmla="*/ 9 w 47"/>
                    <a:gd name="T43" fmla="*/ 51 h 62"/>
                    <a:gd name="T44" fmla="*/ 12 w 47"/>
                    <a:gd name="T45" fmla="*/ 54 h 62"/>
                    <a:gd name="T46" fmla="*/ 16 w 47"/>
                    <a:gd name="T47" fmla="*/ 57 h 62"/>
                    <a:gd name="T48" fmla="*/ 20 w 47"/>
                    <a:gd name="T49" fmla="*/ 59 h 62"/>
                    <a:gd name="T50" fmla="*/ 23 w 47"/>
                    <a:gd name="T51" fmla="*/ 61 h 62"/>
                    <a:gd name="T52" fmla="*/ 28 w 47"/>
                    <a:gd name="T53" fmla="*/ 61 h 62"/>
                    <a:gd name="T54" fmla="*/ 31 w 47"/>
                    <a:gd name="T55" fmla="*/ 60 h 62"/>
                    <a:gd name="T56" fmla="*/ 35 w 47"/>
                    <a:gd name="T57" fmla="*/ 59 h 62"/>
                    <a:gd name="T58" fmla="*/ 38 w 47"/>
                    <a:gd name="T59" fmla="*/ 56 h 62"/>
                    <a:gd name="T60" fmla="*/ 41 w 47"/>
                    <a:gd name="T61" fmla="*/ 53 h 62"/>
                    <a:gd name="T62" fmla="*/ 43 w 47"/>
                    <a:gd name="T63" fmla="*/ 49 h 62"/>
                    <a:gd name="T64" fmla="*/ 45 w 47"/>
                    <a:gd name="T65" fmla="*/ 45 h 62"/>
                    <a:gd name="T66" fmla="*/ 46 w 47"/>
                    <a:gd name="T67" fmla="*/ 40 h 62"/>
                    <a:gd name="T68" fmla="*/ 46 w 47"/>
                    <a:gd name="T69" fmla="*/ 35 h 62"/>
                    <a:gd name="T70" fmla="*/ 45 w 47"/>
                    <a:gd name="T71" fmla="*/ 30 h 62"/>
                    <a:gd name="T72" fmla="*/ 44 w 47"/>
                    <a:gd name="T73" fmla="*/ 24 h 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
                    <a:gd name="T112" fmla="*/ 0 h 62"/>
                    <a:gd name="T113" fmla="*/ 47 w 47"/>
                    <a:gd name="T114" fmla="*/ 62 h 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 h="62">
                      <a:moveTo>
                        <a:pt x="44" y="24"/>
                      </a:moveTo>
                      <a:lnTo>
                        <a:pt x="43" y="19"/>
                      </a:lnTo>
                      <a:lnTo>
                        <a:pt x="40" y="15"/>
                      </a:lnTo>
                      <a:lnTo>
                        <a:pt x="37" y="10"/>
                      </a:lnTo>
                      <a:lnTo>
                        <a:pt x="34" y="7"/>
                      </a:lnTo>
                      <a:lnTo>
                        <a:pt x="30" y="4"/>
                      </a:lnTo>
                      <a:lnTo>
                        <a:pt x="26" y="2"/>
                      </a:lnTo>
                      <a:lnTo>
                        <a:pt x="23" y="0"/>
                      </a:lnTo>
                      <a:lnTo>
                        <a:pt x="18" y="0"/>
                      </a:lnTo>
                      <a:lnTo>
                        <a:pt x="15" y="1"/>
                      </a:lnTo>
                      <a:lnTo>
                        <a:pt x="11" y="2"/>
                      </a:lnTo>
                      <a:lnTo>
                        <a:pt x="8" y="5"/>
                      </a:lnTo>
                      <a:lnTo>
                        <a:pt x="5" y="8"/>
                      </a:lnTo>
                      <a:lnTo>
                        <a:pt x="3" y="12"/>
                      </a:lnTo>
                      <a:lnTo>
                        <a:pt x="1" y="16"/>
                      </a:lnTo>
                      <a:lnTo>
                        <a:pt x="0" y="21"/>
                      </a:lnTo>
                      <a:lnTo>
                        <a:pt x="0" y="26"/>
                      </a:lnTo>
                      <a:lnTo>
                        <a:pt x="1" y="31"/>
                      </a:lnTo>
                      <a:lnTo>
                        <a:pt x="2" y="37"/>
                      </a:lnTo>
                      <a:lnTo>
                        <a:pt x="3" y="42"/>
                      </a:lnTo>
                      <a:lnTo>
                        <a:pt x="6" y="46"/>
                      </a:lnTo>
                      <a:lnTo>
                        <a:pt x="9" y="51"/>
                      </a:lnTo>
                      <a:lnTo>
                        <a:pt x="12" y="54"/>
                      </a:lnTo>
                      <a:lnTo>
                        <a:pt x="16" y="57"/>
                      </a:lnTo>
                      <a:lnTo>
                        <a:pt x="20" y="59"/>
                      </a:lnTo>
                      <a:lnTo>
                        <a:pt x="23" y="61"/>
                      </a:lnTo>
                      <a:lnTo>
                        <a:pt x="28" y="61"/>
                      </a:lnTo>
                      <a:lnTo>
                        <a:pt x="31" y="60"/>
                      </a:lnTo>
                      <a:lnTo>
                        <a:pt x="35" y="59"/>
                      </a:lnTo>
                      <a:lnTo>
                        <a:pt x="38" y="56"/>
                      </a:lnTo>
                      <a:lnTo>
                        <a:pt x="41" y="53"/>
                      </a:lnTo>
                      <a:lnTo>
                        <a:pt x="43" y="49"/>
                      </a:lnTo>
                      <a:lnTo>
                        <a:pt x="45" y="45"/>
                      </a:lnTo>
                      <a:lnTo>
                        <a:pt x="46" y="40"/>
                      </a:lnTo>
                      <a:lnTo>
                        <a:pt x="46" y="35"/>
                      </a:lnTo>
                      <a:lnTo>
                        <a:pt x="45" y="30"/>
                      </a:lnTo>
                      <a:lnTo>
                        <a:pt x="44" y="24"/>
                      </a:lnTo>
                    </a:path>
                  </a:pathLst>
                </a:custGeom>
                <a:gradFill rotWithShape="0">
                  <a:gsLst>
                    <a:gs pos="0">
                      <a:srgbClr val="919191"/>
                    </a:gs>
                    <a:gs pos="100000">
                      <a:srgbClr val="000000"/>
                    </a:gs>
                  </a:gsLst>
                  <a:lin ang="0" scaled="1"/>
                </a:gradFill>
                <a:ln w="12700" cap="rnd">
                  <a:noFill/>
                  <a:round/>
                  <a:headEnd/>
                  <a:tailEnd/>
                </a:ln>
              </p:spPr>
              <p:txBody>
                <a:bodyPr/>
                <a:lstStyle/>
                <a:p>
                  <a:endParaRPr lang="en-US" dirty="0"/>
                </a:p>
              </p:txBody>
            </p:sp>
            <p:sp>
              <p:nvSpPr>
                <p:cNvPr id="5239" name="Freeform 450"/>
                <p:cNvSpPr>
                  <a:spLocks/>
                </p:cNvSpPr>
                <p:nvPr/>
              </p:nvSpPr>
              <p:spPr bwMode="auto">
                <a:xfrm>
                  <a:off x="3807" y="1368"/>
                  <a:ext cx="47" cy="62"/>
                </a:xfrm>
                <a:custGeom>
                  <a:avLst/>
                  <a:gdLst>
                    <a:gd name="T0" fmla="*/ 44 w 47"/>
                    <a:gd name="T1" fmla="*/ 24 h 62"/>
                    <a:gd name="T2" fmla="*/ 43 w 47"/>
                    <a:gd name="T3" fmla="*/ 19 h 62"/>
                    <a:gd name="T4" fmla="*/ 40 w 47"/>
                    <a:gd name="T5" fmla="*/ 15 h 62"/>
                    <a:gd name="T6" fmla="*/ 37 w 47"/>
                    <a:gd name="T7" fmla="*/ 10 h 62"/>
                    <a:gd name="T8" fmla="*/ 34 w 47"/>
                    <a:gd name="T9" fmla="*/ 7 h 62"/>
                    <a:gd name="T10" fmla="*/ 30 w 47"/>
                    <a:gd name="T11" fmla="*/ 4 h 62"/>
                    <a:gd name="T12" fmla="*/ 26 w 47"/>
                    <a:gd name="T13" fmla="*/ 2 h 62"/>
                    <a:gd name="T14" fmla="*/ 23 w 47"/>
                    <a:gd name="T15" fmla="*/ 0 h 62"/>
                    <a:gd name="T16" fmla="*/ 19 w 47"/>
                    <a:gd name="T17" fmla="*/ 0 h 62"/>
                    <a:gd name="T18" fmla="*/ 15 w 47"/>
                    <a:gd name="T19" fmla="*/ 1 h 62"/>
                    <a:gd name="T20" fmla="*/ 11 w 47"/>
                    <a:gd name="T21" fmla="*/ 2 h 62"/>
                    <a:gd name="T22" fmla="*/ 8 w 47"/>
                    <a:gd name="T23" fmla="*/ 5 h 62"/>
                    <a:gd name="T24" fmla="*/ 5 w 47"/>
                    <a:gd name="T25" fmla="*/ 8 h 62"/>
                    <a:gd name="T26" fmla="*/ 3 w 47"/>
                    <a:gd name="T27" fmla="*/ 12 h 62"/>
                    <a:gd name="T28" fmla="*/ 1 w 47"/>
                    <a:gd name="T29" fmla="*/ 16 h 62"/>
                    <a:gd name="T30" fmla="*/ 0 w 47"/>
                    <a:gd name="T31" fmla="*/ 21 h 62"/>
                    <a:gd name="T32" fmla="*/ 0 w 47"/>
                    <a:gd name="T33" fmla="*/ 26 h 62"/>
                    <a:gd name="T34" fmla="*/ 1 w 47"/>
                    <a:gd name="T35" fmla="*/ 32 h 62"/>
                    <a:gd name="T36" fmla="*/ 2 w 47"/>
                    <a:gd name="T37" fmla="*/ 37 h 62"/>
                    <a:gd name="T38" fmla="*/ 3 w 47"/>
                    <a:gd name="T39" fmla="*/ 42 h 62"/>
                    <a:gd name="T40" fmla="*/ 6 w 47"/>
                    <a:gd name="T41" fmla="*/ 46 h 62"/>
                    <a:gd name="T42" fmla="*/ 9 w 47"/>
                    <a:gd name="T43" fmla="*/ 51 h 62"/>
                    <a:gd name="T44" fmla="*/ 12 w 47"/>
                    <a:gd name="T45" fmla="*/ 54 h 62"/>
                    <a:gd name="T46" fmla="*/ 16 w 47"/>
                    <a:gd name="T47" fmla="*/ 57 h 62"/>
                    <a:gd name="T48" fmla="*/ 20 w 47"/>
                    <a:gd name="T49" fmla="*/ 59 h 62"/>
                    <a:gd name="T50" fmla="*/ 23 w 47"/>
                    <a:gd name="T51" fmla="*/ 61 h 62"/>
                    <a:gd name="T52" fmla="*/ 27 w 47"/>
                    <a:gd name="T53" fmla="*/ 61 h 62"/>
                    <a:gd name="T54" fmla="*/ 31 w 47"/>
                    <a:gd name="T55" fmla="*/ 60 h 62"/>
                    <a:gd name="T56" fmla="*/ 35 w 47"/>
                    <a:gd name="T57" fmla="*/ 59 h 62"/>
                    <a:gd name="T58" fmla="*/ 38 w 47"/>
                    <a:gd name="T59" fmla="*/ 56 h 62"/>
                    <a:gd name="T60" fmla="*/ 41 w 47"/>
                    <a:gd name="T61" fmla="*/ 53 h 62"/>
                    <a:gd name="T62" fmla="*/ 43 w 47"/>
                    <a:gd name="T63" fmla="*/ 49 h 62"/>
                    <a:gd name="T64" fmla="*/ 45 w 47"/>
                    <a:gd name="T65" fmla="*/ 45 h 62"/>
                    <a:gd name="T66" fmla="*/ 46 w 47"/>
                    <a:gd name="T67" fmla="*/ 40 h 62"/>
                    <a:gd name="T68" fmla="*/ 46 w 47"/>
                    <a:gd name="T69" fmla="*/ 35 h 62"/>
                    <a:gd name="T70" fmla="*/ 45 w 47"/>
                    <a:gd name="T71" fmla="*/ 29 h 62"/>
                    <a:gd name="T72" fmla="*/ 44 w 47"/>
                    <a:gd name="T73" fmla="*/ 24 h 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
                    <a:gd name="T112" fmla="*/ 0 h 62"/>
                    <a:gd name="T113" fmla="*/ 47 w 47"/>
                    <a:gd name="T114" fmla="*/ 62 h 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 h="62">
                      <a:moveTo>
                        <a:pt x="44" y="24"/>
                      </a:moveTo>
                      <a:lnTo>
                        <a:pt x="43" y="19"/>
                      </a:lnTo>
                      <a:lnTo>
                        <a:pt x="40" y="15"/>
                      </a:lnTo>
                      <a:lnTo>
                        <a:pt x="37" y="10"/>
                      </a:lnTo>
                      <a:lnTo>
                        <a:pt x="34" y="7"/>
                      </a:lnTo>
                      <a:lnTo>
                        <a:pt x="30" y="4"/>
                      </a:lnTo>
                      <a:lnTo>
                        <a:pt x="26" y="2"/>
                      </a:lnTo>
                      <a:lnTo>
                        <a:pt x="23" y="0"/>
                      </a:lnTo>
                      <a:lnTo>
                        <a:pt x="19" y="0"/>
                      </a:lnTo>
                      <a:lnTo>
                        <a:pt x="15" y="1"/>
                      </a:lnTo>
                      <a:lnTo>
                        <a:pt x="11" y="2"/>
                      </a:lnTo>
                      <a:lnTo>
                        <a:pt x="8" y="5"/>
                      </a:lnTo>
                      <a:lnTo>
                        <a:pt x="5" y="8"/>
                      </a:lnTo>
                      <a:lnTo>
                        <a:pt x="3" y="12"/>
                      </a:lnTo>
                      <a:lnTo>
                        <a:pt x="1" y="16"/>
                      </a:lnTo>
                      <a:lnTo>
                        <a:pt x="0" y="21"/>
                      </a:lnTo>
                      <a:lnTo>
                        <a:pt x="0" y="26"/>
                      </a:lnTo>
                      <a:lnTo>
                        <a:pt x="1" y="32"/>
                      </a:lnTo>
                      <a:lnTo>
                        <a:pt x="2" y="37"/>
                      </a:lnTo>
                      <a:lnTo>
                        <a:pt x="3" y="42"/>
                      </a:lnTo>
                      <a:lnTo>
                        <a:pt x="6" y="46"/>
                      </a:lnTo>
                      <a:lnTo>
                        <a:pt x="9" y="51"/>
                      </a:lnTo>
                      <a:lnTo>
                        <a:pt x="12" y="54"/>
                      </a:lnTo>
                      <a:lnTo>
                        <a:pt x="16" y="57"/>
                      </a:lnTo>
                      <a:lnTo>
                        <a:pt x="20" y="59"/>
                      </a:lnTo>
                      <a:lnTo>
                        <a:pt x="23" y="61"/>
                      </a:lnTo>
                      <a:lnTo>
                        <a:pt x="27" y="61"/>
                      </a:lnTo>
                      <a:lnTo>
                        <a:pt x="31" y="60"/>
                      </a:lnTo>
                      <a:lnTo>
                        <a:pt x="35" y="59"/>
                      </a:lnTo>
                      <a:lnTo>
                        <a:pt x="38" y="56"/>
                      </a:lnTo>
                      <a:lnTo>
                        <a:pt x="41" y="53"/>
                      </a:lnTo>
                      <a:lnTo>
                        <a:pt x="43" y="49"/>
                      </a:lnTo>
                      <a:lnTo>
                        <a:pt x="45" y="45"/>
                      </a:lnTo>
                      <a:lnTo>
                        <a:pt x="46" y="40"/>
                      </a:lnTo>
                      <a:lnTo>
                        <a:pt x="46" y="35"/>
                      </a:lnTo>
                      <a:lnTo>
                        <a:pt x="45" y="29"/>
                      </a:lnTo>
                      <a:lnTo>
                        <a:pt x="44" y="24"/>
                      </a:lnTo>
                    </a:path>
                  </a:pathLst>
                </a:custGeom>
                <a:noFill/>
                <a:ln w="12700" cap="rnd">
                  <a:solidFill>
                    <a:srgbClr val="000000"/>
                  </a:solidFill>
                  <a:round/>
                  <a:headEnd/>
                  <a:tailEnd/>
                </a:ln>
              </p:spPr>
              <p:txBody>
                <a:bodyPr/>
                <a:lstStyle/>
                <a:p>
                  <a:endParaRPr lang="en-US" dirty="0"/>
                </a:p>
              </p:txBody>
            </p:sp>
          </p:grpSp>
        </p:grpSp>
        <p:sp>
          <p:nvSpPr>
            <p:cNvPr id="5208" name="Line 451"/>
            <p:cNvSpPr>
              <a:spLocks noChangeShapeType="1"/>
            </p:cNvSpPr>
            <p:nvPr/>
          </p:nvSpPr>
          <p:spPr bwMode="auto">
            <a:xfrm flipV="1">
              <a:off x="3921" y="1324"/>
              <a:ext cx="134" cy="52"/>
            </a:xfrm>
            <a:prstGeom prst="line">
              <a:avLst/>
            </a:prstGeom>
            <a:noFill/>
            <a:ln w="12700">
              <a:solidFill>
                <a:srgbClr val="000000"/>
              </a:solidFill>
              <a:round/>
              <a:headEnd/>
              <a:tailEnd/>
            </a:ln>
          </p:spPr>
          <p:txBody>
            <a:bodyPr wrap="none" anchor="ctr"/>
            <a:lstStyle/>
            <a:p>
              <a:endParaRPr lang="en-US" dirty="0"/>
            </a:p>
          </p:txBody>
        </p:sp>
        <p:sp>
          <p:nvSpPr>
            <p:cNvPr id="5209" name="Line 452"/>
            <p:cNvSpPr>
              <a:spLocks noChangeShapeType="1"/>
            </p:cNvSpPr>
            <p:nvPr/>
          </p:nvSpPr>
          <p:spPr bwMode="auto">
            <a:xfrm flipV="1">
              <a:off x="3854" y="1124"/>
              <a:ext cx="134" cy="52"/>
            </a:xfrm>
            <a:prstGeom prst="line">
              <a:avLst/>
            </a:prstGeom>
            <a:noFill/>
            <a:ln w="12700">
              <a:solidFill>
                <a:srgbClr val="000000"/>
              </a:solidFill>
              <a:round/>
              <a:headEnd/>
              <a:tailEnd/>
            </a:ln>
          </p:spPr>
          <p:txBody>
            <a:bodyPr wrap="none" anchor="ctr"/>
            <a:lstStyle/>
            <a:p>
              <a:endParaRPr lang="en-US" dirty="0"/>
            </a:p>
          </p:txBody>
        </p:sp>
        <p:grpSp>
          <p:nvGrpSpPr>
            <p:cNvPr id="5187" name="Group 453"/>
            <p:cNvGrpSpPr>
              <a:grpSpLocks/>
            </p:cNvGrpSpPr>
            <p:nvPr/>
          </p:nvGrpSpPr>
          <p:grpSpPr bwMode="auto">
            <a:xfrm>
              <a:off x="3913" y="965"/>
              <a:ext cx="310" cy="484"/>
              <a:chOff x="3913" y="965"/>
              <a:chExt cx="310" cy="484"/>
            </a:xfrm>
          </p:grpSpPr>
          <p:sp>
            <p:nvSpPr>
              <p:cNvPr id="5211" name="Freeform 454"/>
              <p:cNvSpPr>
                <a:spLocks/>
              </p:cNvSpPr>
              <p:nvPr/>
            </p:nvSpPr>
            <p:spPr bwMode="auto">
              <a:xfrm>
                <a:off x="3913" y="965"/>
                <a:ext cx="310" cy="484"/>
              </a:xfrm>
              <a:custGeom>
                <a:avLst/>
                <a:gdLst>
                  <a:gd name="T0" fmla="*/ 0 w 310"/>
                  <a:gd name="T1" fmla="*/ 60 h 484"/>
                  <a:gd name="T2" fmla="*/ 144 w 310"/>
                  <a:gd name="T3" fmla="*/ 483 h 484"/>
                  <a:gd name="T4" fmla="*/ 309 w 310"/>
                  <a:gd name="T5" fmla="*/ 435 h 484"/>
                  <a:gd name="T6" fmla="*/ 159 w 310"/>
                  <a:gd name="T7" fmla="*/ 0 h 484"/>
                  <a:gd name="T8" fmla="*/ 0 w 310"/>
                  <a:gd name="T9" fmla="*/ 60 h 484"/>
                  <a:gd name="T10" fmla="*/ 0 60000 65536"/>
                  <a:gd name="T11" fmla="*/ 0 60000 65536"/>
                  <a:gd name="T12" fmla="*/ 0 60000 65536"/>
                  <a:gd name="T13" fmla="*/ 0 60000 65536"/>
                  <a:gd name="T14" fmla="*/ 0 60000 65536"/>
                  <a:gd name="T15" fmla="*/ 0 w 310"/>
                  <a:gd name="T16" fmla="*/ 0 h 484"/>
                  <a:gd name="T17" fmla="*/ 310 w 310"/>
                  <a:gd name="T18" fmla="*/ 484 h 484"/>
                </a:gdLst>
                <a:ahLst/>
                <a:cxnLst>
                  <a:cxn ang="T10">
                    <a:pos x="T0" y="T1"/>
                  </a:cxn>
                  <a:cxn ang="T11">
                    <a:pos x="T2" y="T3"/>
                  </a:cxn>
                  <a:cxn ang="T12">
                    <a:pos x="T4" y="T5"/>
                  </a:cxn>
                  <a:cxn ang="T13">
                    <a:pos x="T6" y="T7"/>
                  </a:cxn>
                  <a:cxn ang="T14">
                    <a:pos x="T8" y="T9"/>
                  </a:cxn>
                </a:cxnLst>
                <a:rect l="T15" t="T16" r="T17" b="T18"/>
                <a:pathLst>
                  <a:path w="310" h="484">
                    <a:moveTo>
                      <a:pt x="0" y="60"/>
                    </a:moveTo>
                    <a:lnTo>
                      <a:pt x="144" y="483"/>
                    </a:lnTo>
                    <a:lnTo>
                      <a:pt x="309" y="435"/>
                    </a:lnTo>
                    <a:lnTo>
                      <a:pt x="159" y="0"/>
                    </a:lnTo>
                    <a:lnTo>
                      <a:pt x="0" y="60"/>
                    </a:lnTo>
                  </a:path>
                </a:pathLst>
              </a:custGeom>
              <a:solidFill>
                <a:srgbClr val="000000"/>
              </a:solidFill>
              <a:ln w="12700" cap="rnd">
                <a:solidFill>
                  <a:srgbClr val="000000"/>
                </a:solidFill>
                <a:round/>
                <a:headEnd/>
                <a:tailEnd/>
              </a:ln>
            </p:spPr>
            <p:txBody>
              <a:bodyPr/>
              <a:lstStyle/>
              <a:p>
                <a:endParaRPr lang="en-US" dirty="0"/>
              </a:p>
            </p:txBody>
          </p:sp>
          <p:sp>
            <p:nvSpPr>
              <p:cNvPr id="5212" name="Freeform 455"/>
              <p:cNvSpPr>
                <a:spLocks/>
              </p:cNvSpPr>
              <p:nvPr/>
            </p:nvSpPr>
            <p:spPr bwMode="auto">
              <a:xfrm>
                <a:off x="3972" y="1142"/>
                <a:ext cx="166" cy="83"/>
              </a:xfrm>
              <a:custGeom>
                <a:avLst/>
                <a:gdLst>
                  <a:gd name="T0" fmla="*/ 0 w 166"/>
                  <a:gd name="T1" fmla="*/ 58 h 83"/>
                  <a:gd name="T2" fmla="*/ 158 w 166"/>
                  <a:gd name="T3" fmla="*/ 0 h 83"/>
                  <a:gd name="T4" fmla="*/ 165 w 166"/>
                  <a:gd name="T5" fmla="*/ 23 h 83"/>
                  <a:gd name="T6" fmla="*/ 8 w 166"/>
                  <a:gd name="T7" fmla="*/ 82 h 83"/>
                  <a:gd name="T8" fmla="*/ 0 w 166"/>
                  <a:gd name="T9" fmla="*/ 58 h 83"/>
                  <a:gd name="T10" fmla="*/ 0 60000 65536"/>
                  <a:gd name="T11" fmla="*/ 0 60000 65536"/>
                  <a:gd name="T12" fmla="*/ 0 60000 65536"/>
                  <a:gd name="T13" fmla="*/ 0 60000 65536"/>
                  <a:gd name="T14" fmla="*/ 0 60000 65536"/>
                  <a:gd name="T15" fmla="*/ 0 w 166"/>
                  <a:gd name="T16" fmla="*/ 0 h 83"/>
                  <a:gd name="T17" fmla="*/ 166 w 166"/>
                  <a:gd name="T18" fmla="*/ 83 h 83"/>
                </a:gdLst>
                <a:ahLst/>
                <a:cxnLst>
                  <a:cxn ang="T10">
                    <a:pos x="T0" y="T1"/>
                  </a:cxn>
                  <a:cxn ang="T11">
                    <a:pos x="T2" y="T3"/>
                  </a:cxn>
                  <a:cxn ang="T12">
                    <a:pos x="T4" y="T5"/>
                  </a:cxn>
                  <a:cxn ang="T13">
                    <a:pos x="T6" y="T7"/>
                  </a:cxn>
                  <a:cxn ang="T14">
                    <a:pos x="T8" y="T9"/>
                  </a:cxn>
                </a:cxnLst>
                <a:rect l="T15" t="T16" r="T17" b="T18"/>
                <a:pathLst>
                  <a:path w="166" h="83">
                    <a:moveTo>
                      <a:pt x="0" y="58"/>
                    </a:moveTo>
                    <a:lnTo>
                      <a:pt x="158" y="0"/>
                    </a:lnTo>
                    <a:lnTo>
                      <a:pt x="165" y="23"/>
                    </a:lnTo>
                    <a:lnTo>
                      <a:pt x="8" y="82"/>
                    </a:lnTo>
                    <a:lnTo>
                      <a:pt x="0" y="58"/>
                    </a:lnTo>
                  </a:path>
                </a:pathLst>
              </a:custGeom>
              <a:solidFill>
                <a:srgbClr val="C0C0C0"/>
              </a:solidFill>
              <a:ln w="12700" cap="rnd">
                <a:solidFill>
                  <a:srgbClr val="000000"/>
                </a:solidFill>
                <a:round/>
                <a:headEnd/>
                <a:tailEnd/>
              </a:ln>
            </p:spPr>
            <p:txBody>
              <a:bodyPr/>
              <a:lstStyle/>
              <a:p>
                <a:endParaRPr lang="en-US" dirty="0"/>
              </a:p>
            </p:txBody>
          </p:sp>
          <p:grpSp>
            <p:nvGrpSpPr>
              <p:cNvPr id="5189" name="Group 456"/>
              <p:cNvGrpSpPr>
                <a:grpSpLocks/>
              </p:cNvGrpSpPr>
              <p:nvPr/>
            </p:nvGrpSpPr>
            <p:grpSpPr bwMode="auto">
              <a:xfrm>
                <a:off x="3933" y="1168"/>
                <a:ext cx="216" cy="97"/>
                <a:chOff x="3933" y="1168"/>
                <a:chExt cx="216" cy="97"/>
              </a:xfrm>
            </p:grpSpPr>
            <p:sp>
              <p:nvSpPr>
                <p:cNvPr id="5234" name="Freeform 457"/>
                <p:cNvSpPr>
                  <a:spLocks/>
                </p:cNvSpPr>
                <p:nvPr/>
              </p:nvSpPr>
              <p:spPr bwMode="auto">
                <a:xfrm>
                  <a:off x="3933" y="1168"/>
                  <a:ext cx="214" cy="96"/>
                </a:xfrm>
                <a:custGeom>
                  <a:avLst/>
                  <a:gdLst>
                    <a:gd name="T0" fmla="*/ 0 w 214"/>
                    <a:gd name="T1" fmla="*/ 77 h 96"/>
                    <a:gd name="T2" fmla="*/ 207 w 214"/>
                    <a:gd name="T3" fmla="*/ 0 h 96"/>
                    <a:gd name="T4" fmla="*/ 211 w 214"/>
                    <a:gd name="T5" fmla="*/ 10 h 96"/>
                    <a:gd name="T6" fmla="*/ 213 w 214"/>
                    <a:gd name="T7" fmla="*/ 21 h 96"/>
                    <a:gd name="T8" fmla="*/ 7 w 214"/>
                    <a:gd name="T9" fmla="*/ 95 h 96"/>
                    <a:gd name="T10" fmla="*/ 0 w 214"/>
                    <a:gd name="T11" fmla="*/ 86 h 96"/>
                    <a:gd name="T12" fmla="*/ 0 w 214"/>
                    <a:gd name="T13" fmla="*/ 77 h 96"/>
                    <a:gd name="T14" fmla="*/ 0 60000 65536"/>
                    <a:gd name="T15" fmla="*/ 0 60000 65536"/>
                    <a:gd name="T16" fmla="*/ 0 60000 65536"/>
                    <a:gd name="T17" fmla="*/ 0 60000 65536"/>
                    <a:gd name="T18" fmla="*/ 0 60000 65536"/>
                    <a:gd name="T19" fmla="*/ 0 60000 65536"/>
                    <a:gd name="T20" fmla="*/ 0 60000 65536"/>
                    <a:gd name="T21" fmla="*/ 0 w 214"/>
                    <a:gd name="T22" fmla="*/ 0 h 96"/>
                    <a:gd name="T23" fmla="*/ 214 w 214"/>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4" h="96">
                      <a:moveTo>
                        <a:pt x="0" y="77"/>
                      </a:moveTo>
                      <a:lnTo>
                        <a:pt x="207" y="0"/>
                      </a:lnTo>
                      <a:lnTo>
                        <a:pt x="211" y="10"/>
                      </a:lnTo>
                      <a:lnTo>
                        <a:pt x="213" y="21"/>
                      </a:lnTo>
                      <a:lnTo>
                        <a:pt x="7" y="95"/>
                      </a:lnTo>
                      <a:lnTo>
                        <a:pt x="0" y="86"/>
                      </a:lnTo>
                      <a:lnTo>
                        <a:pt x="0" y="77"/>
                      </a:lnTo>
                    </a:path>
                  </a:pathLst>
                </a:custGeom>
                <a:gradFill rotWithShape="0">
                  <a:gsLst>
                    <a:gs pos="0">
                      <a:srgbClr val="F6F9FF"/>
                    </a:gs>
                    <a:gs pos="100000">
                      <a:srgbClr val="A2C1FE"/>
                    </a:gs>
                  </a:gsLst>
                  <a:lin ang="5400000" scaled="1"/>
                </a:gradFill>
                <a:ln w="12700" cap="rnd">
                  <a:noFill/>
                  <a:round/>
                  <a:headEnd/>
                  <a:tailEnd/>
                </a:ln>
              </p:spPr>
              <p:txBody>
                <a:bodyPr/>
                <a:lstStyle/>
                <a:p>
                  <a:endParaRPr lang="en-US" dirty="0"/>
                </a:p>
              </p:txBody>
            </p:sp>
            <p:sp>
              <p:nvSpPr>
                <p:cNvPr id="5235" name="Freeform 458"/>
                <p:cNvSpPr>
                  <a:spLocks/>
                </p:cNvSpPr>
                <p:nvPr/>
              </p:nvSpPr>
              <p:spPr bwMode="auto">
                <a:xfrm>
                  <a:off x="3933" y="1168"/>
                  <a:ext cx="216" cy="97"/>
                </a:xfrm>
                <a:custGeom>
                  <a:avLst/>
                  <a:gdLst>
                    <a:gd name="T0" fmla="*/ 0 w 216"/>
                    <a:gd name="T1" fmla="*/ 78 h 97"/>
                    <a:gd name="T2" fmla="*/ 209 w 216"/>
                    <a:gd name="T3" fmla="*/ 0 h 97"/>
                    <a:gd name="T4" fmla="*/ 213 w 216"/>
                    <a:gd name="T5" fmla="*/ 10 h 97"/>
                    <a:gd name="T6" fmla="*/ 215 w 216"/>
                    <a:gd name="T7" fmla="*/ 21 h 97"/>
                    <a:gd name="T8" fmla="*/ 7 w 216"/>
                    <a:gd name="T9" fmla="*/ 96 h 97"/>
                    <a:gd name="T10" fmla="*/ 0 w 216"/>
                    <a:gd name="T11" fmla="*/ 87 h 97"/>
                    <a:gd name="T12" fmla="*/ 0 w 216"/>
                    <a:gd name="T13" fmla="*/ 78 h 97"/>
                    <a:gd name="T14" fmla="*/ 0 60000 65536"/>
                    <a:gd name="T15" fmla="*/ 0 60000 65536"/>
                    <a:gd name="T16" fmla="*/ 0 60000 65536"/>
                    <a:gd name="T17" fmla="*/ 0 60000 65536"/>
                    <a:gd name="T18" fmla="*/ 0 60000 65536"/>
                    <a:gd name="T19" fmla="*/ 0 60000 65536"/>
                    <a:gd name="T20" fmla="*/ 0 60000 65536"/>
                    <a:gd name="T21" fmla="*/ 0 w 216"/>
                    <a:gd name="T22" fmla="*/ 0 h 97"/>
                    <a:gd name="T23" fmla="*/ 216 w 216"/>
                    <a:gd name="T24" fmla="*/ 97 h 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 h="97">
                      <a:moveTo>
                        <a:pt x="0" y="78"/>
                      </a:moveTo>
                      <a:lnTo>
                        <a:pt x="209" y="0"/>
                      </a:lnTo>
                      <a:lnTo>
                        <a:pt x="213" y="10"/>
                      </a:lnTo>
                      <a:lnTo>
                        <a:pt x="215" y="21"/>
                      </a:lnTo>
                      <a:lnTo>
                        <a:pt x="7" y="96"/>
                      </a:lnTo>
                      <a:lnTo>
                        <a:pt x="0" y="87"/>
                      </a:lnTo>
                      <a:lnTo>
                        <a:pt x="0" y="78"/>
                      </a:lnTo>
                    </a:path>
                  </a:pathLst>
                </a:custGeom>
                <a:noFill/>
                <a:ln w="12700" cap="rnd">
                  <a:solidFill>
                    <a:srgbClr val="000000"/>
                  </a:solidFill>
                  <a:round/>
                  <a:headEnd/>
                  <a:tailEnd/>
                </a:ln>
              </p:spPr>
              <p:txBody>
                <a:bodyPr/>
                <a:lstStyle/>
                <a:p>
                  <a:endParaRPr lang="en-US" dirty="0"/>
                </a:p>
              </p:txBody>
            </p:sp>
          </p:grpSp>
          <p:sp>
            <p:nvSpPr>
              <p:cNvPr id="5214" name="Freeform 459"/>
              <p:cNvSpPr>
                <a:spLocks/>
              </p:cNvSpPr>
              <p:nvPr/>
            </p:nvSpPr>
            <p:spPr bwMode="auto">
              <a:xfrm>
                <a:off x="3989" y="1190"/>
                <a:ext cx="168" cy="84"/>
              </a:xfrm>
              <a:custGeom>
                <a:avLst/>
                <a:gdLst>
                  <a:gd name="T0" fmla="*/ 0 w 168"/>
                  <a:gd name="T1" fmla="*/ 59 h 84"/>
                  <a:gd name="T2" fmla="*/ 159 w 168"/>
                  <a:gd name="T3" fmla="*/ 0 h 84"/>
                  <a:gd name="T4" fmla="*/ 167 w 168"/>
                  <a:gd name="T5" fmla="*/ 26 h 84"/>
                  <a:gd name="T6" fmla="*/ 8 w 168"/>
                  <a:gd name="T7" fmla="*/ 83 h 84"/>
                  <a:gd name="T8" fmla="*/ 0 w 168"/>
                  <a:gd name="T9" fmla="*/ 59 h 84"/>
                  <a:gd name="T10" fmla="*/ 0 60000 65536"/>
                  <a:gd name="T11" fmla="*/ 0 60000 65536"/>
                  <a:gd name="T12" fmla="*/ 0 60000 65536"/>
                  <a:gd name="T13" fmla="*/ 0 60000 65536"/>
                  <a:gd name="T14" fmla="*/ 0 60000 65536"/>
                  <a:gd name="T15" fmla="*/ 0 w 168"/>
                  <a:gd name="T16" fmla="*/ 0 h 84"/>
                  <a:gd name="T17" fmla="*/ 168 w 168"/>
                  <a:gd name="T18" fmla="*/ 84 h 84"/>
                </a:gdLst>
                <a:ahLst/>
                <a:cxnLst>
                  <a:cxn ang="T10">
                    <a:pos x="T0" y="T1"/>
                  </a:cxn>
                  <a:cxn ang="T11">
                    <a:pos x="T2" y="T3"/>
                  </a:cxn>
                  <a:cxn ang="T12">
                    <a:pos x="T4" y="T5"/>
                  </a:cxn>
                  <a:cxn ang="T13">
                    <a:pos x="T6" y="T7"/>
                  </a:cxn>
                  <a:cxn ang="T14">
                    <a:pos x="T8" y="T9"/>
                  </a:cxn>
                </a:cxnLst>
                <a:rect l="T15" t="T16" r="T17" b="T18"/>
                <a:pathLst>
                  <a:path w="168" h="84">
                    <a:moveTo>
                      <a:pt x="0" y="59"/>
                    </a:moveTo>
                    <a:lnTo>
                      <a:pt x="159" y="0"/>
                    </a:lnTo>
                    <a:lnTo>
                      <a:pt x="167" y="26"/>
                    </a:lnTo>
                    <a:lnTo>
                      <a:pt x="8" y="83"/>
                    </a:lnTo>
                    <a:lnTo>
                      <a:pt x="0" y="59"/>
                    </a:lnTo>
                  </a:path>
                </a:pathLst>
              </a:custGeom>
              <a:solidFill>
                <a:srgbClr val="C0C0C0"/>
              </a:solidFill>
              <a:ln w="12700" cap="rnd">
                <a:solidFill>
                  <a:srgbClr val="000000"/>
                </a:solidFill>
                <a:round/>
                <a:headEnd/>
                <a:tailEnd/>
              </a:ln>
            </p:spPr>
            <p:txBody>
              <a:bodyPr/>
              <a:lstStyle/>
              <a:p>
                <a:endParaRPr lang="en-US" dirty="0"/>
              </a:p>
            </p:txBody>
          </p:sp>
          <p:grpSp>
            <p:nvGrpSpPr>
              <p:cNvPr id="5190" name="Group 460"/>
              <p:cNvGrpSpPr>
                <a:grpSpLocks/>
              </p:cNvGrpSpPr>
              <p:nvPr/>
            </p:nvGrpSpPr>
            <p:grpSpPr bwMode="auto">
              <a:xfrm>
                <a:off x="3946" y="1063"/>
                <a:ext cx="164" cy="72"/>
                <a:chOff x="3946" y="1063"/>
                <a:chExt cx="164" cy="72"/>
              </a:xfrm>
            </p:grpSpPr>
            <p:sp>
              <p:nvSpPr>
                <p:cNvPr id="5229" name="Freeform 461"/>
                <p:cNvSpPr>
                  <a:spLocks/>
                </p:cNvSpPr>
                <p:nvPr/>
              </p:nvSpPr>
              <p:spPr bwMode="auto">
                <a:xfrm>
                  <a:off x="3946" y="1063"/>
                  <a:ext cx="164" cy="72"/>
                </a:xfrm>
                <a:custGeom>
                  <a:avLst/>
                  <a:gdLst>
                    <a:gd name="T0" fmla="*/ 0 w 164"/>
                    <a:gd name="T1" fmla="*/ 59 h 72"/>
                    <a:gd name="T2" fmla="*/ 4 w 164"/>
                    <a:gd name="T3" fmla="*/ 71 h 72"/>
                    <a:gd name="T4" fmla="*/ 163 w 164"/>
                    <a:gd name="T5" fmla="*/ 11 h 72"/>
                    <a:gd name="T6" fmla="*/ 160 w 164"/>
                    <a:gd name="T7" fmla="*/ 0 h 72"/>
                    <a:gd name="T8" fmla="*/ 0 w 164"/>
                    <a:gd name="T9" fmla="*/ 59 h 72"/>
                    <a:gd name="T10" fmla="*/ 0 60000 65536"/>
                    <a:gd name="T11" fmla="*/ 0 60000 65536"/>
                    <a:gd name="T12" fmla="*/ 0 60000 65536"/>
                    <a:gd name="T13" fmla="*/ 0 60000 65536"/>
                    <a:gd name="T14" fmla="*/ 0 60000 65536"/>
                    <a:gd name="T15" fmla="*/ 0 w 164"/>
                    <a:gd name="T16" fmla="*/ 0 h 72"/>
                    <a:gd name="T17" fmla="*/ 164 w 164"/>
                    <a:gd name="T18" fmla="*/ 72 h 72"/>
                  </a:gdLst>
                  <a:ahLst/>
                  <a:cxnLst>
                    <a:cxn ang="T10">
                      <a:pos x="T0" y="T1"/>
                    </a:cxn>
                    <a:cxn ang="T11">
                      <a:pos x="T2" y="T3"/>
                    </a:cxn>
                    <a:cxn ang="T12">
                      <a:pos x="T4" y="T5"/>
                    </a:cxn>
                    <a:cxn ang="T13">
                      <a:pos x="T6" y="T7"/>
                    </a:cxn>
                    <a:cxn ang="T14">
                      <a:pos x="T8" y="T9"/>
                    </a:cxn>
                  </a:cxnLst>
                  <a:rect l="T15" t="T16" r="T17" b="T18"/>
                  <a:pathLst>
                    <a:path w="164" h="72">
                      <a:moveTo>
                        <a:pt x="0" y="59"/>
                      </a:moveTo>
                      <a:lnTo>
                        <a:pt x="4" y="71"/>
                      </a:lnTo>
                      <a:lnTo>
                        <a:pt x="163" y="11"/>
                      </a:lnTo>
                      <a:lnTo>
                        <a:pt x="160" y="0"/>
                      </a:lnTo>
                      <a:lnTo>
                        <a:pt x="0" y="59"/>
                      </a:lnTo>
                    </a:path>
                  </a:pathLst>
                </a:custGeom>
                <a:solidFill>
                  <a:srgbClr val="000000"/>
                </a:solidFill>
                <a:ln w="12700" cap="rnd">
                  <a:solidFill>
                    <a:srgbClr val="000000"/>
                  </a:solidFill>
                  <a:round/>
                  <a:headEnd/>
                  <a:tailEnd/>
                </a:ln>
              </p:spPr>
              <p:txBody>
                <a:bodyPr/>
                <a:lstStyle/>
                <a:p>
                  <a:endParaRPr lang="en-US" dirty="0"/>
                </a:p>
              </p:txBody>
            </p:sp>
            <p:sp>
              <p:nvSpPr>
                <p:cNvPr id="5230" name="Line 462"/>
                <p:cNvSpPr>
                  <a:spLocks noChangeShapeType="1"/>
                </p:cNvSpPr>
                <p:nvPr/>
              </p:nvSpPr>
              <p:spPr bwMode="auto">
                <a:xfrm>
                  <a:off x="3956" y="1120"/>
                  <a:ext cx="7" cy="13"/>
                </a:xfrm>
                <a:prstGeom prst="line">
                  <a:avLst/>
                </a:prstGeom>
                <a:noFill/>
                <a:ln w="12700">
                  <a:solidFill>
                    <a:srgbClr val="FFFFFF"/>
                  </a:solidFill>
                  <a:round/>
                  <a:headEnd/>
                  <a:tailEnd/>
                </a:ln>
              </p:spPr>
              <p:txBody>
                <a:bodyPr wrap="none" anchor="ctr"/>
                <a:lstStyle/>
                <a:p>
                  <a:endParaRPr lang="en-US" dirty="0"/>
                </a:p>
              </p:txBody>
            </p:sp>
            <p:sp>
              <p:nvSpPr>
                <p:cNvPr id="5231" name="Line 463"/>
                <p:cNvSpPr>
                  <a:spLocks noChangeShapeType="1"/>
                </p:cNvSpPr>
                <p:nvPr/>
              </p:nvSpPr>
              <p:spPr bwMode="auto">
                <a:xfrm>
                  <a:off x="3996" y="1103"/>
                  <a:ext cx="7" cy="15"/>
                </a:xfrm>
                <a:prstGeom prst="line">
                  <a:avLst/>
                </a:prstGeom>
                <a:noFill/>
                <a:ln w="12700">
                  <a:solidFill>
                    <a:srgbClr val="FFFFFF"/>
                  </a:solidFill>
                  <a:round/>
                  <a:headEnd/>
                  <a:tailEnd/>
                </a:ln>
              </p:spPr>
              <p:txBody>
                <a:bodyPr wrap="none" anchor="ctr"/>
                <a:lstStyle/>
                <a:p>
                  <a:endParaRPr lang="en-US" dirty="0"/>
                </a:p>
              </p:txBody>
            </p:sp>
            <p:sp>
              <p:nvSpPr>
                <p:cNvPr id="5232" name="Line 464"/>
                <p:cNvSpPr>
                  <a:spLocks noChangeShapeType="1"/>
                </p:cNvSpPr>
                <p:nvPr/>
              </p:nvSpPr>
              <p:spPr bwMode="auto">
                <a:xfrm>
                  <a:off x="4045" y="1085"/>
                  <a:ext cx="7" cy="14"/>
                </a:xfrm>
                <a:prstGeom prst="line">
                  <a:avLst/>
                </a:prstGeom>
                <a:noFill/>
                <a:ln w="12700">
                  <a:solidFill>
                    <a:srgbClr val="FFFFFF"/>
                  </a:solidFill>
                  <a:round/>
                  <a:headEnd/>
                  <a:tailEnd/>
                </a:ln>
              </p:spPr>
              <p:txBody>
                <a:bodyPr wrap="none" anchor="ctr"/>
                <a:lstStyle/>
                <a:p>
                  <a:endParaRPr lang="en-US" dirty="0"/>
                </a:p>
              </p:txBody>
            </p:sp>
            <p:sp>
              <p:nvSpPr>
                <p:cNvPr id="5233" name="Line 465"/>
                <p:cNvSpPr>
                  <a:spLocks noChangeShapeType="1"/>
                </p:cNvSpPr>
                <p:nvPr/>
              </p:nvSpPr>
              <p:spPr bwMode="auto">
                <a:xfrm>
                  <a:off x="4096" y="1067"/>
                  <a:ext cx="0" cy="16"/>
                </a:xfrm>
                <a:prstGeom prst="line">
                  <a:avLst/>
                </a:prstGeom>
                <a:noFill/>
                <a:ln w="12700">
                  <a:solidFill>
                    <a:srgbClr val="FFFFFF"/>
                  </a:solidFill>
                  <a:round/>
                  <a:headEnd/>
                  <a:tailEnd/>
                </a:ln>
              </p:spPr>
              <p:txBody>
                <a:bodyPr wrap="none" anchor="ctr"/>
                <a:lstStyle/>
                <a:p>
                  <a:endParaRPr lang="en-US" dirty="0"/>
                </a:p>
              </p:txBody>
            </p:sp>
          </p:grpSp>
          <p:grpSp>
            <p:nvGrpSpPr>
              <p:cNvPr id="5191" name="Group 466"/>
              <p:cNvGrpSpPr>
                <a:grpSpLocks/>
              </p:cNvGrpSpPr>
              <p:nvPr/>
            </p:nvGrpSpPr>
            <p:grpSpPr bwMode="auto">
              <a:xfrm>
                <a:off x="4024" y="1288"/>
                <a:ext cx="164" cy="73"/>
                <a:chOff x="4024" y="1288"/>
                <a:chExt cx="164" cy="73"/>
              </a:xfrm>
            </p:grpSpPr>
            <p:sp>
              <p:nvSpPr>
                <p:cNvPr id="5224" name="Freeform 467"/>
                <p:cNvSpPr>
                  <a:spLocks/>
                </p:cNvSpPr>
                <p:nvPr/>
              </p:nvSpPr>
              <p:spPr bwMode="auto">
                <a:xfrm>
                  <a:off x="4024" y="1288"/>
                  <a:ext cx="164" cy="73"/>
                </a:xfrm>
                <a:custGeom>
                  <a:avLst/>
                  <a:gdLst>
                    <a:gd name="T0" fmla="*/ 0 w 164"/>
                    <a:gd name="T1" fmla="*/ 60 h 73"/>
                    <a:gd name="T2" fmla="*/ 4 w 164"/>
                    <a:gd name="T3" fmla="*/ 72 h 73"/>
                    <a:gd name="T4" fmla="*/ 163 w 164"/>
                    <a:gd name="T5" fmla="*/ 11 h 73"/>
                    <a:gd name="T6" fmla="*/ 160 w 164"/>
                    <a:gd name="T7" fmla="*/ 0 h 73"/>
                    <a:gd name="T8" fmla="*/ 0 w 164"/>
                    <a:gd name="T9" fmla="*/ 60 h 73"/>
                    <a:gd name="T10" fmla="*/ 0 60000 65536"/>
                    <a:gd name="T11" fmla="*/ 0 60000 65536"/>
                    <a:gd name="T12" fmla="*/ 0 60000 65536"/>
                    <a:gd name="T13" fmla="*/ 0 60000 65536"/>
                    <a:gd name="T14" fmla="*/ 0 60000 65536"/>
                    <a:gd name="T15" fmla="*/ 0 w 164"/>
                    <a:gd name="T16" fmla="*/ 0 h 73"/>
                    <a:gd name="T17" fmla="*/ 164 w 164"/>
                    <a:gd name="T18" fmla="*/ 73 h 73"/>
                  </a:gdLst>
                  <a:ahLst/>
                  <a:cxnLst>
                    <a:cxn ang="T10">
                      <a:pos x="T0" y="T1"/>
                    </a:cxn>
                    <a:cxn ang="T11">
                      <a:pos x="T2" y="T3"/>
                    </a:cxn>
                    <a:cxn ang="T12">
                      <a:pos x="T4" y="T5"/>
                    </a:cxn>
                    <a:cxn ang="T13">
                      <a:pos x="T6" y="T7"/>
                    </a:cxn>
                    <a:cxn ang="T14">
                      <a:pos x="T8" y="T9"/>
                    </a:cxn>
                  </a:cxnLst>
                  <a:rect l="T15" t="T16" r="T17" b="T18"/>
                  <a:pathLst>
                    <a:path w="164" h="73">
                      <a:moveTo>
                        <a:pt x="0" y="60"/>
                      </a:moveTo>
                      <a:lnTo>
                        <a:pt x="4" y="72"/>
                      </a:lnTo>
                      <a:lnTo>
                        <a:pt x="163" y="11"/>
                      </a:lnTo>
                      <a:lnTo>
                        <a:pt x="160" y="0"/>
                      </a:lnTo>
                      <a:lnTo>
                        <a:pt x="0" y="60"/>
                      </a:lnTo>
                    </a:path>
                  </a:pathLst>
                </a:custGeom>
                <a:solidFill>
                  <a:srgbClr val="000000"/>
                </a:solidFill>
                <a:ln w="12700" cap="rnd">
                  <a:solidFill>
                    <a:srgbClr val="000000"/>
                  </a:solidFill>
                  <a:round/>
                  <a:headEnd/>
                  <a:tailEnd/>
                </a:ln>
              </p:spPr>
              <p:txBody>
                <a:bodyPr/>
                <a:lstStyle/>
                <a:p>
                  <a:endParaRPr lang="en-US" dirty="0"/>
                </a:p>
              </p:txBody>
            </p:sp>
            <p:sp>
              <p:nvSpPr>
                <p:cNvPr id="5225" name="Line 468"/>
                <p:cNvSpPr>
                  <a:spLocks noChangeShapeType="1"/>
                </p:cNvSpPr>
                <p:nvPr/>
              </p:nvSpPr>
              <p:spPr bwMode="auto">
                <a:xfrm>
                  <a:off x="4034" y="1345"/>
                  <a:ext cx="7" cy="14"/>
                </a:xfrm>
                <a:prstGeom prst="line">
                  <a:avLst/>
                </a:prstGeom>
                <a:noFill/>
                <a:ln w="12700">
                  <a:solidFill>
                    <a:srgbClr val="FFFFFF"/>
                  </a:solidFill>
                  <a:round/>
                  <a:headEnd/>
                  <a:tailEnd/>
                </a:ln>
              </p:spPr>
              <p:txBody>
                <a:bodyPr wrap="none" anchor="ctr"/>
                <a:lstStyle/>
                <a:p>
                  <a:endParaRPr lang="en-US" dirty="0"/>
                </a:p>
              </p:txBody>
            </p:sp>
            <p:sp>
              <p:nvSpPr>
                <p:cNvPr id="5226" name="Line 469"/>
                <p:cNvSpPr>
                  <a:spLocks noChangeShapeType="1"/>
                </p:cNvSpPr>
                <p:nvPr/>
              </p:nvSpPr>
              <p:spPr bwMode="auto">
                <a:xfrm>
                  <a:off x="4074" y="1329"/>
                  <a:ext cx="6" cy="14"/>
                </a:xfrm>
                <a:prstGeom prst="line">
                  <a:avLst/>
                </a:prstGeom>
                <a:noFill/>
                <a:ln w="12700">
                  <a:solidFill>
                    <a:srgbClr val="FFFFFF"/>
                  </a:solidFill>
                  <a:round/>
                  <a:headEnd/>
                  <a:tailEnd/>
                </a:ln>
              </p:spPr>
              <p:txBody>
                <a:bodyPr wrap="none" anchor="ctr"/>
                <a:lstStyle/>
                <a:p>
                  <a:endParaRPr lang="en-US" dirty="0"/>
                </a:p>
              </p:txBody>
            </p:sp>
            <p:sp>
              <p:nvSpPr>
                <p:cNvPr id="5227" name="Line 470"/>
                <p:cNvSpPr>
                  <a:spLocks noChangeShapeType="1"/>
                </p:cNvSpPr>
                <p:nvPr/>
              </p:nvSpPr>
              <p:spPr bwMode="auto">
                <a:xfrm>
                  <a:off x="4124" y="1310"/>
                  <a:ext cx="6" cy="14"/>
                </a:xfrm>
                <a:prstGeom prst="line">
                  <a:avLst/>
                </a:prstGeom>
                <a:noFill/>
                <a:ln w="12700">
                  <a:solidFill>
                    <a:srgbClr val="FFFFFF"/>
                  </a:solidFill>
                  <a:round/>
                  <a:headEnd/>
                  <a:tailEnd/>
                </a:ln>
              </p:spPr>
              <p:txBody>
                <a:bodyPr wrap="none" anchor="ctr"/>
                <a:lstStyle/>
                <a:p>
                  <a:endParaRPr lang="en-US" dirty="0"/>
                </a:p>
              </p:txBody>
            </p:sp>
            <p:sp>
              <p:nvSpPr>
                <p:cNvPr id="5228" name="Line 471"/>
                <p:cNvSpPr>
                  <a:spLocks noChangeShapeType="1"/>
                </p:cNvSpPr>
                <p:nvPr/>
              </p:nvSpPr>
              <p:spPr bwMode="auto">
                <a:xfrm>
                  <a:off x="4170" y="1292"/>
                  <a:ext cx="7" cy="16"/>
                </a:xfrm>
                <a:prstGeom prst="line">
                  <a:avLst/>
                </a:prstGeom>
                <a:noFill/>
                <a:ln w="12700">
                  <a:solidFill>
                    <a:srgbClr val="FFFFFF"/>
                  </a:solidFill>
                  <a:round/>
                  <a:headEnd/>
                  <a:tailEnd/>
                </a:ln>
              </p:spPr>
              <p:txBody>
                <a:bodyPr wrap="none" anchor="ctr"/>
                <a:lstStyle/>
                <a:p>
                  <a:endParaRPr lang="en-US" dirty="0"/>
                </a:p>
              </p:txBody>
            </p:sp>
          </p:grpSp>
          <p:sp>
            <p:nvSpPr>
              <p:cNvPr id="5217" name="Freeform 472"/>
              <p:cNvSpPr>
                <a:spLocks/>
              </p:cNvSpPr>
              <p:nvPr/>
            </p:nvSpPr>
            <p:spPr bwMode="auto">
              <a:xfrm>
                <a:off x="3917" y="969"/>
                <a:ext cx="187" cy="153"/>
              </a:xfrm>
              <a:custGeom>
                <a:avLst/>
                <a:gdLst>
                  <a:gd name="T0" fmla="*/ 0 w 187"/>
                  <a:gd name="T1" fmla="*/ 58 h 153"/>
                  <a:gd name="T2" fmla="*/ 154 w 187"/>
                  <a:gd name="T3" fmla="*/ 0 h 153"/>
                  <a:gd name="T4" fmla="*/ 186 w 187"/>
                  <a:gd name="T5" fmla="*/ 93 h 153"/>
                  <a:gd name="T6" fmla="*/ 32 w 187"/>
                  <a:gd name="T7" fmla="*/ 152 h 153"/>
                  <a:gd name="T8" fmla="*/ 0 w 187"/>
                  <a:gd name="T9" fmla="*/ 58 h 153"/>
                  <a:gd name="T10" fmla="*/ 0 60000 65536"/>
                  <a:gd name="T11" fmla="*/ 0 60000 65536"/>
                  <a:gd name="T12" fmla="*/ 0 60000 65536"/>
                  <a:gd name="T13" fmla="*/ 0 60000 65536"/>
                  <a:gd name="T14" fmla="*/ 0 60000 65536"/>
                  <a:gd name="T15" fmla="*/ 0 w 187"/>
                  <a:gd name="T16" fmla="*/ 0 h 153"/>
                  <a:gd name="T17" fmla="*/ 187 w 187"/>
                  <a:gd name="T18" fmla="*/ 153 h 153"/>
                </a:gdLst>
                <a:ahLst/>
                <a:cxnLst>
                  <a:cxn ang="T10">
                    <a:pos x="T0" y="T1"/>
                  </a:cxn>
                  <a:cxn ang="T11">
                    <a:pos x="T2" y="T3"/>
                  </a:cxn>
                  <a:cxn ang="T12">
                    <a:pos x="T4" y="T5"/>
                  </a:cxn>
                  <a:cxn ang="T13">
                    <a:pos x="T6" y="T7"/>
                  </a:cxn>
                  <a:cxn ang="T14">
                    <a:pos x="T8" y="T9"/>
                  </a:cxn>
                </a:cxnLst>
                <a:rect l="T15" t="T16" r="T17" b="T18"/>
                <a:pathLst>
                  <a:path w="187" h="153">
                    <a:moveTo>
                      <a:pt x="0" y="58"/>
                    </a:moveTo>
                    <a:lnTo>
                      <a:pt x="154" y="0"/>
                    </a:lnTo>
                    <a:lnTo>
                      <a:pt x="186" y="93"/>
                    </a:lnTo>
                    <a:lnTo>
                      <a:pt x="32" y="152"/>
                    </a:lnTo>
                    <a:lnTo>
                      <a:pt x="0" y="58"/>
                    </a:lnTo>
                  </a:path>
                </a:pathLst>
              </a:custGeom>
              <a:solidFill>
                <a:srgbClr val="000000"/>
              </a:solidFill>
              <a:ln w="12700" cap="rnd">
                <a:solidFill>
                  <a:srgbClr val="FFFFFF"/>
                </a:solidFill>
                <a:round/>
                <a:headEnd/>
                <a:tailEnd/>
              </a:ln>
            </p:spPr>
            <p:txBody>
              <a:bodyPr/>
              <a:lstStyle/>
              <a:p>
                <a:endParaRPr lang="en-US" dirty="0"/>
              </a:p>
            </p:txBody>
          </p:sp>
          <p:sp>
            <p:nvSpPr>
              <p:cNvPr id="5218" name="Freeform 473"/>
              <p:cNvSpPr>
                <a:spLocks/>
              </p:cNvSpPr>
              <p:nvPr/>
            </p:nvSpPr>
            <p:spPr bwMode="auto">
              <a:xfrm>
                <a:off x="4029" y="1304"/>
                <a:ext cx="189" cy="141"/>
              </a:xfrm>
              <a:custGeom>
                <a:avLst/>
                <a:gdLst>
                  <a:gd name="T0" fmla="*/ 0 w 189"/>
                  <a:gd name="T1" fmla="*/ 56 h 141"/>
                  <a:gd name="T2" fmla="*/ 156 w 189"/>
                  <a:gd name="T3" fmla="*/ 0 h 141"/>
                  <a:gd name="T4" fmla="*/ 188 w 189"/>
                  <a:gd name="T5" fmla="*/ 93 h 141"/>
                  <a:gd name="T6" fmla="*/ 29 w 189"/>
                  <a:gd name="T7" fmla="*/ 140 h 141"/>
                  <a:gd name="T8" fmla="*/ 0 w 189"/>
                  <a:gd name="T9" fmla="*/ 56 h 141"/>
                  <a:gd name="T10" fmla="*/ 0 60000 65536"/>
                  <a:gd name="T11" fmla="*/ 0 60000 65536"/>
                  <a:gd name="T12" fmla="*/ 0 60000 65536"/>
                  <a:gd name="T13" fmla="*/ 0 60000 65536"/>
                  <a:gd name="T14" fmla="*/ 0 60000 65536"/>
                  <a:gd name="T15" fmla="*/ 0 w 189"/>
                  <a:gd name="T16" fmla="*/ 0 h 141"/>
                  <a:gd name="T17" fmla="*/ 189 w 189"/>
                  <a:gd name="T18" fmla="*/ 141 h 141"/>
                </a:gdLst>
                <a:ahLst/>
                <a:cxnLst>
                  <a:cxn ang="T10">
                    <a:pos x="T0" y="T1"/>
                  </a:cxn>
                  <a:cxn ang="T11">
                    <a:pos x="T2" y="T3"/>
                  </a:cxn>
                  <a:cxn ang="T12">
                    <a:pos x="T4" y="T5"/>
                  </a:cxn>
                  <a:cxn ang="T13">
                    <a:pos x="T6" y="T7"/>
                  </a:cxn>
                  <a:cxn ang="T14">
                    <a:pos x="T8" y="T9"/>
                  </a:cxn>
                </a:cxnLst>
                <a:rect l="T15" t="T16" r="T17" b="T18"/>
                <a:pathLst>
                  <a:path w="189" h="141">
                    <a:moveTo>
                      <a:pt x="0" y="56"/>
                    </a:moveTo>
                    <a:lnTo>
                      <a:pt x="156" y="0"/>
                    </a:lnTo>
                    <a:lnTo>
                      <a:pt x="188" y="93"/>
                    </a:lnTo>
                    <a:lnTo>
                      <a:pt x="29" y="140"/>
                    </a:lnTo>
                    <a:lnTo>
                      <a:pt x="0" y="56"/>
                    </a:lnTo>
                  </a:path>
                </a:pathLst>
              </a:custGeom>
              <a:solidFill>
                <a:srgbClr val="000000"/>
              </a:solidFill>
              <a:ln w="12700" cap="rnd">
                <a:solidFill>
                  <a:srgbClr val="FFFFFF"/>
                </a:solidFill>
                <a:round/>
                <a:headEnd/>
                <a:tailEnd/>
              </a:ln>
            </p:spPr>
            <p:txBody>
              <a:bodyPr/>
              <a:lstStyle/>
              <a:p>
                <a:endParaRPr lang="en-US" dirty="0"/>
              </a:p>
            </p:txBody>
          </p:sp>
          <p:sp>
            <p:nvSpPr>
              <p:cNvPr id="5219" name="Freeform 474"/>
              <p:cNvSpPr>
                <a:spLocks/>
              </p:cNvSpPr>
              <p:nvPr/>
            </p:nvSpPr>
            <p:spPr bwMode="auto">
              <a:xfrm>
                <a:off x="3952" y="1077"/>
                <a:ext cx="167" cy="84"/>
              </a:xfrm>
              <a:custGeom>
                <a:avLst/>
                <a:gdLst>
                  <a:gd name="T0" fmla="*/ 0 w 167"/>
                  <a:gd name="T1" fmla="*/ 59 h 84"/>
                  <a:gd name="T2" fmla="*/ 158 w 167"/>
                  <a:gd name="T3" fmla="*/ 0 h 84"/>
                  <a:gd name="T4" fmla="*/ 166 w 167"/>
                  <a:gd name="T5" fmla="*/ 26 h 84"/>
                  <a:gd name="T6" fmla="*/ 7 w 167"/>
                  <a:gd name="T7" fmla="*/ 83 h 84"/>
                  <a:gd name="T8" fmla="*/ 0 w 167"/>
                  <a:gd name="T9" fmla="*/ 59 h 84"/>
                  <a:gd name="T10" fmla="*/ 0 60000 65536"/>
                  <a:gd name="T11" fmla="*/ 0 60000 65536"/>
                  <a:gd name="T12" fmla="*/ 0 60000 65536"/>
                  <a:gd name="T13" fmla="*/ 0 60000 65536"/>
                  <a:gd name="T14" fmla="*/ 0 60000 65536"/>
                  <a:gd name="T15" fmla="*/ 0 w 167"/>
                  <a:gd name="T16" fmla="*/ 0 h 84"/>
                  <a:gd name="T17" fmla="*/ 167 w 167"/>
                  <a:gd name="T18" fmla="*/ 84 h 84"/>
                </a:gdLst>
                <a:ahLst/>
                <a:cxnLst>
                  <a:cxn ang="T10">
                    <a:pos x="T0" y="T1"/>
                  </a:cxn>
                  <a:cxn ang="T11">
                    <a:pos x="T2" y="T3"/>
                  </a:cxn>
                  <a:cxn ang="T12">
                    <a:pos x="T4" y="T5"/>
                  </a:cxn>
                  <a:cxn ang="T13">
                    <a:pos x="T6" y="T7"/>
                  </a:cxn>
                  <a:cxn ang="T14">
                    <a:pos x="T8" y="T9"/>
                  </a:cxn>
                </a:cxnLst>
                <a:rect l="T15" t="T16" r="T17" b="T18"/>
                <a:pathLst>
                  <a:path w="167" h="84">
                    <a:moveTo>
                      <a:pt x="0" y="59"/>
                    </a:moveTo>
                    <a:lnTo>
                      <a:pt x="158" y="0"/>
                    </a:lnTo>
                    <a:lnTo>
                      <a:pt x="166" y="26"/>
                    </a:lnTo>
                    <a:lnTo>
                      <a:pt x="7" y="83"/>
                    </a:lnTo>
                    <a:lnTo>
                      <a:pt x="0" y="59"/>
                    </a:lnTo>
                  </a:path>
                </a:pathLst>
              </a:custGeom>
              <a:solidFill>
                <a:srgbClr val="C0C0C0"/>
              </a:solidFill>
              <a:ln w="12700" cap="rnd">
                <a:solidFill>
                  <a:srgbClr val="000000"/>
                </a:solidFill>
                <a:round/>
                <a:headEnd/>
                <a:tailEnd/>
              </a:ln>
            </p:spPr>
            <p:txBody>
              <a:bodyPr/>
              <a:lstStyle/>
              <a:p>
                <a:endParaRPr lang="en-US" dirty="0"/>
              </a:p>
            </p:txBody>
          </p:sp>
          <p:sp>
            <p:nvSpPr>
              <p:cNvPr id="5220" name="Line 475"/>
              <p:cNvSpPr>
                <a:spLocks noChangeShapeType="1"/>
              </p:cNvSpPr>
              <p:nvPr/>
            </p:nvSpPr>
            <p:spPr bwMode="auto">
              <a:xfrm flipH="1">
                <a:off x="3952" y="1083"/>
                <a:ext cx="157" cy="50"/>
              </a:xfrm>
              <a:prstGeom prst="line">
                <a:avLst/>
              </a:prstGeom>
              <a:noFill/>
              <a:ln w="12700">
                <a:solidFill>
                  <a:srgbClr val="FFFFFF"/>
                </a:solidFill>
                <a:round/>
                <a:headEnd/>
                <a:tailEnd/>
              </a:ln>
            </p:spPr>
            <p:txBody>
              <a:bodyPr wrap="none" anchor="ctr"/>
              <a:lstStyle/>
              <a:p>
                <a:endParaRPr lang="en-US" dirty="0"/>
              </a:p>
            </p:txBody>
          </p:sp>
          <p:sp>
            <p:nvSpPr>
              <p:cNvPr id="5221" name="Freeform 476"/>
              <p:cNvSpPr>
                <a:spLocks/>
              </p:cNvSpPr>
              <p:nvPr/>
            </p:nvSpPr>
            <p:spPr bwMode="auto">
              <a:xfrm>
                <a:off x="4015" y="1262"/>
                <a:ext cx="166" cy="84"/>
              </a:xfrm>
              <a:custGeom>
                <a:avLst/>
                <a:gdLst>
                  <a:gd name="T0" fmla="*/ 0 w 166"/>
                  <a:gd name="T1" fmla="*/ 59 h 84"/>
                  <a:gd name="T2" fmla="*/ 157 w 166"/>
                  <a:gd name="T3" fmla="*/ 0 h 84"/>
                  <a:gd name="T4" fmla="*/ 165 w 166"/>
                  <a:gd name="T5" fmla="*/ 26 h 84"/>
                  <a:gd name="T6" fmla="*/ 7 w 166"/>
                  <a:gd name="T7" fmla="*/ 83 h 84"/>
                  <a:gd name="T8" fmla="*/ 0 w 166"/>
                  <a:gd name="T9" fmla="*/ 59 h 84"/>
                  <a:gd name="T10" fmla="*/ 0 60000 65536"/>
                  <a:gd name="T11" fmla="*/ 0 60000 65536"/>
                  <a:gd name="T12" fmla="*/ 0 60000 65536"/>
                  <a:gd name="T13" fmla="*/ 0 60000 65536"/>
                  <a:gd name="T14" fmla="*/ 0 60000 65536"/>
                  <a:gd name="T15" fmla="*/ 0 w 166"/>
                  <a:gd name="T16" fmla="*/ 0 h 84"/>
                  <a:gd name="T17" fmla="*/ 166 w 166"/>
                  <a:gd name="T18" fmla="*/ 84 h 84"/>
                </a:gdLst>
                <a:ahLst/>
                <a:cxnLst>
                  <a:cxn ang="T10">
                    <a:pos x="T0" y="T1"/>
                  </a:cxn>
                  <a:cxn ang="T11">
                    <a:pos x="T2" y="T3"/>
                  </a:cxn>
                  <a:cxn ang="T12">
                    <a:pos x="T4" y="T5"/>
                  </a:cxn>
                  <a:cxn ang="T13">
                    <a:pos x="T6" y="T7"/>
                  </a:cxn>
                  <a:cxn ang="T14">
                    <a:pos x="T8" y="T9"/>
                  </a:cxn>
                </a:cxnLst>
                <a:rect l="T15" t="T16" r="T17" b="T18"/>
                <a:pathLst>
                  <a:path w="166" h="84">
                    <a:moveTo>
                      <a:pt x="0" y="59"/>
                    </a:moveTo>
                    <a:lnTo>
                      <a:pt x="157" y="0"/>
                    </a:lnTo>
                    <a:lnTo>
                      <a:pt x="165" y="26"/>
                    </a:lnTo>
                    <a:lnTo>
                      <a:pt x="7" y="83"/>
                    </a:lnTo>
                    <a:lnTo>
                      <a:pt x="0" y="59"/>
                    </a:lnTo>
                  </a:path>
                </a:pathLst>
              </a:custGeom>
              <a:solidFill>
                <a:srgbClr val="C0C0C0"/>
              </a:solidFill>
              <a:ln w="12700" cap="rnd">
                <a:solidFill>
                  <a:srgbClr val="000000"/>
                </a:solidFill>
                <a:round/>
                <a:headEnd/>
                <a:tailEnd/>
              </a:ln>
            </p:spPr>
            <p:txBody>
              <a:bodyPr/>
              <a:lstStyle/>
              <a:p>
                <a:endParaRPr lang="en-US" dirty="0"/>
              </a:p>
            </p:txBody>
          </p:sp>
          <p:sp>
            <p:nvSpPr>
              <p:cNvPr id="5222" name="Line 477"/>
              <p:cNvSpPr>
                <a:spLocks noChangeShapeType="1"/>
              </p:cNvSpPr>
              <p:nvPr/>
            </p:nvSpPr>
            <p:spPr bwMode="auto">
              <a:xfrm flipH="1">
                <a:off x="4023" y="1291"/>
                <a:ext cx="157" cy="49"/>
              </a:xfrm>
              <a:prstGeom prst="line">
                <a:avLst/>
              </a:prstGeom>
              <a:noFill/>
              <a:ln w="12700">
                <a:solidFill>
                  <a:srgbClr val="FFFFFF"/>
                </a:solidFill>
                <a:round/>
                <a:headEnd/>
                <a:tailEnd/>
              </a:ln>
            </p:spPr>
            <p:txBody>
              <a:bodyPr wrap="none" anchor="ctr"/>
              <a:lstStyle/>
              <a:p>
                <a:endParaRPr lang="en-US" dirty="0"/>
              </a:p>
            </p:txBody>
          </p:sp>
          <p:sp>
            <p:nvSpPr>
              <p:cNvPr id="5223" name="Freeform 478"/>
              <p:cNvSpPr>
                <a:spLocks/>
              </p:cNvSpPr>
              <p:nvPr/>
            </p:nvSpPr>
            <p:spPr bwMode="auto">
              <a:xfrm>
                <a:off x="4140" y="1170"/>
                <a:ext cx="7" cy="19"/>
              </a:xfrm>
              <a:custGeom>
                <a:avLst/>
                <a:gdLst>
                  <a:gd name="T0" fmla="*/ 0 w 7"/>
                  <a:gd name="T1" fmla="*/ 0 h 19"/>
                  <a:gd name="T2" fmla="*/ 0 w 7"/>
                  <a:gd name="T3" fmla="*/ 6 h 19"/>
                  <a:gd name="T4" fmla="*/ 3 w 7"/>
                  <a:gd name="T5" fmla="*/ 13 h 19"/>
                  <a:gd name="T6" fmla="*/ 6 w 7"/>
                  <a:gd name="T7" fmla="*/ 18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6"/>
                    </a:lnTo>
                    <a:lnTo>
                      <a:pt x="3" y="13"/>
                    </a:lnTo>
                    <a:lnTo>
                      <a:pt x="6" y="18"/>
                    </a:lnTo>
                  </a:path>
                </a:pathLst>
              </a:custGeom>
              <a:noFill/>
              <a:ln w="12700" cap="rnd">
                <a:solidFill>
                  <a:srgbClr val="000000"/>
                </a:solidFill>
                <a:round/>
                <a:headEnd/>
                <a:tailEnd/>
              </a:ln>
            </p:spPr>
            <p:txBody>
              <a:bodyPr/>
              <a:lstStyle/>
              <a:p>
                <a:endParaRPr lang="en-US" dirty="0"/>
              </a:p>
            </p:txBody>
          </p:sp>
        </p:grpSp>
      </p:grpSp>
      <p:sp>
        <p:nvSpPr>
          <p:cNvPr id="5167" name="Oval 901"/>
          <p:cNvSpPr>
            <a:spLocks noChangeArrowheads="1"/>
          </p:cNvSpPr>
          <p:nvPr/>
        </p:nvSpPr>
        <p:spPr bwMode="auto">
          <a:xfrm>
            <a:off x="4156075" y="3076575"/>
            <a:ext cx="220663" cy="247650"/>
          </a:xfrm>
          <a:prstGeom prst="ellipse">
            <a:avLst/>
          </a:prstGeom>
          <a:solidFill>
            <a:srgbClr val="FF99FF">
              <a:alpha val="50195"/>
            </a:srgbClr>
          </a:solidFill>
          <a:ln w="12700">
            <a:noFill/>
            <a:round/>
            <a:headEnd/>
            <a:tailEnd/>
          </a:ln>
        </p:spPr>
        <p:txBody>
          <a:bodyPr wrap="none" anchor="ctr"/>
          <a:lstStyle/>
          <a:p>
            <a:pPr algn="ctr" eaLnBrk="0" hangingPunct="0"/>
            <a:endParaRPr lang="en-US" dirty="0"/>
          </a:p>
        </p:txBody>
      </p:sp>
      <p:pic>
        <p:nvPicPr>
          <p:cNvPr id="5171" name="Picture 3" descr="gps"/>
          <p:cNvPicPr>
            <a:picLocks noChangeAspect="1" noChangeArrowheads="1"/>
          </p:cNvPicPr>
          <p:nvPr/>
        </p:nvPicPr>
        <p:blipFill>
          <a:blip r:embed="rId4" cstate="print"/>
          <a:srcRect/>
          <a:stretch>
            <a:fillRect/>
          </a:stretch>
        </p:blipFill>
        <p:spPr bwMode="auto">
          <a:xfrm>
            <a:off x="228600" y="1066800"/>
            <a:ext cx="871538" cy="762000"/>
          </a:xfrm>
          <a:prstGeom prst="rect">
            <a:avLst/>
          </a:prstGeom>
          <a:noFill/>
          <a:ln w="9525">
            <a:noFill/>
            <a:miter lim="800000"/>
            <a:headEnd/>
            <a:tailEnd/>
          </a:ln>
        </p:spPr>
      </p:pic>
      <p:pic>
        <p:nvPicPr>
          <p:cNvPr id="5172" name="Picture 5" descr="galileo_satellite_09"/>
          <p:cNvPicPr>
            <a:picLocks noChangeAspect="1" noChangeArrowheads="1"/>
          </p:cNvPicPr>
          <p:nvPr/>
        </p:nvPicPr>
        <p:blipFill>
          <a:blip r:embed="rId5" cstate="print"/>
          <a:srcRect/>
          <a:stretch>
            <a:fillRect/>
          </a:stretch>
        </p:blipFill>
        <p:spPr bwMode="auto">
          <a:xfrm>
            <a:off x="2362200" y="990600"/>
            <a:ext cx="965200" cy="685800"/>
          </a:xfrm>
          <a:prstGeom prst="rect">
            <a:avLst/>
          </a:prstGeom>
          <a:noFill/>
          <a:ln w="9525">
            <a:noFill/>
            <a:miter lim="800000"/>
            <a:headEnd/>
            <a:tailEnd/>
          </a:ln>
        </p:spPr>
      </p:pic>
      <p:pic>
        <p:nvPicPr>
          <p:cNvPr id="274" name="Picture 273" descr="eric.jpg"/>
          <p:cNvPicPr>
            <a:picLocks noChangeAspect="1"/>
          </p:cNvPicPr>
          <p:nvPr/>
        </p:nvPicPr>
        <p:blipFill>
          <a:blip r:embed="rId6" cstate="print"/>
          <a:stretch>
            <a:fillRect/>
          </a:stretch>
        </p:blipFill>
        <p:spPr>
          <a:xfrm>
            <a:off x="4191000" y="2590800"/>
            <a:ext cx="716956" cy="1569720"/>
          </a:xfrm>
          <a:prstGeom prst="rect">
            <a:avLst/>
          </a:prstGeom>
        </p:spPr>
      </p:pic>
      <p:pic>
        <p:nvPicPr>
          <p:cNvPr id="5173" name="Picture 4" descr="glonass"/>
          <p:cNvPicPr>
            <a:picLocks noChangeAspect="1" noChangeArrowheads="1"/>
          </p:cNvPicPr>
          <p:nvPr/>
        </p:nvPicPr>
        <p:blipFill>
          <a:blip r:embed="rId7" cstate="print"/>
          <a:srcRect/>
          <a:stretch>
            <a:fillRect/>
          </a:stretch>
        </p:blipFill>
        <p:spPr bwMode="auto">
          <a:xfrm>
            <a:off x="7848600" y="1219200"/>
            <a:ext cx="850900" cy="584200"/>
          </a:xfrm>
          <a:prstGeom prst="rect">
            <a:avLst/>
          </a:prstGeom>
          <a:noFill/>
          <a:ln w="9525">
            <a:noFill/>
            <a:miter lim="800000"/>
            <a:headEnd/>
            <a:tailEnd/>
          </a:ln>
        </p:spPr>
      </p:pic>
      <p:sp>
        <p:nvSpPr>
          <p:cNvPr id="5174" name="TextBox 910"/>
          <p:cNvSpPr txBox="1">
            <a:spLocks noChangeArrowheads="1"/>
          </p:cNvSpPr>
          <p:nvPr/>
        </p:nvSpPr>
        <p:spPr bwMode="auto">
          <a:xfrm>
            <a:off x="609600" y="5334000"/>
            <a:ext cx="3810000" cy="461963"/>
          </a:xfrm>
          <a:prstGeom prst="rect">
            <a:avLst/>
          </a:prstGeom>
          <a:solidFill>
            <a:srgbClr val="FFFF9B"/>
          </a:solidFill>
          <a:ln w="9525">
            <a:solidFill>
              <a:srgbClr val="FFC000"/>
            </a:solidFill>
            <a:miter lim="800000"/>
            <a:headEnd/>
            <a:tailEnd/>
          </a:ln>
        </p:spPr>
        <p:txBody>
          <a:bodyPr>
            <a:spAutoFit/>
          </a:bodyPr>
          <a:lstStyle/>
          <a:p>
            <a:pPr algn="ctr" eaLnBrk="0" hangingPunct="0"/>
            <a:r>
              <a:rPr lang="en-US" sz="2400" dirty="0"/>
              <a:t>= 115  SATELLITES?</a:t>
            </a:r>
          </a:p>
        </p:txBody>
      </p:sp>
      <p:sp>
        <p:nvSpPr>
          <p:cNvPr id="5168" name="Text Box 902"/>
          <p:cNvSpPr txBox="1">
            <a:spLocks noChangeArrowheads="1"/>
          </p:cNvSpPr>
          <p:nvPr/>
        </p:nvSpPr>
        <p:spPr bwMode="auto">
          <a:xfrm>
            <a:off x="2995613" y="3035300"/>
            <a:ext cx="1114425" cy="274638"/>
          </a:xfrm>
          <a:prstGeom prst="rect">
            <a:avLst/>
          </a:prstGeom>
          <a:solidFill>
            <a:srgbClr val="FF0000"/>
          </a:solidFill>
          <a:ln w="9525">
            <a:noFill/>
            <a:miter lim="800000"/>
            <a:headEnd/>
            <a:tailEnd/>
          </a:ln>
        </p:spPr>
        <p:txBody>
          <a:bodyPr wrap="none">
            <a:spAutoFit/>
          </a:bodyPr>
          <a:lstStyle/>
          <a:p>
            <a:pPr algn="ctr" eaLnBrk="0" hangingPunct="0"/>
            <a:r>
              <a:rPr lang="en-US" sz="1200" dirty="0">
                <a:latin typeface="Arial" pitchFamily="34" charset="0"/>
              </a:rPr>
              <a:t>10-15 cm???</a:t>
            </a:r>
          </a:p>
        </p:txBody>
      </p:sp>
    </p:spTree>
  </p:cSld>
  <p:clrMapOvr>
    <a:masterClrMapping/>
  </p:clrMapOvr>
  <p:transition spd="med">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Connector 5"/>
          <p:cNvSpPr/>
          <p:nvPr/>
        </p:nvSpPr>
        <p:spPr bwMode="auto">
          <a:xfrm>
            <a:off x="760020" y="1104405"/>
            <a:ext cx="2766951" cy="2588821"/>
          </a:xfrm>
          <a:prstGeom prst="flowChartConnector">
            <a:avLst/>
          </a:prstGeom>
          <a:solidFill>
            <a:srgbClr val="FFFF99"/>
          </a:solidFill>
          <a:ln>
            <a:solidFill>
              <a:srgbClr val="FFFF00"/>
            </a:solidFill>
            <a:headEnd type="none" w="med" len="med"/>
            <a:tailEnd type="none" w="med" len="med"/>
          </a:ln>
          <a:effectLst>
            <a:softEdge rad="12700"/>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FFFF00"/>
              </a:solidFill>
              <a:latin typeface="Arial" charset="0"/>
              <a:ea typeface="ＭＳ Ｐゴシック" pitchFamily="16" charset="-128"/>
              <a:cs typeface="ＭＳ Ｐゴシック" pitchFamily="-97" charset="-128"/>
            </a:endParaRPr>
          </a:p>
        </p:txBody>
      </p:sp>
      <p:sp>
        <p:nvSpPr>
          <p:cNvPr id="4" name="Title 3"/>
          <p:cNvSpPr>
            <a:spLocks noGrp="1"/>
          </p:cNvSpPr>
          <p:nvPr>
            <p:ph type="title"/>
          </p:nvPr>
        </p:nvSpPr>
        <p:spPr>
          <a:xfrm>
            <a:off x="685800" y="457200"/>
            <a:ext cx="7315200" cy="484631"/>
          </a:xfrm>
        </p:spPr>
        <p:txBody>
          <a:bodyPr/>
          <a:lstStyle/>
          <a:p>
            <a:pPr algn="ctr"/>
            <a:r>
              <a:rPr lang="en-US" dirty="0" smtClean="0">
                <a:solidFill>
                  <a:srgbClr val="0070C0"/>
                </a:solidFill>
              </a:rPr>
              <a:t>PRECISION vs. ACCURACY</a:t>
            </a:r>
            <a:endParaRPr lang="en-US" dirty="0">
              <a:solidFill>
                <a:srgbClr val="0070C0"/>
              </a:solidFill>
            </a:endParaRPr>
          </a:p>
        </p:txBody>
      </p:sp>
      <p:sp>
        <p:nvSpPr>
          <p:cNvPr id="7" name="Flowchart: Connector 6"/>
          <p:cNvSpPr/>
          <p:nvPr/>
        </p:nvSpPr>
        <p:spPr bwMode="auto">
          <a:xfrm>
            <a:off x="5733802" y="1066800"/>
            <a:ext cx="2766951" cy="2588821"/>
          </a:xfrm>
          <a:prstGeom prst="flowChartConnector">
            <a:avLst/>
          </a:prstGeom>
          <a:solidFill>
            <a:srgbClr val="FFFF99"/>
          </a:solidFill>
          <a:ln>
            <a:solidFill>
              <a:srgbClr val="FFFF00"/>
            </a:solidFill>
            <a:headEnd type="none" w="med" len="med"/>
            <a:tailEnd type="none" w="med" len="med"/>
          </a:ln>
          <a:effectLst>
            <a:softEdge rad="12700"/>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FFFF00"/>
              </a:solidFill>
              <a:latin typeface="Arial" charset="0"/>
              <a:ea typeface="ＭＳ Ｐゴシック" pitchFamily="16" charset="-128"/>
              <a:cs typeface="ＭＳ Ｐゴシック" pitchFamily="-97" charset="-128"/>
            </a:endParaRPr>
          </a:p>
        </p:txBody>
      </p:sp>
      <p:sp>
        <p:nvSpPr>
          <p:cNvPr id="8" name="Flowchart: Connector 7"/>
          <p:cNvSpPr/>
          <p:nvPr/>
        </p:nvSpPr>
        <p:spPr bwMode="auto">
          <a:xfrm>
            <a:off x="3202379" y="3867398"/>
            <a:ext cx="2766951" cy="2588821"/>
          </a:xfrm>
          <a:prstGeom prst="flowChartConnector">
            <a:avLst/>
          </a:prstGeom>
          <a:solidFill>
            <a:srgbClr val="FFFF99"/>
          </a:solidFill>
          <a:ln>
            <a:solidFill>
              <a:srgbClr val="FFFF00"/>
            </a:solidFill>
            <a:headEnd type="none" w="med" len="med"/>
            <a:tailEnd type="none" w="med" len="med"/>
          </a:ln>
          <a:effectLst>
            <a:softEdge rad="12700"/>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FFFF00"/>
              </a:solidFill>
              <a:latin typeface="Arial" charset="0"/>
              <a:ea typeface="ＭＳ Ｐゴシック" pitchFamily="16" charset="-128"/>
              <a:cs typeface="ＭＳ Ｐゴシック" pitchFamily="-97" charset="-128"/>
            </a:endParaRPr>
          </a:p>
        </p:txBody>
      </p:sp>
      <p:sp>
        <p:nvSpPr>
          <p:cNvPr id="9" name="Flowchart: Or 8"/>
          <p:cNvSpPr/>
          <p:nvPr/>
        </p:nvSpPr>
        <p:spPr bwMode="auto">
          <a:xfrm>
            <a:off x="1615045" y="1876301"/>
            <a:ext cx="1056904" cy="997528"/>
          </a:xfrm>
          <a:prstGeom prst="flowChartOr">
            <a:avLst/>
          </a:prstGeom>
          <a:solidFill>
            <a:srgbClr val="FFFF00"/>
          </a:solidFill>
          <a:ln w="25400" cmpd="sng">
            <a:solidFill>
              <a:srgbClr val="002060"/>
            </a:solidFill>
            <a:headEnd type="none" w="med" len="med"/>
            <a:tailEnd type="none" w="med" len="med"/>
          </a:ln>
          <a:effectLst>
            <a:softEdge rad="12700"/>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Flowchart: Or 9"/>
          <p:cNvSpPr/>
          <p:nvPr/>
        </p:nvSpPr>
        <p:spPr bwMode="auto">
          <a:xfrm>
            <a:off x="6600702" y="1850571"/>
            <a:ext cx="1056904" cy="997528"/>
          </a:xfrm>
          <a:prstGeom prst="flowChartOr">
            <a:avLst/>
          </a:prstGeom>
          <a:solidFill>
            <a:srgbClr val="FFFF00"/>
          </a:solidFill>
          <a:ln w="25400" cmpd="sng">
            <a:solidFill>
              <a:schemeClr val="tx1"/>
            </a:solidFill>
            <a:headEnd type="none" w="med" len="med"/>
            <a:tailEnd type="none" w="med" len="med"/>
          </a:ln>
          <a:effectLst>
            <a:softEdge rad="12700"/>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1" name="Flowchart: Or 10"/>
          <p:cNvSpPr/>
          <p:nvPr/>
        </p:nvSpPr>
        <p:spPr bwMode="auto">
          <a:xfrm>
            <a:off x="4069279" y="4734296"/>
            <a:ext cx="1056904" cy="997528"/>
          </a:xfrm>
          <a:prstGeom prst="flowChartOr">
            <a:avLst/>
          </a:prstGeom>
          <a:solidFill>
            <a:srgbClr val="FFFF00"/>
          </a:solidFill>
          <a:ln w="25400" cmpd="sng">
            <a:solidFill>
              <a:schemeClr val="tx1"/>
            </a:solidFill>
            <a:headEnd type="none" w="med" len="med"/>
            <a:tailEnd type="none" w="med" len="med"/>
          </a:ln>
          <a:effectLst>
            <a:softEdge rad="12700"/>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2" name="Flowchart: Connector 11"/>
          <p:cNvSpPr/>
          <p:nvPr/>
        </p:nvSpPr>
        <p:spPr bwMode="auto">
          <a:xfrm>
            <a:off x="2078180" y="1246909"/>
            <a:ext cx="118755" cy="130629"/>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solidFill>
              <a:srgbClr val="00B05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3" name="Flowchart: Connector 12"/>
          <p:cNvSpPr/>
          <p:nvPr/>
        </p:nvSpPr>
        <p:spPr bwMode="auto">
          <a:xfrm>
            <a:off x="2669967" y="2669967"/>
            <a:ext cx="118755" cy="130629"/>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solidFill>
              <a:srgbClr val="00B05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4" name="Flowchart: Connector 13"/>
          <p:cNvSpPr/>
          <p:nvPr/>
        </p:nvSpPr>
        <p:spPr bwMode="auto">
          <a:xfrm>
            <a:off x="1706087" y="1872342"/>
            <a:ext cx="118755" cy="130629"/>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solidFill>
              <a:srgbClr val="00B05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5" name="Flowchart: Connector 14"/>
          <p:cNvSpPr/>
          <p:nvPr/>
        </p:nvSpPr>
        <p:spPr bwMode="auto">
          <a:xfrm>
            <a:off x="1490352" y="3366654"/>
            <a:ext cx="118755" cy="130629"/>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solidFill>
              <a:srgbClr val="00B05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6" name="Flowchart: Connector 15"/>
          <p:cNvSpPr/>
          <p:nvPr/>
        </p:nvSpPr>
        <p:spPr bwMode="auto">
          <a:xfrm>
            <a:off x="2877785" y="1737755"/>
            <a:ext cx="118755" cy="130629"/>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solidFill>
              <a:srgbClr val="00B05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7" name="Flowchart: Connector 16"/>
          <p:cNvSpPr/>
          <p:nvPr/>
        </p:nvSpPr>
        <p:spPr bwMode="auto">
          <a:xfrm>
            <a:off x="1165760" y="2662051"/>
            <a:ext cx="118755" cy="130629"/>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solidFill>
              <a:srgbClr val="00B05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8" name="Flowchart: Connector 17"/>
          <p:cNvSpPr/>
          <p:nvPr/>
        </p:nvSpPr>
        <p:spPr bwMode="auto">
          <a:xfrm>
            <a:off x="7481453" y="1175656"/>
            <a:ext cx="118755" cy="130629"/>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9" name="Flowchart: Connector 18"/>
          <p:cNvSpPr/>
          <p:nvPr/>
        </p:nvSpPr>
        <p:spPr bwMode="auto">
          <a:xfrm>
            <a:off x="7693230" y="1316181"/>
            <a:ext cx="118755" cy="130629"/>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0" name="Flowchart: Connector 19"/>
          <p:cNvSpPr/>
          <p:nvPr/>
        </p:nvSpPr>
        <p:spPr bwMode="auto">
          <a:xfrm>
            <a:off x="7287490" y="1326077"/>
            <a:ext cx="118755" cy="130629"/>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1" name="Flowchart: Connector 20"/>
          <p:cNvSpPr/>
          <p:nvPr/>
        </p:nvSpPr>
        <p:spPr bwMode="auto">
          <a:xfrm>
            <a:off x="7333012" y="1514103"/>
            <a:ext cx="118755" cy="130629"/>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2" name="Flowchart: Connector 21"/>
          <p:cNvSpPr/>
          <p:nvPr/>
        </p:nvSpPr>
        <p:spPr bwMode="auto">
          <a:xfrm>
            <a:off x="7711043" y="1512124"/>
            <a:ext cx="118755" cy="130629"/>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3" name="Flowchart: Connector 22"/>
          <p:cNvSpPr/>
          <p:nvPr/>
        </p:nvSpPr>
        <p:spPr bwMode="auto">
          <a:xfrm>
            <a:off x="7507183" y="1533895"/>
            <a:ext cx="118755" cy="130629"/>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4" name="Flowchart: Connector 23"/>
          <p:cNvSpPr/>
          <p:nvPr/>
        </p:nvSpPr>
        <p:spPr bwMode="auto">
          <a:xfrm>
            <a:off x="4476997" y="4880757"/>
            <a:ext cx="118755" cy="130629"/>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5" name="Flowchart: Connector 24"/>
          <p:cNvSpPr/>
          <p:nvPr/>
        </p:nvSpPr>
        <p:spPr bwMode="auto">
          <a:xfrm>
            <a:off x="4712523" y="4985656"/>
            <a:ext cx="118755" cy="130629"/>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6" name="Flowchart: Connector 25"/>
          <p:cNvSpPr/>
          <p:nvPr/>
        </p:nvSpPr>
        <p:spPr bwMode="auto">
          <a:xfrm>
            <a:off x="4437412" y="5280560"/>
            <a:ext cx="118755" cy="130629"/>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7" name="Flowchart: Connector 26"/>
          <p:cNvSpPr/>
          <p:nvPr/>
        </p:nvSpPr>
        <p:spPr bwMode="auto">
          <a:xfrm>
            <a:off x="4732316" y="5254831"/>
            <a:ext cx="118755" cy="130629"/>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8" name="Flowchart: Connector 27"/>
          <p:cNvSpPr/>
          <p:nvPr/>
        </p:nvSpPr>
        <p:spPr bwMode="auto">
          <a:xfrm>
            <a:off x="4374076" y="5050971"/>
            <a:ext cx="118755" cy="130629"/>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9" name="Flowchart: Connector 28"/>
          <p:cNvSpPr/>
          <p:nvPr/>
        </p:nvSpPr>
        <p:spPr bwMode="auto">
          <a:xfrm>
            <a:off x="4621479" y="5440877"/>
            <a:ext cx="118755" cy="130629"/>
          </a:xfrm>
          <a:prstGeom prst="flowChartConnector">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0" name="Flowchart: Connector 29"/>
          <p:cNvSpPr/>
          <p:nvPr/>
        </p:nvSpPr>
        <p:spPr bwMode="auto">
          <a:xfrm>
            <a:off x="1983176" y="2422567"/>
            <a:ext cx="178132" cy="142504"/>
          </a:xfrm>
          <a:prstGeom prst="flowChartConnector">
            <a:avLst/>
          </a:prstGeom>
          <a:solidFill>
            <a:srgbClr val="FF0000"/>
          </a:solid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2" name="Flowchart: Connector 31"/>
          <p:cNvSpPr/>
          <p:nvPr/>
        </p:nvSpPr>
        <p:spPr bwMode="auto">
          <a:xfrm>
            <a:off x="7479474" y="1351808"/>
            <a:ext cx="178132" cy="142504"/>
          </a:xfrm>
          <a:prstGeom prst="flowChartConnector">
            <a:avLst/>
          </a:prstGeom>
          <a:solidFill>
            <a:srgbClr val="FF0000"/>
          </a:solid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3" name="Flowchart: Connector 32"/>
          <p:cNvSpPr/>
          <p:nvPr/>
        </p:nvSpPr>
        <p:spPr bwMode="auto">
          <a:xfrm>
            <a:off x="4532414" y="5149934"/>
            <a:ext cx="178132" cy="142504"/>
          </a:xfrm>
          <a:prstGeom prst="flowChartConnector">
            <a:avLst/>
          </a:prstGeom>
          <a:solidFill>
            <a:srgbClr val="FF0000"/>
          </a:solid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5" name="TextBox 34"/>
          <p:cNvSpPr txBox="1"/>
          <p:nvPr/>
        </p:nvSpPr>
        <p:spPr>
          <a:xfrm>
            <a:off x="5943600" y="3581400"/>
            <a:ext cx="2743200" cy="356260"/>
          </a:xfrm>
          <a:prstGeom prst="rect">
            <a:avLst/>
          </a:prstGeom>
          <a:solidFill>
            <a:schemeClr val="accent2"/>
          </a:solidFill>
          <a:effectLst/>
        </p:spPr>
        <p:txBody>
          <a:bodyPr wrap="square" lIns="0" tIns="0" rIns="0" bIns="0" rtlCol="0">
            <a:noAutofit/>
          </a:bodyPr>
          <a:lstStyle/>
          <a:p>
            <a:pPr algn="l" eaLnBrk="0" hangingPunct="0">
              <a:lnSpc>
                <a:spcPts val="1800"/>
              </a:lnSpc>
            </a:pPr>
            <a:r>
              <a:rPr lang="en-US" sz="1400" b="1" dirty="0" smtClean="0">
                <a:solidFill>
                  <a:schemeClr val="bg1"/>
                </a:solidFill>
                <a:ea typeface="+mn-ea"/>
                <a:cs typeface="+mn-cs"/>
              </a:rPr>
              <a:t>PRECISE – NOT ACCURATE</a:t>
            </a:r>
          </a:p>
        </p:txBody>
      </p:sp>
      <p:sp>
        <p:nvSpPr>
          <p:cNvPr id="36" name="TextBox 35"/>
          <p:cNvSpPr txBox="1"/>
          <p:nvPr/>
        </p:nvSpPr>
        <p:spPr>
          <a:xfrm>
            <a:off x="5410200" y="5562600"/>
            <a:ext cx="3124200" cy="356260"/>
          </a:xfrm>
          <a:prstGeom prst="rect">
            <a:avLst/>
          </a:prstGeom>
          <a:solidFill>
            <a:schemeClr val="accent2"/>
          </a:solidFill>
          <a:effectLst/>
        </p:spPr>
        <p:txBody>
          <a:bodyPr wrap="square" lIns="0" tIns="0" rIns="0" bIns="0" rtlCol="0">
            <a:noAutofit/>
          </a:bodyPr>
          <a:lstStyle/>
          <a:p>
            <a:pPr algn="l" eaLnBrk="0" hangingPunct="0">
              <a:lnSpc>
                <a:spcPts val="1800"/>
              </a:lnSpc>
            </a:pPr>
            <a:r>
              <a:rPr lang="en-US" sz="1400" b="1" dirty="0" smtClean="0">
                <a:solidFill>
                  <a:schemeClr val="bg1"/>
                </a:solidFill>
                <a:ea typeface="+mn-ea"/>
                <a:cs typeface="+mn-cs"/>
              </a:rPr>
              <a:t>ACCURATE </a:t>
            </a:r>
            <a:r>
              <a:rPr lang="en-US" sz="1800" b="1" dirty="0" smtClean="0">
                <a:solidFill>
                  <a:schemeClr val="bg1"/>
                </a:solidFill>
                <a:ea typeface="+mn-ea"/>
                <a:cs typeface="+mn-cs"/>
              </a:rPr>
              <a:t>AND</a:t>
            </a:r>
            <a:r>
              <a:rPr lang="en-US" sz="1400" b="1" dirty="0" smtClean="0">
                <a:solidFill>
                  <a:schemeClr val="bg1"/>
                </a:solidFill>
                <a:ea typeface="+mn-ea"/>
                <a:cs typeface="+mn-cs"/>
              </a:rPr>
              <a:t>  PRECISE</a:t>
            </a:r>
          </a:p>
        </p:txBody>
      </p:sp>
      <p:sp>
        <p:nvSpPr>
          <p:cNvPr id="37" name="TextBox 36"/>
          <p:cNvSpPr txBox="1"/>
          <p:nvPr/>
        </p:nvSpPr>
        <p:spPr>
          <a:xfrm>
            <a:off x="304800" y="3733800"/>
            <a:ext cx="2743200" cy="356260"/>
          </a:xfrm>
          <a:prstGeom prst="rect">
            <a:avLst/>
          </a:prstGeom>
          <a:solidFill>
            <a:schemeClr val="accent2"/>
          </a:solidFill>
          <a:effectLst/>
        </p:spPr>
        <p:txBody>
          <a:bodyPr wrap="square" lIns="0" tIns="0" rIns="0" bIns="0" rtlCol="0">
            <a:noAutofit/>
          </a:bodyPr>
          <a:lstStyle/>
          <a:p>
            <a:pPr algn="l" eaLnBrk="0" hangingPunct="0">
              <a:lnSpc>
                <a:spcPts val="1800"/>
              </a:lnSpc>
            </a:pPr>
            <a:r>
              <a:rPr lang="en-US" sz="1400" b="1" dirty="0" smtClean="0">
                <a:solidFill>
                  <a:schemeClr val="bg1"/>
                </a:solidFill>
                <a:ea typeface="+mn-ea"/>
                <a:cs typeface="+mn-cs"/>
              </a:rPr>
              <a:t>ACCURATE – NOT PRECISE</a:t>
            </a:r>
          </a:p>
        </p:txBody>
      </p:sp>
      <p:sp>
        <p:nvSpPr>
          <p:cNvPr id="34" name="TextBox 33"/>
          <p:cNvSpPr txBox="1"/>
          <p:nvPr/>
        </p:nvSpPr>
        <p:spPr>
          <a:xfrm>
            <a:off x="3886200" y="1371600"/>
            <a:ext cx="1752600" cy="2031325"/>
          </a:xfrm>
          <a:prstGeom prst="rect">
            <a:avLst/>
          </a:prstGeom>
          <a:noFill/>
        </p:spPr>
        <p:txBody>
          <a:bodyPr wrap="square" rtlCol="0">
            <a:spAutoFit/>
          </a:bodyPr>
          <a:lstStyle/>
          <a:p>
            <a:r>
              <a:rPr lang="en-US" dirty="0" smtClean="0"/>
              <a:t>NOTE: SPREAD OF SOLUTION REFLECTED IN THE “RMS”. HIGH RMS DOES NOT </a:t>
            </a:r>
            <a:r>
              <a:rPr lang="en-US" i="1" dirty="0" smtClean="0"/>
              <a:t>NECESSARILY</a:t>
            </a:r>
            <a:r>
              <a:rPr lang="en-US" dirty="0" smtClean="0"/>
              <a:t> MEAN A BAD RESULT</a:t>
            </a:r>
            <a:endParaRPr lang="en-US" dirty="0"/>
          </a:p>
        </p:txBody>
      </p:sp>
      <p:cxnSp>
        <p:nvCxnSpPr>
          <p:cNvPr id="39" name="Straight Arrow Connector 38"/>
          <p:cNvCxnSpPr/>
          <p:nvPr/>
        </p:nvCxnSpPr>
        <p:spPr bwMode="auto">
          <a:xfrm rot="10800000" flipV="1">
            <a:off x="2971800" y="1524000"/>
            <a:ext cx="914400" cy="685800"/>
          </a:xfrm>
          <a:prstGeom prst="straightConnector1">
            <a:avLst/>
          </a:prstGeom>
          <a:solidFill>
            <a:schemeClr val="bg1"/>
          </a:solidFill>
          <a:ln w="25400" cap="flat" cmpd="sng" algn="ctr">
            <a:solidFill>
              <a:srgbClr val="FF0000"/>
            </a:solidFill>
            <a:prstDash val="solid"/>
            <a:round/>
            <a:headEnd type="none" w="med" len="med"/>
            <a:tailEnd type="arrow"/>
          </a:ln>
          <a:effectLst/>
        </p:spPr>
      </p:cxnSp>
      <p:cxnSp>
        <p:nvCxnSpPr>
          <p:cNvPr id="41" name="Straight Arrow Connector 40"/>
          <p:cNvCxnSpPr/>
          <p:nvPr/>
        </p:nvCxnSpPr>
        <p:spPr bwMode="auto">
          <a:xfrm>
            <a:off x="5486400" y="1524000"/>
            <a:ext cx="1600200" cy="1588"/>
          </a:xfrm>
          <a:prstGeom prst="straightConnector1">
            <a:avLst/>
          </a:prstGeom>
          <a:solidFill>
            <a:schemeClr val="bg1"/>
          </a:solidFill>
          <a:ln w="25400" cap="flat" cmpd="sng" algn="ctr">
            <a:solidFill>
              <a:srgbClr val="FF0000"/>
            </a:solidFill>
            <a:prstDash val="solid"/>
            <a:round/>
            <a:headEnd type="none" w="med" len="med"/>
            <a:tailEnd type="arrow"/>
          </a:ln>
          <a:effectLst/>
        </p:spPr>
      </p:cxnSp>
      <p:sp>
        <p:nvSpPr>
          <p:cNvPr id="42" name="Flowchart: Or 41"/>
          <p:cNvSpPr/>
          <p:nvPr/>
        </p:nvSpPr>
        <p:spPr bwMode="auto">
          <a:xfrm>
            <a:off x="457200" y="4800600"/>
            <a:ext cx="1056904" cy="997528"/>
          </a:xfrm>
          <a:prstGeom prst="flowChartOr">
            <a:avLst/>
          </a:prstGeom>
          <a:solidFill>
            <a:srgbClr val="FFFF00"/>
          </a:solidFill>
          <a:ln w="25400" cmpd="sng">
            <a:solidFill>
              <a:srgbClr val="002060"/>
            </a:solidFill>
            <a:headEnd type="none" w="med" len="med"/>
            <a:tailEnd type="none" w="med" len="med"/>
          </a:ln>
          <a:effectLst>
            <a:softEdge rad="12700"/>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3" name="TextBox 42"/>
          <p:cNvSpPr txBox="1"/>
          <p:nvPr/>
        </p:nvSpPr>
        <p:spPr>
          <a:xfrm>
            <a:off x="685800" y="4495800"/>
            <a:ext cx="762000" cy="304800"/>
          </a:xfrm>
          <a:prstGeom prst="rect">
            <a:avLst/>
          </a:prstGeom>
          <a:noFill/>
        </p:spPr>
        <p:txBody>
          <a:bodyPr wrap="square" rtlCol="0">
            <a:spAutoFit/>
          </a:bodyPr>
          <a:lstStyle/>
          <a:p>
            <a:r>
              <a:rPr lang="en-US" dirty="0" smtClean="0"/>
              <a:t>KEY</a:t>
            </a:r>
            <a:endParaRPr lang="en-US" dirty="0"/>
          </a:p>
        </p:txBody>
      </p:sp>
      <p:sp>
        <p:nvSpPr>
          <p:cNvPr id="44" name="TextBox 43"/>
          <p:cNvSpPr txBox="1"/>
          <p:nvPr/>
        </p:nvSpPr>
        <p:spPr>
          <a:xfrm>
            <a:off x="1600200" y="5638800"/>
            <a:ext cx="1219200" cy="307777"/>
          </a:xfrm>
          <a:prstGeom prst="rect">
            <a:avLst/>
          </a:prstGeom>
          <a:noFill/>
        </p:spPr>
        <p:txBody>
          <a:bodyPr wrap="square" rtlCol="0">
            <a:spAutoFit/>
          </a:bodyPr>
          <a:lstStyle/>
          <a:p>
            <a:r>
              <a:rPr lang="en-US" dirty="0" smtClean="0"/>
              <a:t>“TRUTH”</a:t>
            </a:r>
            <a:endParaRPr lang="en-US" dirty="0"/>
          </a:p>
        </p:txBody>
      </p:sp>
      <p:cxnSp>
        <p:nvCxnSpPr>
          <p:cNvPr id="48" name="Straight Arrow Connector 47"/>
          <p:cNvCxnSpPr/>
          <p:nvPr/>
        </p:nvCxnSpPr>
        <p:spPr bwMode="auto">
          <a:xfrm rot="10800000">
            <a:off x="990600" y="5303520"/>
            <a:ext cx="609600" cy="457202"/>
          </a:xfrm>
          <a:prstGeom prst="straightConnector1">
            <a:avLst/>
          </a:prstGeom>
          <a:solidFill>
            <a:schemeClr val="bg1"/>
          </a:solidFill>
          <a:ln w="25400" cap="flat" cmpd="sng" algn="ctr">
            <a:solidFill>
              <a:srgbClr val="FF0000"/>
            </a:solidFill>
            <a:prstDash val="solid"/>
            <a:round/>
            <a:headEnd type="none" w="med" len="med"/>
            <a:tailEnd type="arrow"/>
          </a:ln>
          <a:effectLst/>
        </p:spPr>
      </p:cxn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304800" y="533400"/>
            <a:ext cx="8458200" cy="838200"/>
          </a:xfrm>
        </p:spPr>
        <p:txBody>
          <a:bodyPr/>
          <a:lstStyle/>
          <a:p>
            <a:pPr eaLnBrk="1" hangingPunct="1"/>
            <a:r>
              <a:rPr lang="en-US" sz="2800" smtClean="0">
                <a:solidFill>
                  <a:schemeClr val="accent2"/>
                </a:solidFill>
              </a:rPr>
              <a:t>BEST METHODS FROM THE GUIDELINES:</a:t>
            </a:r>
            <a:br>
              <a:rPr lang="en-US" sz="2800" smtClean="0">
                <a:solidFill>
                  <a:schemeClr val="accent2"/>
                </a:solidFill>
              </a:rPr>
            </a:br>
            <a:r>
              <a:rPr lang="en-US" sz="3200" u="sng" smtClean="0">
                <a:solidFill>
                  <a:srgbClr val="00B050"/>
                </a:solidFill>
              </a:rPr>
              <a:t>THE 7 “C’s”</a:t>
            </a:r>
          </a:p>
        </p:txBody>
      </p:sp>
      <p:sp>
        <p:nvSpPr>
          <p:cNvPr id="96259" name="Rectangle 3"/>
          <p:cNvSpPr>
            <a:spLocks noGrp="1" noChangeArrowheads="1"/>
          </p:cNvSpPr>
          <p:nvPr>
            <p:ph type="body" idx="1"/>
          </p:nvPr>
        </p:nvSpPr>
        <p:spPr>
          <a:xfrm>
            <a:off x="609600" y="2362200"/>
            <a:ext cx="4800600" cy="3048000"/>
          </a:xfrm>
        </p:spPr>
        <p:txBody>
          <a:bodyPr/>
          <a:lstStyle/>
          <a:p>
            <a:pPr eaLnBrk="1" hangingPunct="1">
              <a:lnSpc>
                <a:spcPct val="90000"/>
              </a:lnSpc>
            </a:pPr>
            <a:r>
              <a:rPr lang="en-US" sz="2600" smtClean="0"/>
              <a:t>CHECK EQUIPMENT</a:t>
            </a:r>
          </a:p>
          <a:p>
            <a:pPr eaLnBrk="1" hangingPunct="1">
              <a:lnSpc>
                <a:spcPct val="90000"/>
              </a:lnSpc>
            </a:pPr>
            <a:r>
              <a:rPr lang="en-US" sz="2600" smtClean="0"/>
              <a:t>COMMUNICATION</a:t>
            </a:r>
          </a:p>
          <a:p>
            <a:pPr eaLnBrk="1" hangingPunct="1">
              <a:lnSpc>
                <a:spcPct val="90000"/>
              </a:lnSpc>
            </a:pPr>
            <a:r>
              <a:rPr lang="en-US" sz="2600" smtClean="0"/>
              <a:t>CONDITIONS</a:t>
            </a:r>
          </a:p>
          <a:p>
            <a:pPr eaLnBrk="1" hangingPunct="1">
              <a:lnSpc>
                <a:spcPct val="90000"/>
              </a:lnSpc>
            </a:pPr>
            <a:r>
              <a:rPr lang="en-US" sz="2600" smtClean="0"/>
              <a:t>CONSTRAINTS(OR NOT)</a:t>
            </a:r>
          </a:p>
          <a:p>
            <a:pPr eaLnBrk="1" hangingPunct="1">
              <a:lnSpc>
                <a:spcPct val="90000"/>
              </a:lnSpc>
            </a:pPr>
            <a:r>
              <a:rPr lang="en-US" sz="2600" smtClean="0"/>
              <a:t>COORDINATES</a:t>
            </a:r>
          </a:p>
          <a:p>
            <a:pPr eaLnBrk="1" hangingPunct="1">
              <a:lnSpc>
                <a:spcPct val="90000"/>
              </a:lnSpc>
            </a:pPr>
            <a:r>
              <a:rPr lang="en-US" sz="2600" smtClean="0"/>
              <a:t>COLLECTION</a:t>
            </a:r>
          </a:p>
          <a:p>
            <a:pPr eaLnBrk="1" hangingPunct="1">
              <a:lnSpc>
                <a:spcPct val="90000"/>
              </a:lnSpc>
            </a:pPr>
            <a:r>
              <a:rPr lang="en-US" sz="2600" smtClean="0"/>
              <a:t>CONFIDENCE</a:t>
            </a:r>
          </a:p>
        </p:txBody>
      </p:sp>
      <p:sp>
        <p:nvSpPr>
          <p:cNvPr id="96260" name="Rectangle 4"/>
          <p:cNvSpPr>
            <a:spLocks noChangeArrowheads="1"/>
          </p:cNvSpPr>
          <p:nvPr/>
        </p:nvSpPr>
        <p:spPr bwMode="auto">
          <a:xfrm>
            <a:off x="228600" y="5486400"/>
            <a:ext cx="8458200" cy="838200"/>
          </a:xfrm>
          <a:prstGeom prst="rect">
            <a:avLst/>
          </a:prstGeom>
          <a:noFill/>
          <a:ln w="9525">
            <a:noFill/>
            <a:miter lim="800000"/>
            <a:headEnd/>
            <a:tailEnd/>
          </a:ln>
        </p:spPr>
        <p:txBody>
          <a:bodyPr anchor="ctr"/>
          <a:lstStyle/>
          <a:p>
            <a:pPr algn="ctr"/>
            <a:r>
              <a:rPr lang="en-US" sz="2800" i="1" u="sng">
                <a:solidFill>
                  <a:srgbClr val="00CC00"/>
                </a:solidFill>
              </a:rPr>
              <a:t>THE CONTROL IS AT THE POLE</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4"/>
          <p:cNvSpPr>
            <a:spLocks noGrp="1" noChangeArrowheads="1"/>
          </p:cNvSpPr>
          <p:nvPr>
            <p:ph type="title"/>
          </p:nvPr>
        </p:nvSpPr>
        <p:spPr>
          <a:xfrm>
            <a:off x="381000" y="1981200"/>
            <a:ext cx="8458200" cy="4038600"/>
          </a:xfrm>
        </p:spPr>
        <p:txBody>
          <a:bodyPr/>
          <a:lstStyle/>
          <a:p>
            <a:pPr eaLnBrk="1" hangingPunct="1"/>
            <a:r>
              <a:rPr lang="en-US" sz="2800" smtClean="0">
                <a:solidFill>
                  <a:srgbClr val="00CC00"/>
                </a:solidFill>
              </a:rPr>
              <a:t>FROM NGS SINGLE BASE GUIDELINES CHAPTER 5 - FIELD PROCEDURES, AND “USERS” CHAPTER OF RTN GUIDELINES: </a:t>
            </a:r>
            <a:br>
              <a:rPr lang="en-US" sz="2800" smtClean="0">
                <a:solidFill>
                  <a:srgbClr val="00CC00"/>
                </a:solidFill>
              </a:rPr>
            </a:br>
            <a:r>
              <a:rPr lang="en-US" sz="2800" smtClean="0">
                <a:solidFill>
                  <a:schemeClr val="accent2"/>
                </a:solidFill>
              </a:rPr>
              <a:t/>
            </a:r>
            <a:br>
              <a:rPr lang="en-US" sz="2800" smtClean="0">
                <a:solidFill>
                  <a:schemeClr val="accent2"/>
                </a:solidFill>
              </a:rPr>
            </a:br>
            <a:r>
              <a:rPr lang="en-US" sz="3200" smtClean="0">
                <a:solidFill>
                  <a:srgbClr val="3399FF"/>
                </a:solidFill>
              </a:rPr>
              <a:t>RT</a:t>
            </a:r>
            <a:r>
              <a:rPr lang="en-US" sz="3200" smtClean="0">
                <a:solidFill>
                  <a:schemeClr val="accent2"/>
                </a:solidFill>
              </a:rPr>
              <a:t> = single base, either active or passive</a:t>
            </a:r>
            <a:br>
              <a:rPr lang="en-US" sz="3200" smtClean="0">
                <a:solidFill>
                  <a:schemeClr val="accent2"/>
                </a:solidFill>
              </a:rPr>
            </a:br>
            <a:r>
              <a:rPr lang="en-US" sz="3200" smtClean="0">
                <a:solidFill>
                  <a:srgbClr val="FF0000"/>
                </a:solidFill>
              </a:rPr>
              <a:t>B</a:t>
            </a:r>
            <a:r>
              <a:rPr lang="en-US" sz="3200" smtClean="0">
                <a:solidFill>
                  <a:schemeClr val="accent2"/>
                </a:solidFill>
              </a:rPr>
              <a:t> = Both Single base and RTN</a:t>
            </a:r>
          </a:p>
        </p:txBody>
      </p:sp>
      <p:sp>
        <p:nvSpPr>
          <p:cNvPr id="97283" name="TextBox 2"/>
          <p:cNvSpPr txBox="1">
            <a:spLocks noChangeArrowheads="1"/>
          </p:cNvSpPr>
          <p:nvPr/>
        </p:nvSpPr>
        <p:spPr bwMode="auto">
          <a:xfrm>
            <a:off x="381000" y="533400"/>
            <a:ext cx="8001000" cy="1384300"/>
          </a:xfrm>
          <a:prstGeom prst="rect">
            <a:avLst/>
          </a:prstGeom>
          <a:noFill/>
          <a:ln w="9525">
            <a:noFill/>
            <a:miter lim="800000"/>
            <a:headEnd/>
            <a:tailEnd/>
          </a:ln>
        </p:spPr>
        <p:txBody>
          <a:bodyPr>
            <a:spAutoFit/>
          </a:bodyPr>
          <a:lstStyle/>
          <a:p>
            <a:pPr algn="ctr" eaLnBrk="0" hangingPunct="0"/>
            <a:r>
              <a:rPr lang="en-US" sz="2800"/>
              <a:t>ACHIEVING ACCURATE, RELIABLE POSITIONS USING GNSS REAL TIME TECHNIQUES</a:t>
            </a:r>
          </a:p>
        </p:txBody>
      </p:sp>
      <p:sp>
        <p:nvSpPr>
          <p:cNvPr id="97284" name="TextBox 3"/>
          <p:cNvSpPr txBox="1">
            <a:spLocks noChangeArrowheads="1"/>
          </p:cNvSpPr>
          <p:nvPr/>
        </p:nvSpPr>
        <p:spPr bwMode="auto">
          <a:xfrm>
            <a:off x="8610600" y="5791200"/>
            <a:ext cx="533400" cy="523875"/>
          </a:xfrm>
          <a:prstGeom prst="rect">
            <a:avLst/>
          </a:prstGeom>
          <a:noFill/>
          <a:ln w="9525">
            <a:noFill/>
            <a:miter lim="800000"/>
            <a:headEnd/>
            <a:tailEnd/>
          </a:ln>
        </p:spPr>
        <p:txBody>
          <a:bodyPr>
            <a:spAutoFit/>
          </a:bodyPr>
          <a:lstStyle/>
          <a:p>
            <a:r>
              <a:rPr lang="en-US" sz="2800" b="0">
                <a:solidFill>
                  <a:srgbClr val="FF0000"/>
                </a:solidFill>
              </a:rPr>
              <a:t>3</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Grp="1" noChangeArrowheads="1"/>
          </p:cNvSpPr>
          <p:nvPr>
            <p:ph type="body" idx="1"/>
          </p:nvPr>
        </p:nvSpPr>
        <p:spPr>
          <a:xfrm>
            <a:off x="1219200" y="1371600"/>
            <a:ext cx="7315200" cy="4800600"/>
          </a:xfrm>
        </p:spPr>
        <p:txBody>
          <a:bodyPr/>
          <a:lstStyle/>
          <a:p>
            <a:pPr eaLnBrk="1" hangingPunct="1"/>
            <a:r>
              <a:rPr lang="en-US" smtClean="0">
                <a:solidFill>
                  <a:srgbClr val="FF0000"/>
                </a:solidFill>
              </a:rPr>
              <a:t>B </a:t>
            </a:r>
            <a:r>
              <a:rPr lang="en-US" smtClean="0">
                <a:solidFill>
                  <a:schemeClr val="accent2"/>
                </a:solidFill>
              </a:rPr>
              <a:t>BUBBLE- ADJUSTED?</a:t>
            </a:r>
          </a:p>
          <a:p>
            <a:pPr eaLnBrk="1" hangingPunct="1"/>
            <a:r>
              <a:rPr lang="en-US" smtClean="0">
                <a:solidFill>
                  <a:srgbClr val="3399FF"/>
                </a:solidFill>
              </a:rPr>
              <a:t>RT </a:t>
            </a:r>
            <a:r>
              <a:rPr lang="en-US" smtClean="0">
                <a:solidFill>
                  <a:schemeClr val="accent2"/>
                </a:solidFill>
              </a:rPr>
              <a:t>BATTERY- BASE FULLY CHARGED 12V?</a:t>
            </a:r>
          </a:p>
          <a:p>
            <a:pPr eaLnBrk="1" hangingPunct="1"/>
            <a:r>
              <a:rPr lang="en-US" smtClean="0">
                <a:solidFill>
                  <a:srgbClr val="FF0000"/>
                </a:solidFill>
              </a:rPr>
              <a:t>B </a:t>
            </a:r>
            <a:r>
              <a:rPr lang="en-US" smtClean="0">
                <a:solidFill>
                  <a:schemeClr val="accent2"/>
                </a:solidFill>
              </a:rPr>
              <a:t>BATTERY – ROVER SPARES?</a:t>
            </a:r>
          </a:p>
          <a:p>
            <a:pPr eaLnBrk="1" hangingPunct="1"/>
            <a:r>
              <a:rPr lang="en-US" smtClean="0">
                <a:solidFill>
                  <a:srgbClr val="3399FF"/>
                </a:solidFill>
              </a:rPr>
              <a:t>RT </a:t>
            </a:r>
            <a:r>
              <a:rPr lang="en-US" smtClean="0">
                <a:solidFill>
                  <a:schemeClr val="accent2"/>
                </a:solidFill>
              </a:rPr>
              <a:t>USE PROPER RADIO CABLE (REDUCE SIGNAL LOSS)</a:t>
            </a:r>
          </a:p>
          <a:p>
            <a:pPr eaLnBrk="1" hangingPunct="1"/>
            <a:r>
              <a:rPr lang="en-US" smtClean="0">
                <a:solidFill>
                  <a:srgbClr val="3399FF"/>
                </a:solidFill>
              </a:rPr>
              <a:t>RT </a:t>
            </a:r>
            <a:r>
              <a:rPr lang="en-US" smtClean="0">
                <a:solidFill>
                  <a:schemeClr val="accent2"/>
                </a:solidFill>
              </a:rPr>
              <a:t>RADIO MAST HIGH AS POSSIBLE? (5’ = 5 MILES, 20’ = 11 MILES, DOUBLE HEIGHT=40% RANGE INCREASE). LOW LOSS CABLE FOR &gt;25’.</a:t>
            </a:r>
          </a:p>
          <a:p>
            <a:pPr eaLnBrk="1" hangingPunct="1"/>
            <a:r>
              <a:rPr lang="en-US" smtClean="0">
                <a:solidFill>
                  <a:srgbClr val="3399FF"/>
                </a:solidFill>
              </a:rPr>
              <a:t>RT </a:t>
            </a:r>
            <a:r>
              <a:rPr lang="en-US" smtClean="0">
                <a:solidFill>
                  <a:schemeClr val="accent2"/>
                </a:solidFill>
              </a:rPr>
              <a:t>DIPOLE (DIRECTIONAL) ANTENNA NEEDED?</a:t>
            </a:r>
          </a:p>
          <a:p>
            <a:pPr eaLnBrk="1" hangingPunct="1"/>
            <a:r>
              <a:rPr lang="en-US" smtClean="0">
                <a:solidFill>
                  <a:srgbClr val="3399FF"/>
                </a:solidFill>
              </a:rPr>
              <a:t>RT </a:t>
            </a:r>
            <a:r>
              <a:rPr lang="en-US" smtClean="0">
                <a:solidFill>
                  <a:schemeClr val="accent2"/>
                </a:solidFill>
              </a:rPr>
              <a:t>REPEATER?</a:t>
            </a:r>
          </a:p>
          <a:p>
            <a:pPr eaLnBrk="1" hangingPunct="1"/>
            <a:r>
              <a:rPr lang="en-US" smtClean="0">
                <a:solidFill>
                  <a:srgbClr val="3399FF"/>
                </a:solidFill>
              </a:rPr>
              <a:t>RT </a:t>
            </a:r>
            <a:r>
              <a:rPr lang="en-US" smtClean="0">
                <a:solidFill>
                  <a:schemeClr val="accent2"/>
                </a:solidFill>
              </a:rPr>
              <a:t>CABLE CONNECTIONS SEATED AND TIGHT?</a:t>
            </a:r>
          </a:p>
          <a:p>
            <a:pPr eaLnBrk="1" hangingPunct="1"/>
            <a:r>
              <a:rPr lang="en-US" smtClean="0">
                <a:solidFill>
                  <a:srgbClr val="FF0000"/>
                </a:solidFill>
              </a:rPr>
              <a:t>B</a:t>
            </a:r>
            <a:r>
              <a:rPr lang="en-US" smtClean="0">
                <a:solidFill>
                  <a:schemeClr val="accent2"/>
                </a:solidFill>
              </a:rPr>
              <a:t>“FIXED HEIGHT” CHECKED?</a:t>
            </a:r>
          </a:p>
          <a:p>
            <a:pPr eaLnBrk="1" hangingPunct="1"/>
            <a:r>
              <a:rPr lang="en-US" smtClean="0">
                <a:solidFill>
                  <a:srgbClr val="3399FF"/>
                </a:solidFill>
              </a:rPr>
              <a:t>RT </a:t>
            </a:r>
            <a:r>
              <a:rPr lang="en-US" smtClean="0">
                <a:solidFill>
                  <a:schemeClr val="accent2"/>
                </a:solidFill>
              </a:rPr>
              <a:t>BASE SECURE?</a:t>
            </a:r>
          </a:p>
        </p:txBody>
      </p:sp>
      <p:sp>
        <p:nvSpPr>
          <p:cNvPr id="5" name="Rectangle 4"/>
          <p:cNvSpPr/>
          <p:nvPr/>
        </p:nvSpPr>
        <p:spPr>
          <a:xfrm>
            <a:off x="1752600" y="533400"/>
            <a:ext cx="5761514"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4000" dirty="0">
                <a:ln w="11430"/>
                <a:solidFill>
                  <a:srgbClr val="00CC00"/>
                </a:solidFill>
                <a:effectLst>
                  <a:outerShdw blurRad="50800" dist="39000" dir="5460000" algn="tl">
                    <a:srgbClr val="000000">
                      <a:alpha val="38000"/>
                    </a:srgbClr>
                  </a:outerShdw>
                </a:effectLst>
              </a:rPr>
              <a:t>CHECK EQUIPMENT</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Grp="1" noChangeArrowheads="1"/>
          </p:cNvSpPr>
          <p:nvPr>
            <p:ph type="body" idx="1"/>
          </p:nvPr>
        </p:nvSpPr>
        <p:spPr>
          <a:xfrm>
            <a:off x="0" y="1066800"/>
            <a:ext cx="6781800" cy="3048000"/>
          </a:xfrm>
        </p:spPr>
        <p:txBody>
          <a:bodyPr/>
          <a:lstStyle/>
          <a:p>
            <a:pPr eaLnBrk="1" hangingPunct="1"/>
            <a:r>
              <a:rPr lang="en-US" sz="2400" smtClean="0">
                <a:solidFill>
                  <a:srgbClr val="3399FF"/>
                </a:solidFill>
              </a:rPr>
              <a:t>RT </a:t>
            </a:r>
            <a:r>
              <a:rPr lang="en-US" sz="2400" smtClean="0">
                <a:solidFill>
                  <a:schemeClr val="accent2"/>
                </a:solidFill>
              </a:rPr>
              <a:t>UHF FREQUENCY CLEAR?</a:t>
            </a:r>
          </a:p>
          <a:p>
            <a:pPr eaLnBrk="1" hangingPunct="1"/>
            <a:r>
              <a:rPr lang="en-US" sz="2400" smtClean="0">
                <a:solidFill>
                  <a:srgbClr val="FF0000"/>
                </a:solidFill>
              </a:rPr>
              <a:t>B </a:t>
            </a:r>
            <a:r>
              <a:rPr lang="en-US" sz="2400" smtClean="0">
                <a:solidFill>
                  <a:schemeClr val="accent2"/>
                </a:solidFill>
              </a:rPr>
              <a:t>CDMA/CELL - STATIC IP FOR COMMS?</a:t>
            </a:r>
          </a:p>
          <a:p>
            <a:pPr eaLnBrk="1" hangingPunct="1"/>
            <a:r>
              <a:rPr lang="en-US" sz="2400" smtClean="0">
                <a:solidFill>
                  <a:srgbClr val="FF0000"/>
                </a:solidFill>
              </a:rPr>
              <a:t>B </a:t>
            </a:r>
            <a:r>
              <a:rPr lang="en-US" sz="2400" smtClean="0">
                <a:solidFill>
                  <a:schemeClr val="accent2"/>
                </a:solidFill>
              </a:rPr>
              <a:t>CONSTANT COMMS WHILE LOCATING</a:t>
            </a:r>
          </a:p>
          <a:p>
            <a:pPr eaLnBrk="1" hangingPunct="1"/>
            <a:r>
              <a:rPr lang="en-US" sz="2400" smtClean="0">
                <a:solidFill>
                  <a:srgbClr val="3399FF"/>
                </a:solidFill>
              </a:rPr>
              <a:t>RT </a:t>
            </a:r>
            <a:r>
              <a:rPr lang="en-US" sz="2400" smtClean="0">
                <a:solidFill>
                  <a:schemeClr val="accent2"/>
                </a:solidFill>
              </a:rPr>
              <a:t>BATTERY STRENGTH OK?</a:t>
            </a:r>
          </a:p>
          <a:p>
            <a:pPr eaLnBrk="1" hangingPunct="1"/>
            <a:r>
              <a:rPr lang="en-US" sz="2400" smtClean="0">
                <a:solidFill>
                  <a:srgbClr val="FF0000"/>
                </a:solidFill>
              </a:rPr>
              <a:t>B </a:t>
            </a:r>
            <a:r>
              <a:rPr lang="en-US" sz="2400" smtClean="0">
                <a:solidFill>
                  <a:schemeClr val="accent2"/>
                </a:solidFill>
              </a:rPr>
              <a:t>CELL COVERAGE?</a:t>
            </a:r>
          </a:p>
          <a:p>
            <a:pPr eaLnBrk="1" hangingPunct="1"/>
            <a:r>
              <a:rPr lang="en-US" sz="2400" smtClean="0">
                <a:solidFill>
                  <a:srgbClr val="FF0000"/>
                </a:solidFill>
              </a:rPr>
              <a:t>B</a:t>
            </a:r>
            <a:r>
              <a:rPr lang="en-US" sz="2400" smtClean="0">
                <a:solidFill>
                  <a:schemeClr val="accent2"/>
                </a:solidFill>
              </a:rPr>
              <a:t> </a:t>
            </a:r>
            <a:r>
              <a:rPr lang="en-US" sz="2400" u="sng" smtClean="0">
                <a:solidFill>
                  <a:schemeClr val="accent2"/>
                </a:solidFill>
              </a:rPr>
              <a:t>KEEP FIRMWARE UPDATED!</a:t>
            </a:r>
          </a:p>
        </p:txBody>
      </p:sp>
      <p:sp>
        <p:nvSpPr>
          <p:cNvPr id="5" name="Rectangle 4"/>
          <p:cNvSpPr/>
          <p:nvPr/>
        </p:nvSpPr>
        <p:spPr>
          <a:xfrm>
            <a:off x="1905000" y="457200"/>
            <a:ext cx="5365572" cy="70788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4000" dirty="0">
                <a:ln w="11430"/>
                <a:solidFill>
                  <a:srgbClr val="00CC00"/>
                </a:solidFill>
                <a:effectLst>
                  <a:outerShdw blurRad="50800" dist="39000" dir="5460000" algn="tl">
                    <a:srgbClr val="000000">
                      <a:alpha val="38000"/>
                    </a:srgbClr>
                  </a:outerShdw>
                </a:effectLst>
              </a:rPr>
              <a:t>COMMUNICATION</a:t>
            </a:r>
          </a:p>
        </p:txBody>
      </p:sp>
      <p:pic>
        <p:nvPicPr>
          <p:cNvPr id="99332" name="Picture 3" descr="base.jpg"/>
          <p:cNvPicPr>
            <a:picLocks noChangeAspect="1"/>
          </p:cNvPicPr>
          <p:nvPr/>
        </p:nvPicPr>
        <p:blipFill>
          <a:blip r:embed="rId2" cstate="print"/>
          <a:srcRect/>
          <a:stretch>
            <a:fillRect/>
          </a:stretch>
        </p:blipFill>
        <p:spPr bwMode="auto">
          <a:xfrm>
            <a:off x="4902200" y="2438400"/>
            <a:ext cx="4241800" cy="3321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a:spLocks noGrp="1" noChangeArrowheads="1"/>
          </p:cNvSpPr>
          <p:nvPr>
            <p:ph type="body" idx="1"/>
          </p:nvPr>
        </p:nvSpPr>
        <p:spPr>
          <a:xfrm>
            <a:off x="762000" y="1371600"/>
            <a:ext cx="7696200" cy="3048000"/>
          </a:xfrm>
        </p:spPr>
        <p:txBody>
          <a:bodyPr/>
          <a:lstStyle/>
          <a:p>
            <a:pPr eaLnBrk="1" hangingPunct="1"/>
            <a:r>
              <a:rPr lang="en-US" sz="2400" dirty="0" smtClean="0">
                <a:solidFill>
                  <a:srgbClr val="3399FF"/>
                </a:solidFill>
              </a:rPr>
              <a:t>RT </a:t>
            </a:r>
            <a:r>
              <a:rPr lang="en-US" sz="2400" dirty="0" smtClean="0">
                <a:solidFill>
                  <a:schemeClr val="accent2"/>
                </a:solidFill>
              </a:rPr>
              <a:t>WEATHER CONSISTENT BASE &amp; ROVER?</a:t>
            </a:r>
          </a:p>
          <a:p>
            <a:pPr eaLnBrk="1" hangingPunct="1"/>
            <a:r>
              <a:rPr lang="en-US" sz="2400" dirty="0" smtClean="0">
                <a:solidFill>
                  <a:srgbClr val="FF0000"/>
                </a:solidFill>
              </a:rPr>
              <a:t>B </a:t>
            </a:r>
            <a:r>
              <a:rPr lang="en-US" sz="2400" dirty="0" smtClean="0">
                <a:solidFill>
                  <a:schemeClr val="accent2"/>
                </a:solidFill>
              </a:rPr>
              <a:t>CHECK SPACE WEATHER?</a:t>
            </a:r>
          </a:p>
          <a:p>
            <a:pPr eaLnBrk="1" hangingPunct="1"/>
            <a:r>
              <a:rPr lang="en-US" sz="2400" dirty="0" smtClean="0">
                <a:solidFill>
                  <a:srgbClr val="FF0000"/>
                </a:solidFill>
              </a:rPr>
              <a:t>B </a:t>
            </a:r>
            <a:r>
              <a:rPr lang="en-US" sz="2400" dirty="0" smtClean="0">
                <a:solidFill>
                  <a:schemeClr val="accent2"/>
                </a:solidFill>
              </a:rPr>
              <a:t>CHECK PDOP/SATS FOR THE DAY?</a:t>
            </a:r>
          </a:p>
          <a:p>
            <a:pPr eaLnBrk="1" hangingPunct="1"/>
            <a:r>
              <a:rPr lang="en-US" sz="2400" dirty="0" smtClean="0">
                <a:solidFill>
                  <a:srgbClr val="3399FF"/>
                </a:solidFill>
              </a:rPr>
              <a:t>RT </a:t>
            </a:r>
            <a:r>
              <a:rPr lang="en-US" sz="2400" dirty="0" smtClean="0">
                <a:solidFill>
                  <a:schemeClr val="accent2"/>
                </a:solidFill>
              </a:rPr>
              <a:t>OPEN SKY AT BASE?</a:t>
            </a:r>
          </a:p>
          <a:p>
            <a:pPr eaLnBrk="1" hangingPunct="1"/>
            <a:r>
              <a:rPr lang="en-US" sz="2400" dirty="0" smtClean="0">
                <a:solidFill>
                  <a:srgbClr val="3399FF"/>
                </a:solidFill>
              </a:rPr>
              <a:t>RT </a:t>
            </a:r>
            <a:r>
              <a:rPr lang="en-US" sz="2400" dirty="0" smtClean="0">
                <a:solidFill>
                  <a:schemeClr val="accent2"/>
                </a:solidFill>
              </a:rPr>
              <a:t>MULTIPATH AT BASE?</a:t>
            </a:r>
          </a:p>
          <a:p>
            <a:pPr eaLnBrk="1" hangingPunct="1"/>
            <a:r>
              <a:rPr lang="en-US" sz="2400" dirty="0" smtClean="0">
                <a:solidFill>
                  <a:srgbClr val="FF0000"/>
                </a:solidFill>
              </a:rPr>
              <a:t>B </a:t>
            </a:r>
            <a:r>
              <a:rPr lang="en-US" sz="2400" dirty="0" smtClean="0">
                <a:solidFill>
                  <a:schemeClr val="accent2"/>
                </a:solidFill>
              </a:rPr>
              <a:t>MULTIPATH AT ROVER?</a:t>
            </a:r>
          </a:p>
          <a:p>
            <a:pPr eaLnBrk="1" hangingPunct="1"/>
            <a:r>
              <a:rPr lang="en-US" sz="2400" dirty="0" smtClean="0">
                <a:solidFill>
                  <a:srgbClr val="FF0000"/>
                </a:solidFill>
              </a:rPr>
              <a:t>B </a:t>
            </a:r>
            <a:r>
              <a:rPr lang="en-US" sz="2400" dirty="0" smtClean="0">
                <a:solidFill>
                  <a:schemeClr val="accent2"/>
                </a:solidFill>
              </a:rPr>
              <a:t>USE BIPOD?</a:t>
            </a:r>
          </a:p>
        </p:txBody>
      </p:sp>
      <p:sp>
        <p:nvSpPr>
          <p:cNvPr id="5" name="Rectangle 4"/>
          <p:cNvSpPr/>
          <p:nvPr/>
        </p:nvSpPr>
        <p:spPr>
          <a:xfrm>
            <a:off x="2286000" y="609600"/>
            <a:ext cx="3998210"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4000" dirty="0">
                <a:ln w="11430"/>
                <a:solidFill>
                  <a:srgbClr val="00CC00"/>
                </a:solidFill>
                <a:effectLst>
                  <a:outerShdw blurRad="50800" dist="39000" dir="5460000" algn="tl">
                    <a:srgbClr val="000000">
                      <a:alpha val="38000"/>
                    </a:srgbClr>
                  </a:outerShdw>
                </a:effectLst>
              </a:rPr>
              <a:t>CONDITIONS</a:t>
            </a:r>
          </a:p>
        </p:txBody>
      </p:sp>
      <p:sp>
        <p:nvSpPr>
          <p:cNvPr id="100357" name="TextBox 5"/>
          <p:cNvSpPr txBox="1">
            <a:spLocks noChangeArrowheads="1"/>
          </p:cNvSpPr>
          <p:nvPr/>
        </p:nvSpPr>
        <p:spPr bwMode="auto">
          <a:xfrm>
            <a:off x="7772400" y="6172200"/>
            <a:ext cx="533400" cy="523875"/>
          </a:xfrm>
          <a:prstGeom prst="rect">
            <a:avLst/>
          </a:prstGeom>
          <a:noFill/>
          <a:ln w="9525">
            <a:noFill/>
            <a:miter lim="800000"/>
            <a:headEnd/>
            <a:tailEnd/>
          </a:ln>
        </p:spPr>
        <p:txBody>
          <a:bodyPr>
            <a:spAutoFit/>
          </a:bodyPr>
          <a:lstStyle/>
          <a:p>
            <a:r>
              <a:rPr lang="en-US" sz="2800" b="0">
                <a:solidFill>
                  <a:srgbClr val="FF0000"/>
                </a:solidFill>
              </a:rPr>
              <a:t>3</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p:cNvSpPr>
            <a:spLocks noGrp="1" noChangeArrowheads="1"/>
          </p:cNvSpPr>
          <p:nvPr>
            <p:ph type="title"/>
          </p:nvPr>
        </p:nvSpPr>
        <p:spPr>
          <a:xfrm>
            <a:off x="457200" y="457200"/>
            <a:ext cx="8458200" cy="457200"/>
          </a:xfrm>
        </p:spPr>
        <p:txBody>
          <a:bodyPr/>
          <a:lstStyle/>
          <a:p>
            <a:r>
              <a:rPr lang="en-US" sz="2800" smtClean="0">
                <a:solidFill>
                  <a:schemeClr val="accent2"/>
                </a:solidFill>
              </a:rPr>
              <a:t>Dilution Of Precision - DOP</a:t>
            </a:r>
          </a:p>
        </p:txBody>
      </p:sp>
      <p:pic>
        <p:nvPicPr>
          <p:cNvPr id="101379" name="Picture 5"/>
          <p:cNvPicPr>
            <a:picLocks noGrp="1" noChangeAspect="1" noChangeArrowheads="1"/>
          </p:cNvPicPr>
          <p:nvPr>
            <p:ph idx="1"/>
          </p:nvPr>
        </p:nvPicPr>
        <p:blipFill>
          <a:blip r:embed="rId2" cstate="print"/>
          <a:srcRect/>
          <a:stretch>
            <a:fillRect/>
          </a:stretch>
        </p:blipFill>
        <p:spPr>
          <a:xfrm>
            <a:off x="1219200" y="1371600"/>
            <a:ext cx="6781800" cy="4310063"/>
          </a:xfrm>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457200"/>
            <a:ext cx="8458200" cy="609600"/>
          </a:xfrm>
        </p:spPr>
        <p:txBody>
          <a:bodyPr/>
          <a:lstStyle/>
          <a:p>
            <a:pPr eaLnBrk="1" hangingPunct="1"/>
            <a:r>
              <a:rPr lang="en-US" smtClean="0">
                <a:solidFill>
                  <a:schemeClr val="accent2"/>
                </a:solidFill>
              </a:rPr>
              <a:t>NHUN – SATELLITES/ WITH OBSTRUCTIONS</a:t>
            </a:r>
          </a:p>
        </p:txBody>
      </p:sp>
      <p:pic>
        <p:nvPicPr>
          <p:cNvPr id="1037315" name="Picture 3" descr="obst"/>
          <p:cNvPicPr>
            <a:picLocks noChangeAspect="1" noChangeArrowheads="1"/>
          </p:cNvPicPr>
          <p:nvPr/>
        </p:nvPicPr>
        <p:blipFill>
          <a:blip r:embed="rId2" cstate="print"/>
          <a:srcRect/>
          <a:stretch>
            <a:fillRect/>
          </a:stretch>
        </p:blipFill>
        <p:spPr bwMode="auto">
          <a:xfrm>
            <a:off x="1066800" y="990600"/>
            <a:ext cx="6215063" cy="4578350"/>
          </a:xfrm>
          <a:prstGeom prst="rect">
            <a:avLst/>
          </a:prstGeom>
          <a:noFill/>
          <a:ln w="9525">
            <a:noFill/>
            <a:miter lim="800000"/>
            <a:headEnd/>
            <a:tailEnd/>
          </a:ln>
        </p:spPr>
      </p:pic>
      <p:pic>
        <p:nvPicPr>
          <p:cNvPr id="1037316" name="Picture 4" descr="sats"/>
          <p:cNvPicPr>
            <a:picLocks noChangeAspect="1" noChangeArrowheads="1"/>
          </p:cNvPicPr>
          <p:nvPr/>
        </p:nvPicPr>
        <p:blipFill>
          <a:blip r:embed="rId3" cstate="print"/>
          <a:srcRect/>
          <a:stretch>
            <a:fillRect/>
          </a:stretch>
        </p:blipFill>
        <p:spPr bwMode="auto">
          <a:xfrm>
            <a:off x="304800" y="2652713"/>
            <a:ext cx="8686800" cy="3594100"/>
          </a:xfrm>
          <a:prstGeom prst="rect">
            <a:avLst/>
          </a:prstGeom>
          <a:noFill/>
          <a:ln w="9525">
            <a:noFill/>
            <a:miter lim="800000"/>
            <a:headEnd/>
            <a:tailEnd/>
          </a:ln>
        </p:spPr>
      </p:pic>
      <p:pic>
        <p:nvPicPr>
          <p:cNvPr id="1037317" name="Picture 5" descr="sats"/>
          <p:cNvPicPr>
            <a:picLocks noChangeAspect="1" noChangeArrowheads="1"/>
          </p:cNvPicPr>
          <p:nvPr/>
        </p:nvPicPr>
        <p:blipFill>
          <a:blip r:embed="rId4" cstate="print"/>
          <a:srcRect/>
          <a:stretch>
            <a:fillRect/>
          </a:stretch>
        </p:blipFill>
        <p:spPr bwMode="auto">
          <a:xfrm>
            <a:off x="304800" y="1143000"/>
            <a:ext cx="8686800" cy="36210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37315"/>
                                        </p:tgtEl>
                                      </p:cBhvr>
                                    </p:animEffect>
                                    <p:set>
                                      <p:cBhvr>
                                        <p:cTn id="7" dur="1" fill="hold">
                                          <p:stCondLst>
                                            <p:cond delay="499"/>
                                          </p:stCondLst>
                                        </p:cTn>
                                        <p:tgtEl>
                                          <p:spTgt spid="103731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7317"/>
                                        </p:tgtEl>
                                        <p:attrNameLst>
                                          <p:attrName>style.visibility</p:attrName>
                                        </p:attrNameLst>
                                      </p:cBhvr>
                                      <p:to>
                                        <p:strVal val="visible"/>
                                      </p:to>
                                    </p:set>
                                    <p:animEffect transition="in" filter="fade">
                                      <p:cBhvr>
                                        <p:cTn id="11" dur="500"/>
                                        <p:tgtEl>
                                          <p:spTgt spid="10373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37317"/>
                                        </p:tgtEl>
                                      </p:cBhvr>
                                    </p:animEffect>
                                    <p:set>
                                      <p:cBhvr>
                                        <p:cTn id="16" dur="1" fill="hold">
                                          <p:stCondLst>
                                            <p:cond delay="499"/>
                                          </p:stCondLst>
                                        </p:cTn>
                                        <p:tgtEl>
                                          <p:spTgt spid="1037317"/>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37316"/>
                                        </p:tgtEl>
                                        <p:attrNameLst>
                                          <p:attrName>style.visibility</p:attrName>
                                        </p:attrNameLst>
                                      </p:cBhvr>
                                      <p:to>
                                        <p:strVal val="visible"/>
                                      </p:to>
                                    </p:set>
                                    <p:animEffect transition="in" filter="fade">
                                      <p:cBhvr>
                                        <p:cTn id="20" dur="500"/>
                                        <p:tgtEl>
                                          <p:spTgt spid="1037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457200"/>
            <a:ext cx="8458200" cy="609600"/>
          </a:xfrm>
        </p:spPr>
        <p:txBody>
          <a:bodyPr/>
          <a:lstStyle/>
          <a:p>
            <a:pPr eaLnBrk="1" hangingPunct="1"/>
            <a:r>
              <a:rPr lang="en-US" smtClean="0">
                <a:solidFill>
                  <a:schemeClr val="accent2"/>
                </a:solidFill>
              </a:rPr>
              <a:t>NHUN – DOP / WITH OBSTRUCTIONS</a:t>
            </a:r>
          </a:p>
        </p:txBody>
      </p:sp>
      <p:pic>
        <p:nvPicPr>
          <p:cNvPr id="1038339" name="Picture 3" descr="pdop"/>
          <p:cNvPicPr>
            <a:picLocks noChangeAspect="1" noChangeArrowheads="1"/>
          </p:cNvPicPr>
          <p:nvPr/>
        </p:nvPicPr>
        <p:blipFill>
          <a:blip r:embed="rId2" cstate="print"/>
          <a:srcRect/>
          <a:stretch>
            <a:fillRect/>
          </a:stretch>
        </p:blipFill>
        <p:spPr bwMode="auto">
          <a:xfrm>
            <a:off x="457200" y="1219200"/>
            <a:ext cx="8458200" cy="3495675"/>
          </a:xfrm>
          <a:prstGeom prst="rect">
            <a:avLst/>
          </a:prstGeom>
          <a:noFill/>
          <a:ln w="9525">
            <a:noFill/>
            <a:miter lim="800000"/>
            <a:headEnd/>
            <a:tailEnd/>
          </a:ln>
        </p:spPr>
      </p:pic>
      <p:pic>
        <p:nvPicPr>
          <p:cNvPr id="1038340" name="Picture 4" descr="pdop"/>
          <p:cNvPicPr>
            <a:picLocks noChangeAspect="1" noChangeArrowheads="1"/>
          </p:cNvPicPr>
          <p:nvPr/>
        </p:nvPicPr>
        <p:blipFill>
          <a:blip r:embed="rId3" cstate="print"/>
          <a:srcRect/>
          <a:stretch>
            <a:fillRect/>
          </a:stretch>
        </p:blipFill>
        <p:spPr bwMode="auto">
          <a:xfrm>
            <a:off x="533400" y="2854325"/>
            <a:ext cx="8382000" cy="3468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38339"/>
                                        </p:tgtEl>
                                      </p:cBhvr>
                                    </p:animEffect>
                                    <p:set>
                                      <p:cBhvr>
                                        <p:cTn id="7" dur="1" fill="hold">
                                          <p:stCondLst>
                                            <p:cond delay="499"/>
                                          </p:stCondLst>
                                        </p:cTn>
                                        <p:tgtEl>
                                          <p:spTgt spid="103833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8340"/>
                                        </p:tgtEl>
                                        <p:attrNameLst>
                                          <p:attrName>style.visibility</p:attrName>
                                        </p:attrNameLst>
                                      </p:cBhvr>
                                      <p:to>
                                        <p:strVal val="visible"/>
                                      </p:to>
                                    </p:set>
                                    <p:animEffect transition="in" filter="fade">
                                      <p:cBhvr>
                                        <p:cTn id="11" dur="500"/>
                                        <p:tgtEl>
                                          <p:spTgt spid="1038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3" descr="gln.tif"/>
          <p:cNvPicPr>
            <a:picLocks noChangeAspect="1"/>
          </p:cNvPicPr>
          <p:nvPr/>
        </p:nvPicPr>
        <p:blipFill>
          <a:blip r:embed="rId2" cstate="print"/>
          <a:srcRect/>
          <a:stretch>
            <a:fillRect/>
          </a:stretch>
        </p:blipFill>
        <p:spPr bwMode="auto">
          <a:xfrm>
            <a:off x="69850" y="609600"/>
            <a:ext cx="9074150" cy="4267200"/>
          </a:xfrm>
          <a:prstGeom prst="rect">
            <a:avLst/>
          </a:prstGeom>
          <a:noFill/>
          <a:ln w="9525">
            <a:noFill/>
            <a:miter lim="800000"/>
            <a:headEnd/>
            <a:tailEnd/>
          </a:ln>
        </p:spPr>
      </p:pic>
      <p:sp>
        <p:nvSpPr>
          <p:cNvPr id="111619" name="Rectangle 4"/>
          <p:cNvSpPr>
            <a:spLocks noChangeArrowheads="1"/>
          </p:cNvSpPr>
          <p:nvPr/>
        </p:nvSpPr>
        <p:spPr bwMode="auto">
          <a:xfrm>
            <a:off x="762000" y="4572000"/>
            <a:ext cx="8001000" cy="1754188"/>
          </a:xfrm>
          <a:prstGeom prst="rect">
            <a:avLst/>
          </a:prstGeom>
          <a:solidFill>
            <a:schemeClr val="bg1"/>
          </a:solidFill>
          <a:ln w="9525">
            <a:noFill/>
            <a:miter lim="800000"/>
            <a:headEnd/>
            <a:tailEnd/>
          </a:ln>
        </p:spPr>
        <p:txBody>
          <a:bodyPr>
            <a:spAutoFit/>
          </a:bodyPr>
          <a:lstStyle/>
          <a:p>
            <a:r>
              <a:rPr lang="en-US" sz="1800"/>
              <a:t>DUAL CONSTELLATION RT POSSIBILITIES:</a:t>
            </a:r>
          </a:p>
          <a:p>
            <a:r>
              <a:rPr lang="en-US" sz="1800"/>
              <a:t>GPS ≥ 5, GLN = 0 </a:t>
            </a:r>
            <a:br>
              <a:rPr lang="en-US" sz="1800"/>
            </a:br>
            <a:r>
              <a:rPr lang="en-US" sz="1800"/>
              <a:t>GPS = 4, GLN = 2 </a:t>
            </a:r>
            <a:br>
              <a:rPr lang="en-US" sz="1800"/>
            </a:br>
            <a:r>
              <a:rPr lang="en-US" sz="1800"/>
              <a:t>GPS = 3, GLN = 3 </a:t>
            </a:r>
            <a:br>
              <a:rPr lang="en-US" sz="1800"/>
            </a:br>
            <a:r>
              <a:rPr lang="en-US" sz="1800"/>
              <a:t>GPS = 2, GLN = 4 </a:t>
            </a:r>
          </a:p>
          <a:p>
            <a:r>
              <a:rPr lang="en-US" sz="1800"/>
              <a:t>(Can't initialize with only GLN Sats.) </a:t>
            </a:r>
          </a:p>
        </p:txBody>
      </p:sp>
      <p:sp>
        <p:nvSpPr>
          <p:cNvPr id="111620" name="Title 1"/>
          <p:cNvSpPr>
            <a:spLocks noGrp="1"/>
          </p:cNvSpPr>
          <p:nvPr>
            <p:ph type="title"/>
          </p:nvPr>
        </p:nvSpPr>
        <p:spPr>
          <a:xfrm>
            <a:off x="381000" y="457200"/>
            <a:ext cx="8458200" cy="381000"/>
          </a:xfrm>
        </p:spPr>
        <p:txBody>
          <a:bodyPr/>
          <a:lstStyle/>
          <a:p>
            <a:r>
              <a:rPr lang="en-US" sz="2800" smtClean="0">
                <a:solidFill>
                  <a:srgbClr val="0070C0"/>
                </a:solidFill>
              </a:rPr>
              <a:t>GPS AND GLN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57200"/>
            <a:ext cx="8458200" cy="685800"/>
          </a:xfrm>
        </p:spPr>
        <p:txBody>
          <a:bodyPr/>
          <a:lstStyle/>
          <a:p>
            <a:r>
              <a:rPr lang="en-US" dirty="0" smtClean="0">
                <a:solidFill>
                  <a:srgbClr val="0070C0"/>
                </a:solidFill>
              </a:rPr>
              <a:t>GALILEO- OFF THE GROUND</a:t>
            </a:r>
            <a:br>
              <a:rPr lang="en-US" dirty="0" smtClean="0">
                <a:solidFill>
                  <a:srgbClr val="0070C0"/>
                </a:solidFill>
              </a:rPr>
            </a:br>
            <a:r>
              <a:rPr lang="en-US" dirty="0" smtClean="0">
                <a:solidFill>
                  <a:srgbClr val="0070C0"/>
                </a:solidFill>
              </a:rPr>
              <a:t>OCTOBER 21, 2011</a:t>
            </a:r>
            <a:endParaRPr lang="en-US" dirty="0">
              <a:solidFill>
                <a:srgbClr val="0070C0"/>
              </a:solidFill>
            </a:endParaRPr>
          </a:p>
        </p:txBody>
      </p:sp>
      <p:pic>
        <p:nvPicPr>
          <p:cNvPr id="6" name="Picture 5" descr="IOV-launch04_large,0.jpg"/>
          <p:cNvPicPr>
            <a:picLocks noChangeAspect="1"/>
          </p:cNvPicPr>
          <p:nvPr/>
        </p:nvPicPr>
        <p:blipFill>
          <a:blip r:embed="rId2" cstate="print"/>
          <a:stretch>
            <a:fillRect/>
          </a:stretch>
        </p:blipFill>
        <p:spPr>
          <a:xfrm>
            <a:off x="2057400" y="1295400"/>
            <a:ext cx="5080000" cy="3810000"/>
          </a:xfrm>
          <a:prstGeom prst="rect">
            <a:avLst/>
          </a:prstGeom>
        </p:spPr>
      </p:pic>
      <p:sp>
        <p:nvSpPr>
          <p:cNvPr id="8" name="TextBox 7"/>
          <p:cNvSpPr txBox="1"/>
          <p:nvPr/>
        </p:nvSpPr>
        <p:spPr>
          <a:xfrm>
            <a:off x="609600" y="5257800"/>
            <a:ext cx="8229600" cy="1015663"/>
          </a:xfrm>
          <a:prstGeom prst="rect">
            <a:avLst/>
          </a:prstGeom>
          <a:noFill/>
        </p:spPr>
        <p:txBody>
          <a:bodyPr wrap="square" rtlCol="0">
            <a:spAutoFit/>
          </a:bodyPr>
          <a:lstStyle/>
          <a:p>
            <a:r>
              <a:rPr lang="en-US" sz="2000" dirty="0" smtClean="0">
                <a:solidFill>
                  <a:srgbClr val="0070C0"/>
                </a:solidFill>
              </a:rPr>
              <a:t>2 IOV SATELLITES, EUROPEAN SPACEPORT, FRENCH GUIANA, RUSSIAN SOYEZ ROCKET (SPUTNIK, YURI GREGARIN)</a:t>
            </a:r>
            <a:endParaRPr lang="en-US" sz="2000" dirty="0">
              <a:solidFill>
                <a:srgbClr val="0070C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rban.jpg"/>
          <p:cNvPicPr>
            <a:picLocks noChangeAspect="1"/>
          </p:cNvPicPr>
          <p:nvPr/>
        </p:nvPicPr>
        <p:blipFill>
          <a:blip r:embed="rId2" cstate="print"/>
          <a:stretch>
            <a:fillRect/>
          </a:stretch>
        </p:blipFill>
        <p:spPr>
          <a:xfrm>
            <a:off x="0" y="820077"/>
            <a:ext cx="9144000" cy="5217846"/>
          </a:xfrm>
          <a:prstGeom prst="rect">
            <a:avLst/>
          </a:prstGeom>
        </p:spPr>
      </p:pic>
      <p:sp>
        <p:nvSpPr>
          <p:cNvPr id="6" name="TextBox 5"/>
          <p:cNvSpPr txBox="1"/>
          <p:nvPr/>
        </p:nvSpPr>
        <p:spPr>
          <a:xfrm>
            <a:off x="990600" y="152400"/>
            <a:ext cx="7239000" cy="830263"/>
          </a:xfrm>
          <a:prstGeom prst="rect">
            <a:avLst/>
          </a:prstGeom>
          <a:solidFill>
            <a:schemeClr val="bg1"/>
          </a:solidFill>
        </p:spPr>
        <p:txBody>
          <a:bodyPr>
            <a:spAutoFit/>
          </a:bodyPr>
          <a:lstStyle/>
          <a:p>
            <a:pPr>
              <a:defRPr/>
            </a:pPr>
            <a:r>
              <a:rPr lang="en-US" sz="2400" dirty="0">
                <a:solidFill>
                  <a:schemeClr val="accent2">
                    <a:lumMod val="75000"/>
                  </a:schemeClr>
                </a:solidFill>
              </a:rPr>
              <a:t>URBAN CANYONS</a:t>
            </a:r>
          </a:p>
          <a:p>
            <a:pPr>
              <a:defRPr/>
            </a:pPr>
            <a:r>
              <a:rPr lang="en-US" sz="2400" dirty="0">
                <a:solidFill>
                  <a:schemeClr val="accent2">
                    <a:lumMod val="75000"/>
                  </a:schemeClr>
                </a:solidFill>
              </a:rPr>
              <a:t>GNSS </a:t>
            </a:r>
            <a:r>
              <a:rPr lang="en-US" sz="2400" dirty="0" err="1">
                <a:solidFill>
                  <a:schemeClr val="accent2">
                    <a:lumMod val="75000"/>
                  </a:schemeClr>
                </a:solidFill>
              </a:rPr>
              <a:t>vs</a:t>
            </a:r>
            <a:r>
              <a:rPr lang="en-US" sz="2400" dirty="0">
                <a:solidFill>
                  <a:schemeClr val="accent2">
                    <a:lumMod val="75000"/>
                  </a:schemeClr>
                </a:solidFill>
              </a:rPr>
              <a:t> GPS – MIGHT HELP</a:t>
            </a:r>
          </a:p>
        </p:txBody>
      </p:sp>
      <p:pic>
        <p:nvPicPr>
          <p:cNvPr id="8" name="Picture 7" descr="BASE2.jpg"/>
          <p:cNvPicPr>
            <a:picLocks noChangeAspect="1"/>
          </p:cNvPicPr>
          <p:nvPr/>
        </p:nvPicPr>
        <p:blipFill>
          <a:blip r:embed="rId3" cstate="print">
            <a:clrChange>
              <a:clrFrom>
                <a:srgbClr val="FFFFFF"/>
              </a:clrFrom>
              <a:clrTo>
                <a:srgbClr val="FFFFFF">
                  <a:alpha val="0"/>
                </a:srgbClr>
              </a:clrTo>
            </a:clrChange>
          </a:blip>
          <a:stretch>
            <a:fillRect/>
          </a:stretch>
        </p:blipFill>
        <p:spPr>
          <a:xfrm>
            <a:off x="2819401" y="2895600"/>
            <a:ext cx="450702" cy="790575"/>
          </a:xfrm>
          <a:prstGeom prst="rect">
            <a:avLst/>
          </a:prstGeom>
          <a:noFill/>
          <a:ln>
            <a:noFill/>
          </a:ln>
          <a:effectLst>
            <a:outerShdw blurRad="292100" dist="139700" dir="2700000" algn="tl" rotWithShape="0">
              <a:srgbClr val="333333">
                <a:alpha val="65000"/>
              </a:srgbClr>
            </a:outerShdw>
          </a:effectLst>
        </p:spPr>
      </p:pic>
      <p:cxnSp>
        <p:nvCxnSpPr>
          <p:cNvPr id="162821" name="Straight Arrow Connector 10"/>
          <p:cNvCxnSpPr>
            <a:cxnSpLocks noChangeShapeType="1"/>
          </p:cNvCxnSpPr>
          <p:nvPr/>
        </p:nvCxnSpPr>
        <p:spPr bwMode="auto">
          <a:xfrm rot="10800000" flipV="1">
            <a:off x="3124200" y="762000"/>
            <a:ext cx="3962400" cy="2362200"/>
          </a:xfrm>
          <a:prstGeom prst="straightConnector1">
            <a:avLst/>
          </a:prstGeom>
          <a:noFill/>
          <a:ln w="25400" algn="ctr">
            <a:solidFill>
              <a:srgbClr val="FF0000"/>
            </a:solidFill>
            <a:round/>
            <a:headEnd/>
            <a:tailEnd type="triangle" w="med" len="lg"/>
          </a:ln>
        </p:spPr>
      </p:cxn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ORRIDOR.jpg"/>
          <p:cNvPicPr>
            <a:picLocks noChangeAspect="1"/>
          </p:cNvPicPr>
          <p:nvPr/>
        </p:nvPicPr>
        <p:blipFill>
          <a:blip r:embed="rId2" cstate="print"/>
          <a:stretch>
            <a:fillRect/>
          </a:stretch>
        </p:blipFill>
        <p:spPr>
          <a:xfrm>
            <a:off x="0" y="807180"/>
            <a:ext cx="9144000" cy="5243639"/>
          </a:xfrm>
          <a:prstGeom prst="rect">
            <a:avLst/>
          </a:prstGeom>
        </p:spPr>
      </p:pic>
      <p:pic>
        <p:nvPicPr>
          <p:cNvPr id="5" name="Picture 4" descr="BASE2.jpg"/>
          <p:cNvPicPr>
            <a:picLocks noChangeAspect="1"/>
          </p:cNvPicPr>
          <p:nvPr/>
        </p:nvPicPr>
        <p:blipFill>
          <a:blip r:embed="rId3" cstate="print">
            <a:clrChange>
              <a:clrFrom>
                <a:srgbClr val="FFFFFF"/>
              </a:clrFrom>
              <a:clrTo>
                <a:srgbClr val="FFFFFF">
                  <a:alpha val="0"/>
                </a:srgbClr>
              </a:clrTo>
            </a:clrChange>
          </a:blip>
          <a:stretch>
            <a:fillRect/>
          </a:stretch>
        </p:blipFill>
        <p:spPr>
          <a:xfrm>
            <a:off x="2514600" y="3048000"/>
            <a:ext cx="581025" cy="1019175"/>
          </a:xfrm>
          <a:prstGeom prst="rect">
            <a:avLst/>
          </a:prstGeom>
          <a:noFill/>
          <a:ln>
            <a:noFill/>
          </a:ln>
          <a:effectLst>
            <a:outerShdw blurRad="292100" dist="139700" dir="2700000" algn="tl" rotWithShape="0">
              <a:srgbClr val="333333">
                <a:alpha val="65000"/>
              </a:srgbClr>
            </a:outerShdw>
          </a:effectLst>
        </p:spPr>
      </p:pic>
      <p:cxnSp>
        <p:nvCxnSpPr>
          <p:cNvPr id="163844" name="Straight Arrow Connector 6"/>
          <p:cNvCxnSpPr>
            <a:cxnSpLocks noChangeShapeType="1"/>
          </p:cNvCxnSpPr>
          <p:nvPr/>
        </p:nvCxnSpPr>
        <p:spPr bwMode="auto">
          <a:xfrm rot="16200000" flipH="1">
            <a:off x="6553200" y="3276600"/>
            <a:ext cx="1600200" cy="1143000"/>
          </a:xfrm>
          <a:prstGeom prst="straightConnector1">
            <a:avLst/>
          </a:prstGeom>
          <a:noFill/>
          <a:ln w="15875" algn="ctr">
            <a:solidFill>
              <a:srgbClr val="FF0000"/>
            </a:solidFill>
            <a:round/>
            <a:headEnd/>
            <a:tailEnd type="triangle" w="lg" len="lg"/>
          </a:ln>
        </p:spPr>
      </p:cxnSp>
      <p:pic>
        <p:nvPicPr>
          <p:cNvPr id="8" name="Picture 21" descr="MCj02133370000[1]"/>
          <p:cNvPicPr>
            <a:picLocks noChangeAspect="1" noChangeArrowheads="1"/>
          </p:cNvPicPr>
          <p:nvPr/>
        </p:nvPicPr>
        <p:blipFill>
          <a:blip r:embed="rId4" cstate="print">
            <a:duotone>
              <a:prstClr val="black"/>
              <a:srgbClr val="D9C3A5">
                <a:tint val="50000"/>
                <a:satMod val="180000"/>
              </a:srgbClr>
            </a:duotone>
          </a:blip>
          <a:srcRect/>
          <a:stretch>
            <a:fillRect/>
          </a:stretch>
        </p:blipFill>
        <p:spPr>
          <a:xfrm>
            <a:off x="1066800" y="3486807"/>
            <a:ext cx="783828" cy="2075793"/>
          </a:xfrm>
          <a:prstGeom prst="rect">
            <a:avLst/>
          </a:prstGeom>
          <a:noFill/>
          <a:ln/>
          <a:scene3d>
            <a:camera prst="orthographicFront"/>
            <a:lightRig rig="flood" dir="t"/>
          </a:scene3d>
          <a:sp3d extrusionH="76200">
            <a:extrusionClr>
              <a:srgbClr val="660066"/>
            </a:extrusionClr>
          </a:sp3d>
        </p:spPr>
      </p:pic>
      <p:sp>
        <p:nvSpPr>
          <p:cNvPr id="9" name="Oval 26"/>
          <p:cNvSpPr>
            <a:spLocks noChangeArrowheads="1"/>
          </p:cNvSpPr>
          <p:nvPr/>
        </p:nvSpPr>
        <p:spPr bwMode="auto">
          <a:xfrm>
            <a:off x="1066800" y="3429000"/>
            <a:ext cx="228600" cy="76200"/>
          </a:xfrm>
          <a:prstGeom prst="ellipse">
            <a:avLst/>
          </a:prstGeom>
          <a:solidFill>
            <a:schemeClr val="accent3">
              <a:lumMod val="65000"/>
            </a:schemeClr>
          </a:solidFill>
          <a:ln w="9525">
            <a:solidFill>
              <a:schemeClr val="tx1"/>
            </a:solidFill>
            <a:round/>
            <a:headEnd/>
            <a:tailEnd/>
          </a:ln>
          <a:effectLst/>
          <a:scene3d>
            <a:camera prst="orthographicFront"/>
            <a:lightRig rig="sunset" dir="t"/>
          </a:scene3d>
        </p:spPr>
        <p:txBody>
          <a:bodyPr wrap="none" anchor="ctr"/>
          <a:lstStyle/>
          <a:p>
            <a:pPr>
              <a:defRPr/>
            </a:pPr>
            <a:endParaRPr lang="en-US"/>
          </a:p>
        </p:txBody>
      </p:sp>
      <p:sp>
        <p:nvSpPr>
          <p:cNvPr id="10" name="TextBox 9"/>
          <p:cNvSpPr txBox="1"/>
          <p:nvPr/>
        </p:nvSpPr>
        <p:spPr>
          <a:xfrm>
            <a:off x="762000" y="533400"/>
            <a:ext cx="7239000" cy="830263"/>
          </a:xfrm>
          <a:prstGeom prst="rect">
            <a:avLst/>
          </a:prstGeom>
          <a:solidFill>
            <a:schemeClr val="bg1"/>
          </a:solidFill>
        </p:spPr>
        <p:txBody>
          <a:bodyPr>
            <a:spAutoFit/>
          </a:bodyPr>
          <a:lstStyle/>
          <a:p>
            <a:pPr>
              <a:defRPr/>
            </a:pPr>
            <a:r>
              <a:rPr lang="en-US" sz="2400" dirty="0">
                <a:solidFill>
                  <a:schemeClr val="accent2">
                    <a:lumMod val="75000"/>
                  </a:schemeClr>
                </a:solidFill>
              </a:rPr>
              <a:t>HIGHWAY CORRIDORS</a:t>
            </a:r>
          </a:p>
          <a:p>
            <a:pPr>
              <a:defRPr/>
            </a:pPr>
            <a:r>
              <a:rPr lang="en-US" sz="2400" dirty="0">
                <a:solidFill>
                  <a:schemeClr val="accent2">
                    <a:lumMod val="75000"/>
                  </a:schemeClr>
                </a:solidFill>
              </a:rPr>
              <a:t>GNSS </a:t>
            </a:r>
            <a:r>
              <a:rPr lang="en-US" sz="2400" dirty="0" err="1">
                <a:solidFill>
                  <a:schemeClr val="accent2">
                    <a:lumMod val="75000"/>
                  </a:schemeClr>
                </a:solidFill>
              </a:rPr>
              <a:t>vs</a:t>
            </a:r>
            <a:r>
              <a:rPr lang="en-US" sz="2400" dirty="0">
                <a:solidFill>
                  <a:schemeClr val="accent2">
                    <a:lumMod val="75000"/>
                  </a:schemeClr>
                </a:solidFill>
              </a:rPr>
              <a:t> GPS – MIGHT HELP</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BSTRUCT.jpg"/>
          <p:cNvPicPr>
            <a:picLocks noChangeAspect="1"/>
          </p:cNvPicPr>
          <p:nvPr/>
        </p:nvPicPr>
        <p:blipFill>
          <a:blip r:embed="rId2" cstate="print"/>
          <a:stretch>
            <a:fillRect/>
          </a:stretch>
        </p:blipFill>
        <p:spPr>
          <a:xfrm>
            <a:off x="0" y="817544"/>
            <a:ext cx="9144000" cy="5222911"/>
          </a:xfrm>
          <a:prstGeom prst="rect">
            <a:avLst/>
          </a:prstGeom>
        </p:spPr>
      </p:pic>
      <p:sp>
        <p:nvSpPr>
          <p:cNvPr id="163842" name="Title 2"/>
          <p:cNvSpPr>
            <a:spLocks noGrp="1"/>
          </p:cNvSpPr>
          <p:nvPr>
            <p:ph type="title"/>
          </p:nvPr>
        </p:nvSpPr>
        <p:spPr>
          <a:xfrm>
            <a:off x="1066800" y="304800"/>
            <a:ext cx="6781800" cy="1066800"/>
          </a:xfrm>
          <a:solidFill>
            <a:schemeClr val="bg1"/>
          </a:solidFill>
        </p:spPr>
        <p:txBody>
          <a:bodyPr/>
          <a:lstStyle/>
          <a:p>
            <a:pPr>
              <a:defRPr/>
            </a:pPr>
            <a:r>
              <a:rPr lang="en-US" dirty="0" smtClean="0"/>
              <a:t>ROUTE OBSTRUCTIONS</a:t>
            </a:r>
            <a:br>
              <a:rPr lang="en-US" dirty="0" smtClean="0"/>
            </a:br>
            <a:r>
              <a:rPr lang="en-US" dirty="0" smtClean="0">
                <a:solidFill>
                  <a:schemeClr val="accent2">
                    <a:lumMod val="75000"/>
                  </a:schemeClr>
                </a:solidFill>
              </a:rPr>
              <a:t>GNSS </a:t>
            </a:r>
            <a:r>
              <a:rPr lang="en-US" dirty="0" err="1" smtClean="0">
                <a:solidFill>
                  <a:schemeClr val="accent2">
                    <a:lumMod val="75000"/>
                  </a:schemeClr>
                </a:solidFill>
              </a:rPr>
              <a:t>vs</a:t>
            </a:r>
            <a:r>
              <a:rPr lang="en-US" dirty="0" smtClean="0">
                <a:solidFill>
                  <a:schemeClr val="accent2">
                    <a:lumMod val="75000"/>
                  </a:schemeClr>
                </a:solidFill>
              </a:rPr>
              <a:t> GPS – MIGHT HELP</a:t>
            </a:r>
            <a:endParaRPr lang="en-US" dirty="0">
              <a:solidFill>
                <a:schemeClr val="accent2">
                  <a:lumMod val="75000"/>
                </a:schemeClr>
              </a:solidFill>
            </a:endParaRPr>
          </a:p>
        </p:txBody>
      </p:sp>
      <p:pic>
        <p:nvPicPr>
          <p:cNvPr id="5" name="Picture 21" descr="MCj02133370000[1]"/>
          <p:cNvPicPr>
            <a:picLocks noChangeAspect="1" noChangeArrowheads="1"/>
          </p:cNvPicPr>
          <p:nvPr/>
        </p:nvPicPr>
        <p:blipFill>
          <a:blip r:embed="rId3" cstate="print">
            <a:duotone>
              <a:prstClr val="black"/>
              <a:srgbClr val="D9C3A5">
                <a:tint val="50000"/>
                <a:satMod val="180000"/>
              </a:srgbClr>
            </a:duotone>
          </a:blip>
          <a:srcRect/>
          <a:stretch>
            <a:fillRect/>
          </a:stretch>
        </p:blipFill>
        <p:spPr>
          <a:xfrm flipH="1">
            <a:off x="4038600" y="2819400"/>
            <a:ext cx="265906" cy="704193"/>
          </a:xfrm>
          <a:prstGeom prst="rect">
            <a:avLst/>
          </a:prstGeom>
          <a:noFill/>
          <a:ln/>
          <a:scene3d>
            <a:camera prst="orthographicFront"/>
            <a:lightRig rig="flood" dir="t"/>
          </a:scene3d>
          <a:sp3d extrusionH="76200">
            <a:extrusionClr>
              <a:srgbClr val="660066"/>
            </a:extrusionClr>
          </a:sp3d>
        </p:spPr>
      </p:pic>
      <p:sp>
        <p:nvSpPr>
          <p:cNvPr id="6" name="Oval 26"/>
          <p:cNvSpPr>
            <a:spLocks noChangeArrowheads="1"/>
          </p:cNvSpPr>
          <p:nvPr/>
        </p:nvSpPr>
        <p:spPr bwMode="auto">
          <a:xfrm>
            <a:off x="4191000" y="2835890"/>
            <a:ext cx="152400" cy="59709"/>
          </a:xfrm>
          <a:prstGeom prst="ellipse">
            <a:avLst/>
          </a:prstGeom>
          <a:solidFill>
            <a:schemeClr val="accent3">
              <a:lumMod val="65000"/>
            </a:schemeClr>
          </a:solidFill>
          <a:ln w="9525">
            <a:solidFill>
              <a:schemeClr val="tx1"/>
            </a:solidFill>
            <a:round/>
            <a:headEnd/>
            <a:tailEnd/>
          </a:ln>
          <a:effectLst/>
          <a:scene3d>
            <a:camera prst="orthographicFront"/>
            <a:lightRig rig="sunset" dir="t"/>
          </a:scene3d>
        </p:spPr>
        <p:txBody>
          <a:bodyPr wrap="none" anchor="ctr"/>
          <a:lstStyle/>
          <a:p>
            <a:pPr>
              <a:defRPr/>
            </a:pPr>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p:cNvSpPr>
            <a:spLocks noGrp="1" noChangeArrowheads="1"/>
          </p:cNvSpPr>
          <p:nvPr>
            <p:ph type="body" idx="1"/>
          </p:nvPr>
        </p:nvSpPr>
        <p:spPr>
          <a:xfrm>
            <a:off x="1143000" y="1600200"/>
            <a:ext cx="7162800" cy="3733800"/>
          </a:xfrm>
        </p:spPr>
        <p:txBody>
          <a:bodyPr/>
          <a:lstStyle/>
          <a:p>
            <a:pPr eaLnBrk="1" hangingPunct="1"/>
            <a:r>
              <a:rPr lang="en-US" sz="2400" dirty="0" smtClean="0">
                <a:solidFill>
                  <a:srgbClr val="FF0000"/>
                </a:solidFill>
              </a:rPr>
              <a:t>B </a:t>
            </a:r>
            <a:r>
              <a:rPr lang="en-US" sz="2400" dirty="0" smtClean="0">
                <a:solidFill>
                  <a:schemeClr val="accent2"/>
                </a:solidFill>
              </a:rPr>
              <a:t>TRUSTED SOURCE?</a:t>
            </a:r>
          </a:p>
          <a:p>
            <a:pPr eaLnBrk="1" hangingPunct="1"/>
            <a:r>
              <a:rPr lang="en-US" sz="2400" dirty="0" smtClean="0">
                <a:solidFill>
                  <a:srgbClr val="FF0000"/>
                </a:solidFill>
              </a:rPr>
              <a:t>B </a:t>
            </a:r>
            <a:r>
              <a:rPr lang="en-US" sz="2400" dirty="0" smtClean="0">
                <a:solidFill>
                  <a:schemeClr val="accent2"/>
                </a:solidFill>
              </a:rPr>
              <a:t>WHAT DATUM/EPOCH ARE NEEDED?</a:t>
            </a:r>
          </a:p>
          <a:p>
            <a:pPr eaLnBrk="1" hangingPunct="1"/>
            <a:r>
              <a:rPr lang="en-US" sz="2400" dirty="0" smtClean="0">
                <a:solidFill>
                  <a:srgbClr val="3399FF"/>
                </a:solidFill>
              </a:rPr>
              <a:t>RT </a:t>
            </a:r>
            <a:r>
              <a:rPr lang="en-US" sz="2400" dirty="0" smtClean="0">
                <a:solidFill>
                  <a:schemeClr val="accent2"/>
                </a:solidFill>
              </a:rPr>
              <a:t>GIGO</a:t>
            </a:r>
            <a:r>
              <a:rPr lang="en-US" sz="2400" dirty="0" smtClean="0">
                <a:solidFill>
                  <a:schemeClr val="accent2"/>
                </a:solidFill>
                <a:sym typeface="Wingdings 2" pitchFamily="18" charset="2"/>
              </a:rPr>
              <a:t></a:t>
            </a:r>
            <a:endParaRPr lang="en-US" sz="2400" dirty="0" smtClean="0">
              <a:solidFill>
                <a:schemeClr val="accent2"/>
              </a:solidFill>
            </a:endParaRPr>
          </a:p>
          <a:p>
            <a:pPr eaLnBrk="1" hangingPunct="1"/>
            <a:r>
              <a:rPr lang="en-US" sz="2400" dirty="0" smtClean="0">
                <a:solidFill>
                  <a:srgbClr val="FF0000"/>
                </a:solidFill>
              </a:rPr>
              <a:t>B </a:t>
            </a:r>
            <a:r>
              <a:rPr lang="en-US" sz="2400" u="sng" dirty="0" smtClean="0">
                <a:solidFill>
                  <a:schemeClr val="accent2"/>
                </a:solidFill>
              </a:rPr>
              <a:t>ALWAYS CHECK KNOWN POINTS.</a:t>
            </a:r>
          </a:p>
          <a:p>
            <a:pPr eaLnBrk="1" hangingPunct="1"/>
            <a:r>
              <a:rPr lang="en-US" sz="2400" dirty="0" smtClean="0">
                <a:solidFill>
                  <a:srgbClr val="FF0000"/>
                </a:solidFill>
              </a:rPr>
              <a:t>B </a:t>
            </a:r>
            <a:r>
              <a:rPr lang="en-US" sz="2400" dirty="0" smtClean="0">
                <a:solidFill>
                  <a:schemeClr val="accent2"/>
                </a:solidFill>
              </a:rPr>
              <a:t>PRECISION VS. ACCURACY</a:t>
            </a:r>
          </a:p>
          <a:p>
            <a:pPr eaLnBrk="1" hangingPunct="1"/>
            <a:r>
              <a:rPr lang="en-US" sz="2400" dirty="0" smtClean="0">
                <a:solidFill>
                  <a:srgbClr val="FF0000"/>
                </a:solidFill>
              </a:rPr>
              <a:t>B </a:t>
            </a:r>
            <a:r>
              <a:rPr lang="en-US" sz="2400" dirty="0" smtClean="0">
                <a:solidFill>
                  <a:schemeClr val="accent2"/>
                </a:solidFill>
              </a:rPr>
              <a:t>GROUND/PROJECT VS. GRID/GEODETIC</a:t>
            </a:r>
          </a:p>
          <a:p>
            <a:pPr eaLnBrk="1" hangingPunct="1"/>
            <a:r>
              <a:rPr lang="en-US" sz="2400" dirty="0" smtClean="0">
                <a:solidFill>
                  <a:srgbClr val="FF0000"/>
                </a:solidFill>
              </a:rPr>
              <a:t>B </a:t>
            </a:r>
            <a:r>
              <a:rPr lang="en-US" sz="2400" dirty="0" smtClean="0">
                <a:solidFill>
                  <a:schemeClr val="accent2"/>
                </a:solidFill>
              </a:rPr>
              <a:t>GEOID MODEL QUALITY</a:t>
            </a:r>
          </a:p>
          <a:p>
            <a:pPr eaLnBrk="1" hangingPunct="1"/>
            <a:r>
              <a:rPr lang="en-US" sz="2400" dirty="0" smtClean="0">
                <a:solidFill>
                  <a:srgbClr val="FF0000"/>
                </a:solidFill>
              </a:rPr>
              <a:t>B </a:t>
            </a:r>
            <a:r>
              <a:rPr lang="en-US" sz="2400" dirty="0" smtClean="0">
                <a:solidFill>
                  <a:schemeClr val="accent2"/>
                </a:solidFill>
              </a:rPr>
              <a:t>LOG METADATA</a:t>
            </a:r>
          </a:p>
        </p:txBody>
      </p:sp>
      <p:sp>
        <p:nvSpPr>
          <p:cNvPr id="4" name="Rectangle 3"/>
          <p:cNvSpPr/>
          <p:nvPr/>
        </p:nvSpPr>
        <p:spPr>
          <a:xfrm>
            <a:off x="2286000" y="533400"/>
            <a:ext cx="4432624"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4000" dirty="0">
                <a:ln w="11430"/>
                <a:solidFill>
                  <a:srgbClr val="00CC00"/>
                </a:solidFill>
                <a:effectLst>
                  <a:outerShdw blurRad="50800" dist="39000" dir="5460000" algn="tl">
                    <a:srgbClr val="000000">
                      <a:alpha val="38000"/>
                    </a:srgbClr>
                  </a:outerShdw>
                </a:effectLst>
              </a:rPr>
              <a:t>COORDINATES</a:t>
            </a:r>
          </a:p>
        </p:txBody>
      </p:sp>
      <p:sp>
        <p:nvSpPr>
          <p:cNvPr id="106500" name="TextBox 4"/>
          <p:cNvSpPr txBox="1">
            <a:spLocks noChangeArrowheads="1"/>
          </p:cNvSpPr>
          <p:nvPr/>
        </p:nvSpPr>
        <p:spPr bwMode="auto">
          <a:xfrm>
            <a:off x="304800" y="5257800"/>
            <a:ext cx="8305800" cy="1016000"/>
          </a:xfrm>
          <a:prstGeom prst="rect">
            <a:avLst/>
          </a:prstGeom>
          <a:noFill/>
          <a:ln w="9525">
            <a:noFill/>
            <a:miter lim="800000"/>
            <a:headEnd/>
            <a:tailEnd/>
          </a:ln>
        </p:spPr>
        <p:txBody>
          <a:bodyPr>
            <a:spAutoFit/>
          </a:bodyPr>
          <a:lstStyle/>
          <a:p>
            <a:r>
              <a:rPr lang="en-US" sz="2000">
                <a:solidFill>
                  <a:schemeClr val="accent2"/>
                </a:solidFill>
                <a:sym typeface="Wingdings 2" pitchFamily="18" charset="2"/>
              </a:rPr>
              <a:t> </a:t>
            </a:r>
            <a:r>
              <a:rPr lang="en-US" sz="2000">
                <a:solidFill>
                  <a:srgbClr val="0070C0"/>
                </a:solidFill>
              </a:rPr>
              <a:t>AUTONOMOUS LOCAL BASE STATION POSITION ARE OK IF CORRECT COORDINATES ARE INTRODUCED IN THE PROJECT FIRMWARE/SOFTWARE LATER</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1143000" y="990600"/>
            <a:ext cx="7162800" cy="3048000"/>
          </a:xfrm>
        </p:spPr>
        <p:txBody>
          <a:bodyPr/>
          <a:lstStyle/>
          <a:p>
            <a:pPr eaLnBrk="1" hangingPunct="1"/>
            <a:r>
              <a:rPr lang="en-US" sz="2400" smtClean="0">
                <a:solidFill>
                  <a:srgbClr val="FF0000"/>
                </a:solidFill>
              </a:rPr>
              <a:t>B </a:t>
            </a:r>
            <a:r>
              <a:rPr lang="en-US" sz="2400" smtClean="0">
                <a:solidFill>
                  <a:schemeClr val="accent2"/>
                </a:solidFill>
                <a:latin typeface="Arial" pitchFamily="34" charset="0"/>
                <a:cs typeface="Arial" pitchFamily="34" charset="0"/>
              </a:rPr>
              <a:t>≥ 4 H &amp; V, KNOWN &amp; TRUSTED POINTS?</a:t>
            </a:r>
          </a:p>
          <a:p>
            <a:pPr eaLnBrk="1" hangingPunct="1"/>
            <a:r>
              <a:rPr lang="en-US" sz="2400" smtClean="0">
                <a:solidFill>
                  <a:srgbClr val="FF0000"/>
                </a:solidFill>
              </a:rPr>
              <a:t>B </a:t>
            </a:r>
            <a:r>
              <a:rPr lang="en-US" sz="2400" smtClean="0">
                <a:solidFill>
                  <a:schemeClr val="accent2"/>
                </a:solidFill>
                <a:latin typeface="Arial" pitchFamily="34" charset="0"/>
                <a:cs typeface="Arial" pitchFamily="34" charset="0"/>
              </a:rPr>
              <a:t>LOCALIZATION RESIDUALS-OUTLIERS?</a:t>
            </a:r>
          </a:p>
          <a:p>
            <a:pPr eaLnBrk="1" hangingPunct="1"/>
            <a:r>
              <a:rPr lang="en-US" sz="2400" smtClean="0">
                <a:solidFill>
                  <a:srgbClr val="FF0000"/>
                </a:solidFill>
              </a:rPr>
              <a:t>B </a:t>
            </a:r>
            <a:r>
              <a:rPr lang="en-US" sz="2400" smtClean="0">
                <a:solidFill>
                  <a:schemeClr val="accent2"/>
                </a:solidFill>
                <a:latin typeface="Arial" pitchFamily="34" charset="0"/>
                <a:cs typeface="Arial" pitchFamily="34" charset="0"/>
              </a:rPr>
              <a:t>DO ANY PASSIVE MARKS NEED TO BE HELD?</a:t>
            </a:r>
          </a:p>
          <a:p>
            <a:pPr eaLnBrk="1" hangingPunct="1"/>
            <a:r>
              <a:rPr lang="en-US" sz="2400" smtClean="0">
                <a:solidFill>
                  <a:srgbClr val="3399FF"/>
                </a:solidFill>
              </a:rPr>
              <a:t>RT </a:t>
            </a:r>
            <a:r>
              <a:rPr lang="en-US" sz="2400" smtClean="0">
                <a:solidFill>
                  <a:schemeClr val="accent2"/>
                </a:solidFill>
                <a:latin typeface="Arial" pitchFamily="34" charset="0"/>
                <a:cs typeface="Arial" pitchFamily="34" charset="0"/>
              </a:rPr>
              <a:t>BASE WITHIN CALIBRATION (QUALITY TIE TO NEAREST CALIBRATION POINT)?</a:t>
            </a:r>
          </a:p>
          <a:p>
            <a:pPr eaLnBrk="1" hangingPunct="1"/>
            <a:r>
              <a:rPr lang="en-US" sz="2400" smtClean="0">
                <a:solidFill>
                  <a:srgbClr val="FF0000"/>
                </a:solidFill>
              </a:rPr>
              <a:t>B </a:t>
            </a:r>
            <a:r>
              <a:rPr lang="en-US" sz="2400" smtClean="0">
                <a:solidFill>
                  <a:schemeClr val="accent2"/>
                </a:solidFill>
                <a:latin typeface="Arial" pitchFamily="34" charset="0"/>
                <a:cs typeface="Arial" pitchFamily="34" charset="0"/>
              </a:rPr>
              <a:t>SAME OFFICE &amp; FIELD CALIBRATION USED?</a:t>
            </a:r>
          </a:p>
          <a:p>
            <a:pPr eaLnBrk="1" hangingPunct="1"/>
            <a:endParaRPr lang="en-US" sz="2400" smtClean="0">
              <a:solidFill>
                <a:schemeClr val="accent2"/>
              </a:solidFill>
              <a:latin typeface="Arial" pitchFamily="34" charset="0"/>
              <a:cs typeface="Arial" pitchFamily="34" charset="0"/>
            </a:endParaRPr>
          </a:p>
        </p:txBody>
      </p:sp>
      <p:sp>
        <p:nvSpPr>
          <p:cNvPr id="18" name="Rectangle 17"/>
          <p:cNvSpPr/>
          <p:nvPr/>
        </p:nvSpPr>
        <p:spPr>
          <a:xfrm>
            <a:off x="704292" y="381000"/>
            <a:ext cx="7330853"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4000" dirty="0">
                <a:ln w="11430"/>
                <a:solidFill>
                  <a:srgbClr val="00CC00"/>
                </a:solidFill>
                <a:effectLst>
                  <a:outerShdw blurRad="50800" dist="39000" dir="5460000" algn="tl">
                    <a:srgbClr val="000000">
                      <a:alpha val="38000"/>
                    </a:srgbClr>
                  </a:outerShdw>
                </a:effectLst>
              </a:rPr>
              <a:t>CONSTRAINTS (OR NOT)</a:t>
            </a:r>
          </a:p>
        </p:txBody>
      </p:sp>
      <p:pic>
        <p:nvPicPr>
          <p:cNvPr id="104452" name="Picture 19" descr="CONSTRAINT.tif"/>
          <p:cNvPicPr>
            <a:picLocks noChangeAspect="1"/>
          </p:cNvPicPr>
          <p:nvPr/>
        </p:nvPicPr>
        <p:blipFill>
          <a:blip r:embed="rId2" cstate="print"/>
          <a:srcRect/>
          <a:stretch>
            <a:fillRect/>
          </a:stretch>
        </p:blipFill>
        <p:spPr bwMode="auto">
          <a:xfrm>
            <a:off x="1600200" y="3962400"/>
            <a:ext cx="5275263" cy="2286000"/>
          </a:xfrm>
          <a:prstGeom prst="rect">
            <a:avLst/>
          </a:prstGeom>
          <a:noFill/>
          <a:ln w="9525">
            <a:noFill/>
            <a:miter lim="800000"/>
            <a:headEnd/>
            <a:tailEnd/>
          </a:ln>
        </p:spPr>
      </p:pic>
      <p:sp>
        <p:nvSpPr>
          <p:cNvPr id="104453" name="Rectangle 20"/>
          <p:cNvSpPr>
            <a:spLocks noChangeArrowheads="1"/>
          </p:cNvSpPr>
          <p:nvPr/>
        </p:nvSpPr>
        <p:spPr bwMode="auto">
          <a:xfrm>
            <a:off x="1600200" y="6019800"/>
            <a:ext cx="1143000" cy="228600"/>
          </a:xfrm>
          <a:prstGeom prst="rect">
            <a:avLst/>
          </a:prstGeom>
          <a:solidFill>
            <a:schemeClr val="bg1"/>
          </a:solidFill>
          <a:ln w="15875" algn="ctr">
            <a:noFill/>
            <a:round/>
            <a:headEnd/>
            <a:tailEnd/>
          </a:ln>
        </p:spPr>
        <p:txBody>
          <a:bodyPr/>
          <a:lstStyle/>
          <a:p>
            <a:pPr algn="ctr" eaLnBrk="0" hangingPunct="0"/>
            <a:endParaRPr lang="en-US"/>
          </a:p>
        </p:txBody>
      </p:sp>
      <p:sp>
        <p:nvSpPr>
          <p:cNvPr id="7" name="TextBox 6"/>
          <p:cNvSpPr txBox="1">
            <a:spLocks noChangeArrowheads="1"/>
          </p:cNvSpPr>
          <p:nvPr/>
        </p:nvSpPr>
        <p:spPr bwMode="auto">
          <a:xfrm>
            <a:off x="533400" y="1981200"/>
            <a:ext cx="7391400" cy="1570038"/>
          </a:xfrm>
          <a:prstGeom prst="rect">
            <a:avLst/>
          </a:prstGeom>
          <a:solidFill>
            <a:schemeClr val="bg1"/>
          </a:solidFill>
          <a:ln w="9525">
            <a:noFill/>
            <a:miter lim="800000"/>
            <a:headEnd/>
            <a:tailEnd/>
          </a:ln>
        </p:spPr>
        <p:txBody>
          <a:bodyPr>
            <a:spAutoFit/>
          </a:bodyPr>
          <a:lstStyle/>
          <a:p>
            <a:r>
              <a:rPr lang="en-US" sz="2400">
                <a:solidFill>
                  <a:srgbClr val="0070C0"/>
                </a:solidFill>
              </a:rPr>
              <a:t>FYI: GNSS CAN PROVIDE GOOD </a:t>
            </a:r>
            <a:r>
              <a:rPr lang="en-US" sz="2400" i="1">
                <a:solidFill>
                  <a:srgbClr val="0070C0"/>
                </a:solidFill>
              </a:rPr>
              <a:t>RELATIVE</a:t>
            </a:r>
            <a:r>
              <a:rPr lang="en-US" sz="2400">
                <a:solidFill>
                  <a:srgbClr val="0070C0"/>
                </a:solidFill>
              </a:rPr>
              <a:t> POSITIONS IN A PROJECT WHILE STILL NOT CHECKING TO KNOWNS IN AN ABSOLUTE SENSE</a:t>
            </a:r>
          </a:p>
        </p:txBody>
      </p:sp>
      <p:sp>
        <p:nvSpPr>
          <p:cNvPr id="8" name="Oval 7"/>
          <p:cNvSpPr/>
          <p:nvPr/>
        </p:nvSpPr>
        <p:spPr bwMode="auto">
          <a:xfrm>
            <a:off x="1524000" y="4038600"/>
            <a:ext cx="533400" cy="5334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9" name="Oval 8"/>
          <p:cNvSpPr/>
          <p:nvPr/>
        </p:nvSpPr>
        <p:spPr bwMode="auto">
          <a:xfrm>
            <a:off x="3505200" y="5181600"/>
            <a:ext cx="533400" cy="5334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0" name="TextBox 9"/>
          <p:cNvSpPr txBox="1"/>
          <p:nvPr/>
        </p:nvSpPr>
        <p:spPr>
          <a:xfrm>
            <a:off x="0" y="5105400"/>
            <a:ext cx="1676400" cy="523220"/>
          </a:xfrm>
          <a:prstGeom prst="rect">
            <a:avLst/>
          </a:prstGeom>
          <a:noFill/>
        </p:spPr>
        <p:txBody>
          <a:bodyPr wrap="square" rtlCol="0">
            <a:spAutoFit/>
          </a:bodyPr>
          <a:lstStyle/>
          <a:p>
            <a:r>
              <a:rPr lang="en-US" dirty="0" smtClean="0">
                <a:solidFill>
                  <a:srgbClr val="FF0000"/>
                </a:solidFill>
              </a:rPr>
              <a:t>TWO POINT CALIBRATION</a:t>
            </a:r>
            <a:endParaRPr lang="en-US" dirty="0">
              <a:solidFill>
                <a:srgbClr val="FF0000"/>
              </a:solidFill>
            </a:endParaRPr>
          </a:p>
        </p:txBody>
      </p:sp>
      <p:cxnSp>
        <p:nvCxnSpPr>
          <p:cNvPr id="12" name="Straight Arrow Connector 11"/>
          <p:cNvCxnSpPr/>
          <p:nvPr/>
        </p:nvCxnSpPr>
        <p:spPr bwMode="auto">
          <a:xfrm rot="5400000" flipH="1" flipV="1">
            <a:off x="1143000" y="4572000"/>
            <a:ext cx="533400" cy="533400"/>
          </a:xfrm>
          <a:prstGeom prst="straightConnector1">
            <a:avLst/>
          </a:prstGeom>
          <a:solidFill>
            <a:schemeClr val="bg1"/>
          </a:solidFill>
          <a:ln w="25400" cap="flat" cmpd="sng" algn="ctr">
            <a:solidFill>
              <a:srgbClr val="FF0000"/>
            </a:solidFill>
            <a:prstDash val="solid"/>
            <a:round/>
            <a:headEnd type="none" w="med" len="med"/>
            <a:tailEnd type="arrow"/>
          </a:ln>
          <a:effectLst/>
        </p:spPr>
      </p:cxnSp>
      <p:cxnSp>
        <p:nvCxnSpPr>
          <p:cNvPr id="14" name="Straight Arrow Connector 13"/>
          <p:cNvCxnSpPr>
            <a:stCxn id="10" idx="3"/>
            <a:endCxn id="9" idx="2"/>
          </p:cNvCxnSpPr>
          <p:nvPr/>
        </p:nvCxnSpPr>
        <p:spPr bwMode="auto">
          <a:xfrm>
            <a:off x="1676400" y="5367010"/>
            <a:ext cx="1828800" cy="81290"/>
          </a:xfrm>
          <a:prstGeom prst="straightConnector1">
            <a:avLst/>
          </a:prstGeom>
          <a:solidFill>
            <a:schemeClr val="bg1"/>
          </a:solidFill>
          <a:ln w="2540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grpId="0" nodeType="withEffect">
                                  <p:stCondLst>
                                    <p:cond delay="0"/>
                                  </p:stCondLst>
                                  <p:childTnLst>
                                    <p:animEffect transition="out" filter="fade">
                                      <p:cBhvr>
                                        <p:cTn id="9" dur="500"/>
                                        <p:tgtEl>
                                          <p:spTgt spid="17410">
                                            <p:txEl>
                                              <p:pRg st="0" end="0"/>
                                            </p:txEl>
                                          </p:spTgt>
                                        </p:tgtEl>
                                      </p:cBhvr>
                                    </p:animEffect>
                                    <p:set>
                                      <p:cBhvr>
                                        <p:cTn id="10" dur="1" fill="hold">
                                          <p:stCondLst>
                                            <p:cond delay="499"/>
                                          </p:stCondLst>
                                        </p:cTn>
                                        <p:tgtEl>
                                          <p:spTgt spid="17410">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7410">
                                            <p:txEl>
                                              <p:pRg st="1" end="1"/>
                                            </p:txEl>
                                          </p:spTgt>
                                        </p:tgtEl>
                                      </p:cBhvr>
                                    </p:animEffect>
                                    <p:set>
                                      <p:cBhvr>
                                        <p:cTn id="13" dur="1" fill="hold">
                                          <p:stCondLst>
                                            <p:cond delay="499"/>
                                          </p:stCondLst>
                                        </p:cTn>
                                        <p:tgtEl>
                                          <p:spTgt spid="17410">
                                            <p:txEl>
                                              <p:pRg st="1" end="1"/>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7410">
                                            <p:txEl>
                                              <p:pRg st="2" end="2"/>
                                            </p:txEl>
                                          </p:spTgt>
                                        </p:tgtEl>
                                      </p:cBhvr>
                                    </p:animEffect>
                                    <p:set>
                                      <p:cBhvr>
                                        <p:cTn id="16" dur="1" fill="hold">
                                          <p:stCondLst>
                                            <p:cond delay="499"/>
                                          </p:stCondLst>
                                        </p:cTn>
                                        <p:tgtEl>
                                          <p:spTgt spid="17410">
                                            <p:txEl>
                                              <p:pRg st="2" end="2"/>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7410">
                                            <p:txEl>
                                              <p:pRg st="3" end="3"/>
                                            </p:txEl>
                                          </p:spTgt>
                                        </p:tgtEl>
                                      </p:cBhvr>
                                    </p:animEffect>
                                    <p:set>
                                      <p:cBhvr>
                                        <p:cTn id="19" dur="1" fill="hold">
                                          <p:stCondLst>
                                            <p:cond delay="499"/>
                                          </p:stCondLst>
                                        </p:cTn>
                                        <p:tgtEl>
                                          <p:spTgt spid="17410">
                                            <p:txEl>
                                              <p:pRg st="3" end="3"/>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7410">
                                            <p:txEl>
                                              <p:pRg st="4" end="4"/>
                                            </p:txEl>
                                          </p:spTgt>
                                        </p:tgtEl>
                                      </p:cBhvr>
                                    </p:animEffect>
                                    <p:set>
                                      <p:cBhvr>
                                        <p:cTn id="22" dur="1" fill="hold">
                                          <p:stCondLst>
                                            <p:cond delay="499"/>
                                          </p:stCondLst>
                                        </p:cTn>
                                        <p:tgtEl>
                                          <p:spTgt spid="17410">
                                            <p:txEl>
                                              <p:pRg st="4" end="4"/>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P spid="7" grpId="0" animBg="1"/>
      <p:bldP spid="8" grpId="0" animBg="1"/>
      <p:bldP spid="9" grpId="0" animBg="1"/>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457200" y="152400"/>
            <a:ext cx="8458200" cy="609600"/>
          </a:xfrm>
          <a:solidFill>
            <a:schemeClr val="bg1"/>
          </a:solidFill>
        </p:spPr>
        <p:txBody>
          <a:bodyPr/>
          <a:lstStyle/>
          <a:p>
            <a:r>
              <a:rPr lang="en-US" smtClean="0"/>
              <a:t>PASSIVE/ACTIVE</a:t>
            </a:r>
          </a:p>
        </p:txBody>
      </p:sp>
      <p:sp>
        <p:nvSpPr>
          <p:cNvPr id="77827" name="TextBox 5"/>
          <p:cNvSpPr txBox="1">
            <a:spLocks noChangeArrowheads="1"/>
          </p:cNvSpPr>
          <p:nvPr/>
        </p:nvSpPr>
        <p:spPr bwMode="auto">
          <a:xfrm>
            <a:off x="381000" y="762000"/>
            <a:ext cx="8458200" cy="5632450"/>
          </a:xfrm>
          <a:prstGeom prst="rect">
            <a:avLst/>
          </a:prstGeom>
          <a:noFill/>
          <a:ln w="9525">
            <a:noFill/>
            <a:miter lim="800000"/>
            <a:headEnd/>
            <a:tailEnd/>
          </a:ln>
        </p:spPr>
        <p:txBody>
          <a:bodyPr>
            <a:spAutoFit/>
          </a:bodyPr>
          <a:lstStyle/>
          <a:p>
            <a:pPr>
              <a:buFont typeface="Arial" pitchFamily="34" charset="0"/>
              <a:buChar char="•"/>
            </a:pPr>
            <a:r>
              <a:rPr lang="en-US" sz="1800" dirty="0">
                <a:solidFill>
                  <a:srgbClr val="0070C0"/>
                </a:solidFill>
              </a:rPr>
              <a:t> NAD 83 REALIZED THROUGH NATIONAL CORS</a:t>
            </a:r>
            <a:br>
              <a:rPr lang="en-US" sz="1800" dirty="0">
                <a:solidFill>
                  <a:srgbClr val="0070C0"/>
                </a:solidFill>
              </a:rPr>
            </a:br>
            <a:endParaRPr lang="en-US" sz="1800" dirty="0">
              <a:solidFill>
                <a:srgbClr val="0070C0"/>
              </a:solidFill>
            </a:endParaRPr>
          </a:p>
          <a:p>
            <a:pPr>
              <a:buFont typeface="Arial" pitchFamily="34" charset="0"/>
              <a:buChar char="•"/>
            </a:pPr>
            <a:r>
              <a:rPr lang="en-US" sz="1800" dirty="0">
                <a:solidFill>
                  <a:srgbClr val="0070C0"/>
                </a:solidFill>
              </a:rPr>
              <a:t>NAVD 88 REALIZED FROM PASSIVE MARKS</a:t>
            </a:r>
            <a:br>
              <a:rPr lang="en-US" sz="1800" dirty="0">
                <a:solidFill>
                  <a:srgbClr val="0070C0"/>
                </a:solidFill>
              </a:rPr>
            </a:br>
            <a:endParaRPr lang="en-US" sz="1800" dirty="0">
              <a:solidFill>
                <a:srgbClr val="0070C0"/>
              </a:solidFill>
            </a:endParaRPr>
          </a:p>
          <a:p>
            <a:pPr>
              <a:buFont typeface="Arial" pitchFamily="34" charset="0"/>
              <a:buChar char="•"/>
            </a:pPr>
            <a:r>
              <a:rPr lang="en-US" sz="1800" dirty="0">
                <a:solidFill>
                  <a:srgbClr val="0070C0"/>
                </a:solidFill>
              </a:rPr>
              <a:t>NGSIDB HAS 1,000,000 PASSIVE MARKS</a:t>
            </a:r>
            <a:br>
              <a:rPr lang="en-US" sz="1800" dirty="0">
                <a:solidFill>
                  <a:srgbClr val="0070C0"/>
                </a:solidFill>
              </a:rPr>
            </a:br>
            <a:endParaRPr lang="en-US" sz="1800" dirty="0">
              <a:solidFill>
                <a:srgbClr val="0070C0"/>
              </a:solidFill>
            </a:endParaRPr>
          </a:p>
          <a:p>
            <a:pPr>
              <a:buFont typeface="Arial" pitchFamily="34" charset="0"/>
              <a:buChar char="•"/>
            </a:pPr>
            <a:r>
              <a:rPr lang="en-US" sz="1800" dirty="0">
                <a:solidFill>
                  <a:srgbClr val="0070C0"/>
                </a:solidFill>
              </a:rPr>
              <a:t>PASSIVE MARKS IN STATES HAVE MANY CAMPAIGNS OVER MANY YEARS WITH MANY ACCURACIES IN MANY SEPARATE ADJUSTMENTS. RTN MAY NOT AGREE WITH THESE REQUIRING CONSTRAINTS TO THE MONUMENTS FOR PROJECT WORK.</a:t>
            </a:r>
            <a:br>
              <a:rPr lang="en-US" sz="1800" dirty="0">
                <a:solidFill>
                  <a:srgbClr val="0070C0"/>
                </a:solidFill>
              </a:rPr>
            </a:br>
            <a:endParaRPr lang="en-US" sz="1800" dirty="0">
              <a:solidFill>
                <a:srgbClr val="0070C0"/>
              </a:solidFill>
            </a:endParaRPr>
          </a:p>
          <a:p>
            <a:pPr>
              <a:buFont typeface="Arial" pitchFamily="34" charset="0"/>
              <a:buChar char="•"/>
            </a:pPr>
            <a:r>
              <a:rPr lang="en-US" sz="1800" dirty="0">
                <a:solidFill>
                  <a:srgbClr val="0070C0"/>
                </a:solidFill>
              </a:rPr>
              <a:t>PASSIVE MARKS COORDINATES ARE A SNAPSHOT IN TIME AND CAN BE RELIED ON TO BE ACCURATE ONLY AT THE RECORDED OBSERVATION TIME.</a:t>
            </a:r>
            <a:br>
              <a:rPr lang="en-US" sz="1800" dirty="0">
                <a:solidFill>
                  <a:srgbClr val="0070C0"/>
                </a:solidFill>
              </a:rPr>
            </a:br>
            <a:endParaRPr lang="en-US" sz="1800" dirty="0">
              <a:solidFill>
                <a:srgbClr val="0070C0"/>
              </a:solidFill>
            </a:endParaRPr>
          </a:p>
          <a:p>
            <a:pPr>
              <a:buFont typeface="Arial" pitchFamily="34" charset="0"/>
              <a:buChar char="•"/>
            </a:pPr>
            <a:r>
              <a:rPr lang="en-US" sz="1800" dirty="0" smtClean="0">
                <a:solidFill>
                  <a:srgbClr val="0070C0"/>
                </a:solidFill>
              </a:rPr>
              <a:t>2020+ </a:t>
            </a:r>
            <a:r>
              <a:rPr lang="en-US" sz="1800" dirty="0">
                <a:solidFill>
                  <a:srgbClr val="0070C0"/>
                </a:solidFill>
              </a:rPr>
              <a:t>= NEW GEOMETRIC DATUM / 1 CM GRAVIMETRIC GEOID, VELOCITIES ON A GEOCENTRIC DATUM</a:t>
            </a:r>
            <a:br>
              <a:rPr lang="en-US" sz="1800" dirty="0">
                <a:solidFill>
                  <a:srgbClr val="0070C0"/>
                </a:solidFill>
              </a:rPr>
            </a:br>
            <a:endParaRPr lang="en-US" sz="1800" dirty="0">
              <a:solidFill>
                <a:srgbClr val="0070C0"/>
              </a:solidFill>
            </a:endParaRPr>
          </a:p>
          <a:p>
            <a:pPr>
              <a:buFont typeface="Arial" pitchFamily="34" charset="0"/>
              <a:buChar char="•"/>
            </a:pPr>
            <a:r>
              <a:rPr lang="en-US" sz="1800" dirty="0">
                <a:solidFill>
                  <a:srgbClr val="0070C0"/>
                </a:solidFill>
              </a:rPr>
              <a:t>THE METHOD OF CHOICE TO ACCESS THE NSRS IS ACTIVE MONUMENTATION (CORS, OPUS, RTN)</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838200"/>
          </a:xfrm>
        </p:spPr>
        <p:txBody>
          <a:bodyPr/>
          <a:lstStyle/>
          <a:p>
            <a:r>
              <a:rPr lang="en-US" dirty="0" smtClean="0">
                <a:solidFill>
                  <a:srgbClr val="0070C0"/>
                </a:solidFill>
              </a:rPr>
              <a:t>POSITIONAL ACCURACY</a:t>
            </a:r>
            <a:br>
              <a:rPr lang="en-US" dirty="0" smtClean="0">
                <a:solidFill>
                  <a:srgbClr val="0070C0"/>
                </a:solidFill>
              </a:rPr>
            </a:br>
            <a:r>
              <a:rPr lang="en-US" dirty="0" smtClean="0">
                <a:solidFill>
                  <a:srgbClr val="0070C0"/>
                </a:solidFill>
              </a:rPr>
              <a:t>REPLACING DISTANCE CORRELATED ACCURACY</a:t>
            </a:r>
            <a:endParaRPr lang="en-US" dirty="0">
              <a:solidFill>
                <a:srgbClr val="0070C0"/>
              </a:solidFill>
            </a:endParaRPr>
          </a:p>
        </p:txBody>
      </p:sp>
      <p:pic>
        <p:nvPicPr>
          <p:cNvPr id="4" name="Picture 3" descr="HARN2.jpg"/>
          <p:cNvPicPr>
            <a:picLocks noChangeAspect="1"/>
          </p:cNvPicPr>
          <p:nvPr/>
        </p:nvPicPr>
        <p:blipFill>
          <a:blip r:embed="rId2" cstate="print"/>
          <a:stretch>
            <a:fillRect/>
          </a:stretch>
        </p:blipFill>
        <p:spPr>
          <a:xfrm>
            <a:off x="2819400" y="1251190"/>
            <a:ext cx="5982946" cy="5145707"/>
          </a:xfrm>
          <a:prstGeom prst="rect">
            <a:avLst/>
          </a:prstGeom>
        </p:spPr>
      </p:pic>
      <p:pic>
        <p:nvPicPr>
          <p:cNvPr id="3" name="Picture 2" descr="HARN.jpg"/>
          <p:cNvPicPr>
            <a:picLocks noChangeAspect="1"/>
          </p:cNvPicPr>
          <p:nvPr/>
        </p:nvPicPr>
        <p:blipFill>
          <a:blip r:embed="rId3" cstate="print"/>
          <a:stretch>
            <a:fillRect/>
          </a:stretch>
        </p:blipFill>
        <p:spPr>
          <a:xfrm>
            <a:off x="228600" y="4267200"/>
            <a:ext cx="7361382" cy="2020824"/>
          </a:xfrm>
          <a:prstGeom prst="rect">
            <a:avLst/>
          </a:prstGeom>
        </p:spPr>
      </p:pic>
      <p:cxnSp>
        <p:nvCxnSpPr>
          <p:cNvPr id="6" name="Straight Connector 5"/>
          <p:cNvCxnSpPr/>
          <p:nvPr/>
        </p:nvCxnSpPr>
        <p:spPr bwMode="auto">
          <a:xfrm rot="10800000" flipH="1">
            <a:off x="228600" y="5181600"/>
            <a:ext cx="7361382" cy="0"/>
          </a:xfrm>
          <a:prstGeom prst="line">
            <a:avLst/>
          </a:prstGeom>
          <a:solidFill>
            <a:schemeClr val="bg1"/>
          </a:solidFill>
          <a:ln w="25400" cap="flat" cmpd="sng" algn="ctr">
            <a:solidFill>
              <a:srgbClr val="FF0000"/>
            </a:solidFill>
            <a:prstDash val="solid"/>
            <a:round/>
            <a:headEnd type="none" w="med" len="med"/>
            <a:tailEnd type="none" w="med" len="med"/>
          </a:ln>
          <a:effectLst/>
        </p:spPr>
      </p:cxnSp>
      <p:sp>
        <p:nvSpPr>
          <p:cNvPr id="7" name="Rectangle 6"/>
          <p:cNvSpPr/>
          <p:nvPr/>
        </p:nvSpPr>
        <p:spPr bwMode="auto">
          <a:xfrm>
            <a:off x="7010400" y="4953000"/>
            <a:ext cx="457200" cy="228600"/>
          </a:xfrm>
          <a:prstGeom prst="rect">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l="30684" t="31946" r="36317" b="27434"/>
          <a:stretch>
            <a:fillRect/>
          </a:stretch>
        </p:blipFill>
        <p:spPr bwMode="auto">
          <a:xfrm>
            <a:off x="4495800" y="0"/>
            <a:ext cx="4648200" cy="4079875"/>
          </a:xfrm>
          <a:prstGeom prst="rect">
            <a:avLst/>
          </a:prstGeom>
          <a:noFill/>
          <a:ln w="9525">
            <a:noFill/>
            <a:miter lim="800000"/>
            <a:headEnd/>
            <a:tailEnd/>
          </a:ln>
        </p:spPr>
      </p:pic>
      <p:pic>
        <p:nvPicPr>
          <p:cNvPr id="82947" name="Picture 3"/>
          <p:cNvPicPr>
            <a:picLocks noChangeAspect="1" noChangeArrowheads="1"/>
          </p:cNvPicPr>
          <p:nvPr/>
        </p:nvPicPr>
        <p:blipFill>
          <a:blip r:embed="rId3" cstate="print"/>
          <a:srcRect l="30684" t="31946" r="31490" b="27434"/>
          <a:stretch>
            <a:fillRect/>
          </a:stretch>
        </p:blipFill>
        <p:spPr bwMode="auto">
          <a:xfrm>
            <a:off x="0" y="3122613"/>
            <a:ext cx="4876800" cy="3735387"/>
          </a:xfrm>
          <a:prstGeom prst="rect">
            <a:avLst/>
          </a:prstGeom>
          <a:noFill/>
          <a:ln w="9525">
            <a:noFill/>
            <a:miter lim="800000"/>
            <a:headEnd/>
            <a:tailEnd/>
          </a:ln>
        </p:spPr>
      </p:pic>
      <p:sp>
        <p:nvSpPr>
          <p:cNvPr id="82948" name="Text Box 4"/>
          <p:cNvSpPr txBox="1">
            <a:spLocks noChangeArrowheads="1"/>
          </p:cNvSpPr>
          <p:nvPr/>
        </p:nvSpPr>
        <p:spPr bwMode="auto">
          <a:xfrm>
            <a:off x="228600" y="1752600"/>
            <a:ext cx="4160838" cy="1187450"/>
          </a:xfrm>
          <a:prstGeom prst="rect">
            <a:avLst/>
          </a:prstGeom>
          <a:noFill/>
          <a:ln w="9525">
            <a:noFill/>
            <a:miter lim="800000"/>
            <a:headEnd/>
            <a:tailEnd/>
          </a:ln>
        </p:spPr>
        <p:txBody>
          <a:bodyPr wrap="none">
            <a:spAutoFit/>
          </a:bodyPr>
          <a:lstStyle/>
          <a:p>
            <a:r>
              <a:rPr lang="en-US" sz="2400">
                <a:latin typeface="Arial" pitchFamily="34" charset="0"/>
              </a:rPr>
              <a:t>Disturbed Geodetic Control</a:t>
            </a:r>
          </a:p>
          <a:p>
            <a:r>
              <a:rPr lang="en-US" sz="2400">
                <a:solidFill>
                  <a:srgbClr val="FF0000"/>
                </a:solidFill>
                <a:latin typeface="Arial" pitchFamily="34" charset="0"/>
              </a:rPr>
              <a:t>Coordinates/Elevations</a:t>
            </a:r>
          </a:p>
          <a:p>
            <a:r>
              <a:rPr lang="en-US" sz="2400">
                <a:solidFill>
                  <a:srgbClr val="FF0000"/>
                </a:solidFill>
                <a:latin typeface="Arial" pitchFamily="34" charset="0"/>
              </a:rPr>
              <a:t>Questionable!</a:t>
            </a:r>
          </a:p>
        </p:txBody>
      </p:sp>
      <p:sp>
        <p:nvSpPr>
          <p:cNvPr id="82949" name="Text Box 5"/>
          <p:cNvSpPr txBox="1">
            <a:spLocks noChangeArrowheads="1"/>
          </p:cNvSpPr>
          <p:nvPr/>
        </p:nvSpPr>
        <p:spPr bwMode="auto">
          <a:xfrm>
            <a:off x="4913313" y="5105400"/>
            <a:ext cx="4230687" cy="822325"/>
          </a:xfrm>
          <a:prstGeom prst="rect">
            <a:avLst/>
          </a:prstGeom>
          <a:noFill/>
          <a:ln w="9525">
            <a:noFill/>
            <a:miter lim="800000"/>
            <a:headEnd/>
            <a:tailEnd/>
          </a:ln>
        </p:spPr>
        <p:txBody>
          <a:bodyPr wrap="none">
            <a:spAutoFit/>
          </a:bodyPr>
          <a:lstStyle/>
          <a:p>
            <a:r>
              <a:rPr lang="en-US" sz="2400">
                <a:latin typeface="Arial" pitchFamily="34" charset="0"/>
              </a:rPr>
              <a:t>Destroyed Geodetic Control</a:t>
            </a:r>
          </a:p>
          <a:p>
            <a:r>
              <a:rPr lang="en-US" sz="2400">
                <a:solidFill>
                  <a:srgbClr val="FF0000"/>
                </a:solidFill>
                <a:latin typeface="Arial" pitchFamily="34" charset="0"/>
              </a:rPr>
              <a:t>No Coordinates/Elevation</a:t>
            </a:r>
          </a:p>
        </p:txBody>
      </p:sp>
      <p:sp>
        <p:nvSpPr>
          <p:cNvPr id="82950" name="Text Box 6"/>
          <p:cNvSpPr txBox="1">
            <a:spLocks noChangeArrowheads="1"/>
          </p:cNvSpPr>
          <p:nvPr/>
        </p:nvSpPr>
        <p:spPr bwMode="auto">
          <a:xfrm>
            <a:off x="533400" y="533400"/>
            <a:ext cx="3586163" cy="946150"/>
          </a:xfrm>
          <a:prstGeom prst="rect">
            <a:avLst/>
          </a:prstGeom>
          <a:noFill/>
          <a:ln w="9525">
            <a:noFill/>
            <a:miter lim="800000"/>
            <a:headEnd/>
            <a:tailEnd/>
          </a:ln>
        </p:spPr>
        <p:txBody>
          <a:bodyPr wrap="none">
            <a:spAutoFit/>
          </a:bodyPr>
          <a:lstStyle/>
          <a:p>
            <a:r>
              <a:rPr lang="en-US" sz="2800">
                <a:latin typeface="Arial" pitchFamily="34" charset="0"/>
              </a:rPr>
              <a:t>Monumented Points</a:t>
            </a:r>
          </a:p>
          <a:p>
            <a:r>
              <a:rPr lang="en-US" sz="2800">
                <a:latin typeface="Arial" pitchFamily="34" charset="0"/>
              </a:rPr>
              <a:t>Deterioration</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57200" y="533400"/>
            <a:ext cx="8458200" cy="533400"/>
          </a:xfrm>
        </p:spPr>
        <p:txBody>
          <a:bodyPr/>
          <a:lstStyle/>
          <a:p>
            <a:pPr eaLnBrk="1" hangingPunct="1"/>
            <a:r>
              <a:rPr lang="en-US" smtClean="0">
                <a:solidFill>
                  <a:schemeClr val="accent2"/>
                </a:solidFill>
              </a:rPr>
              <a:t>RT DERIVED ORTHO HEIGHTS - LOCALIZE OR NOT?</a:t>
            </a:r>
          </a:p>
        </p:txBody>
      </p:sp>
      <p:sp>
        <p:nvSpPr>
          <p:cNvPr id="117763" name="Rectangle 3"/>
          <p:cNvSpPr>
            <a:spLocks noGrp="1" noChangeArrowheads="1"/>
          </p:cNvSpPr>
          <p:nvPr>
            <p:ph type="body" idx="1"/>
          </p:nvPr>
        </p:nvSpPr>
        <p:spPr>
          <a:xfrm>
            <a:off x="1219200" y="1219200"/>
            <a:ext cx="7162800" cy="4800600"/>
          </a:xfrm>
        </p:spPr>
        <p:txBody>
          <a:bodyPr/>
          <a:lstStyle/>
          <a:p>
            <a:pPr eaLnBrk="1" hangingPunct="1"/>
            <a:r>
              <a:rPr lang="en-US" smtClean="0"/>
              <a:t>PASSIVE MARKS ARE A SNAP SHOT OF WHEN THEY WERE LEVELED OR DERIVED FROM GPS</a:t>
            </a:r>
            <a:br>
              <a:rPr lang="en-US" smtClean="0"/>
            </a:br>
            <a:endParaRPr lang="en-US" smtClean="0"/>
          </a:p>
          <a:p>
            <a:pPr eaLnBrk="1" hangingPunct="1"/>
            <a:r>
              <a:rPr lang="en-US" u="sng" smtClean="0"/>
              <a:t>IF YOU BUILD</a:t>
            </a:r>
            <a:r>
              <a:rPr lang="en-US" smtClean="0"/>
              <a:t> FROM A MONUMENTED BM AND THE DESIGN WAS DONE REFERENCED TO IT, IT IS “THE TRUTH”, UNLESS IN GROSS ERROR.</a:t>
            </a:r>
            <a:br>
              <a:rPr lang="en-US" smtClean="0"/>
            </a:br>
            <a:endParaRPr lang="en-US" smtClean="0"/>
          </a:p>
          <a:p>
            <a:pPr eaLnBrk="1" hangingPunct="1"/>
            <a:r>
              <a:rPr lang="en-US" smtClean="0"/>
              <a:t>CONSTRAINING TO PASSIVE BMs IS A GOOD WAY TO NOT ONLY LOCK TO THE SURROUNDING PASSIVE MARKS, BUT ALSO TO EVALUATE HOW THE CONTROL FITS TOGETHER.</a:t>
            </a:r>
            <a:br>
              <a:rPr lang="en-US" smtClean="0"/>
            </a:br>
            <a:endParaRPr lang="en-US" smtClean="0"/>
          </a:p>
          <a:p>
            <a:pPr eaLnBrk="1" hangingPunct="1"/>
            <a:r>
              <a:rPr lang="en-US" u="sng" smtClean="0"/>
              <a:t>HOW GOOD IS THE NGS </a:t>
            </a:r>
            <a:r>
              <a:rPr lang="en-US" u="sng" smtClean="0">
                <a:solidFill>
                  <a:srgbClr val="FF3300"/>
                </a:solidFill>
              </a:rPr>
              <a:t>HYBRID GEOID MODEL</a:t>
            </a:r>
            <a:r>
              <a:rPr lang="en-US" u="sng" smtClean="0"/>
              <a:t> IN YOUR AREA? (SIDE NOTE: GEOID 09 IS THE CURRENT MODEL USED BY OPUS)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0" y="228600"/>
            <a:ext cx="9144000" cy="762000"/>
          </a:xfrm>
          <a:solidFill>
            <a:schemeClr val="bg1"/>
          </a:solidFill>
        </p:spPr>
        <p:txBody>
          <a:bodyPr/>
          <a:lstStyle/>
          <a:p>
            <a:pPr eaLnBrk="1" hangingPunct="1"/>
            <a:r>
              <a:rPr lang="en-US" dirty="0" smtClean="0">
                <a:solidFill>
                  <a:schemeClr val="accent2"/>
                </a:solidFill>
              </a:rPr>
              <a:t>USING RTN ELLIPSOID HEIGHTS WITH THE HYBRID GEOID FOR ORTHO HEIGHTS</a:t>
            </a:r>
          </a:p>
        </p:txBody>
      </p:sp>
      <p:pic>
        <p:nvPicPr>
          <p:cNvPr id="119811" name="Picture 3" descr="geoid"/>
          <p:cNvPicPr>
            <a:picLocks noGrp="1" noChangeAspect="1" noChangeArrowheads="1"/>
          </p:cNvPicPr>
          <p:nvPr>
            <p:ph idx="1"/>
          </p:nvPr>
        </p:nvPicPr>
        <p:blipFill>
          <a:blip r:embed="rId2" cstate="print"/>
          <a:srcRect/>
          <a:stretch>
            <a:fillRect/>
          </a:stretch>
        </p:blipFill>
        <p:spPr>
          <a:xfrm>
            <a:off x="304800" y="1219200"/>
            <a:ext cx="6854446" cy="5081588"/>
          </a:xfrm>
        </p:spPr>
      </p:pic>
      <p:sp>
        <p:nvSpPr>
          <p:cNvPr id="6" name="TextBox 4"/>
          <p:cNvSpPr txBox="1">
            <a:spLocks noChangeArrowheads="1"/>
          </p:cNvSpPr>
          <p:nvPr/>
        </p:nvSpPr>
        <p:spPr bwMode="auto">
          <a:xfrm>
            <a:off x="5486400" y="1752600"/>
            <a:ext cx="3657600" cy="1600438"/>
          </a:xfrm>
          <a:prstGeom prst="rect">
            <a:avLst/>
          </a:prstGeom>
          <a:solidFill>
            <a:schemeClr val="bg1"/>
          </a:solidFill>
          <a:ln w="9525">
            <a:noFill/>
            <a:miter lim="800000"/>
            <a:headEnd/>
            <a:tailEnd/>
          </a:ln>
        </p:spPr>
        <p:txBody>
          <a:bodyPr wrap="square">
            <a:spAutoFit/>
          </a:bodyPr>
          <a:lstStyle/>
          <a:p>
            <a:pPr algn="ctr" eaLnBrk="0" hangingPunct="0"/>
            <a:r>
              <a:rPr lang="en-US" dirty="0">
                <a:solidFill>
                  <a:srgbClr val="00B050"/>
                </a:solidFill>
              </a:rPr>
              <a:t>NAD 83 (HARN) USE GEOID O3</a:t>
            </a:r>
          </a:p>
          <a:p>
            <a:pPr algn="ctr" eaLnBrk="0" hangingPunct="0"/>
            <a:r>
              <a:rPr lang="en-US" dirty="0">
                <a:solidFill>
                  <a:srgbClr val="00B050"/>
                </a:solidFill>
              </a:rPr>
              <a:t>NAD 83 (CORS 96) USE GEOID </a:t>
            </a:r>
            <a:r>
              <a:rPr lang="en-US" dirty="0" smtClean="0">
                <a:solidFill>
                  <a:srgbClr val="00B050"/>
                </a:solidFill>
              </a:rPr>
              <a:t>09</a:t>
            </a:r>
          </a:p>
          <a:p>
            <a:pPr algn="ctr" eaLnBrk="0" hangingPunct="0"/>
            <a:r>
              <a:rPr lang="en-US" dirty="0" smtClean="0">
                <a:solidFill>
                  <a:srgbClr val="00B050"/>
                </a:solidFill>
              </a:rPr>
              <a:t>NAD 83 (2007) USE GEOID 09</a:t>
            </a:r>
            <a:endParaRPr lang="en-US" dirty="0">
              <a:solidFill>
                <a:srgbClr val="00B050"/>
              </a:solidFill>
            </a:endParaRPr>
          </a:p>
          <a:p>
            <a:pPr algn="ctr" eaLnBrk="0" hangingPunct="0"/>
            <a:r>
              <a:rPr lang="en-US" dirty="0">
                <a:solidFill>
                  <a:srgbClr val="00B050"/>
                </a:solidFill>
              </a:rPr>
              <a:t>ITRF USE SCIENTIFIC GEOID (USGG</a:t>
            </a:r>
            <a:r>
              <a:rPr lang="en-US" dirty="0" smtClean="0">
                <a:solidFill>
                  <a:srgbClr val="00B050"/>
                </a:solidFill>
              </a:rPr>
              <a:t>)</a:t>
            </a:r>
          </a:p>
          <a:p>
            <a:pPr algn="ctr" eaLnBrk="0" hangingPunct="0"/>
            <a:r>
              <a:rPr lang="en-US" dirty="0" smtClean="0">
                <a:solidFill>
                  <a:srgbClr val="00B050"/>
                </a:solidFill>
              </a:rPr>
              <a:t>NAD 83 (2011) USE GEOID 12</a:t>
            </a:r>
          </a:p>
          <a:p>
            <a:pPr algn="ctr" eaLnBrk="0" hangingPunct="0"/>
            <a:endParaRPr lang="en-US" dirty="0">
              <a:solidFill>
                <a:srgbClr val="00B050"/>
              </a:solidFill>
            </a:endParaRPr>
          </a:p>
        </p:txBody>
      </p:sp>
      <p:sp>
        <p:nvSpPr>
          <p:cNvPr id="7" name="Rectangle 6"/>
          <p:cNvSpPr/>
          <p:nvPr/>
        </p:nvSpPr>
        <p:spPr bwMode="auto">
          <a:xfrm>
            <a:off x="5715000" y="2895600"/>
            <a:ext cx="3276600" cy="2286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Verdana" pitchFamily="34" charset="0"/>
            </a:endParaRPr>
          </a:p>
        </p:txBody>
      </p:sp>
      <p:sp>
        <p:nvSpPr>
          <p:cNvPr id="119812" name="Text Box 4"/>
          <p:cNvSpPr txBox="1">
            <a:spLocks noChangeArrowheads="1"/>
          </p:cNvSpPr>
          <p:nvPr/>
        </p:nvSpPr>
        <p:spPr bwMode="auto">
          <a:xfrm>
            <a:off x="1219200" y="1066800"/>
            <a:ext cx="3276600" cy="541338"/>
          </a:xfrm>
          <a:prstGeom prst="rect">
            <a:avLst/>
          </a:prstGeom>
          <a:solidFill>
            <a:schemeClr val="bg1"/>
          </a:solidFill>
          <a:ln w="22225" algn="ctr">
            <a:solidFill>
              <a:srgbClr val="FF0000"/>
            </a:solidFill>
            <a:miter lim="800000"/>
            <a:headEnd/>
            <a:tailEnd/>
          </a:ln>
        </p:spPr>
        <p:txBody>
          <a:bodyPr>
            <a:spAutoFit/>
          </a:bodyPr>
          <a:lstStyle/>
          <a:p>
            <a:pPr algn="ctr" eaLnBrk="0" hangingPunct="0">
              <a:spcBef>
                <a:spcPct val="50000"/>
              </a:spcBef>
            </a:pPr>
            <a:r>
              <a:rPr lang="en-US" sz="2800" dirty="0">
                <a:solidFill>
                  <a:schemeClr val="accent2"/>
                </a:solidFill>
              </a:rPr>
              <a:t>H</a:t>
            </a:r>
            <a:r>
              <a:rPr lang="en-US" sz="2800" baseline="-25000" dirty="0">
                <a:solidFill>
                  <a:schemeClr val="accent2"/>
                </a:solidFill>
              </a:rPr>
              <a:t>88 </a:t>
            </a:r>
            <a:r>
              <a:rPr lang="en-US" sz="2800" dirty="0">
                <a:solidFill>
                  <a:schemeClr val="accent2"/>
                </a:solidFill>
              </a:rPr>
              <a:t>= h</a:t>
            </a:r>
            <a:r>
              <a:rPr lang="en-US" sz="2800" baseline="-25000" dirty="0">
                <a:solidFill>
                  <a:schemeClr val="accent2"/>
                </a:solidFill>
              </a:rPr>
              <a:t>83</a:t>
            </a:r>
            <a:r>
              <a:rPr lang="en-US" sz="2800" dirty="0">
                <a:solidFill>
                  <a:schemeClr val="accent2"/>
                </a:solidFill>
              </a:rPr>
              <a:t> – </a:t>
            </a:r>
            <a:r>
              <a:rPr lang="en-US" sz="2800" dirty="0" smtClean="0">
                <a:solidFill>
                  <a:schemeClr val="accent2"/>
                </a:solidFill>
              </a:rPr>
              <a:t>N</a:t>
            </a:r>
            <a:r>
              <a:rPr lang="en-US" sz="2800" baseline="-25000" dirty="0" smtClean="0">
                <a:solidFill>
                  <a:schemeClr val="accent2"/>
                </a:solidFill>
              </a:rPr>
              <a:t>09</a:t>
            </a:r>
            <a:endParaRPr lang="en-US" sz="2800" dirty="0">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marsh"/>
          <p:cNvPicPr>
            <a:picLocks noChangeAspect="1" noChangeArrowheads="1"/>
          </p:cNvPicPr>
          <p:nvPr/>
        </p:nvPicPr>
        <p:blipFill>
          <a:blip r:embed="rId2" cstate="print"/>
          <a:srcRect/>
          <a:stretch>
            <a:fillRect/>
          </a:stretch>
        </p:blipFill>
        <p:spPr bwMode="auto">
          <a:xfrm>
            <a:off x="2895600" y="990600"/>
            <a:ext cx="3276600" cy="2609850"/>
          </a:xfrm>
          <a:prstGeom prst="rect">
            <a:avLst/>
          </a:prstGeom>
          <a:noFill/>
          <a:ln w="9525">
            <a:noFill/>
            <a:miter lim="800000"/>
            <a:headEnd/>
            <a:tailEnd/>
          </a:ln>
        </p:spPr>
      </p:pic>
      <p:sp>
        <p:nvSpPr>
          <p:cNvPr id="13315" name="TextBox 3"/>
          <p:cNvSpPr txBox="1">
            <a:spLocks noChangeArrowheads="1"/>
          </p:cNvSpPr>
          <p:nvPr/>
        </p:nvSpPr>
        <p:spPr bwMode="auto">
          <a:xfrm>
            <a:off x="1371600" y="3581400"/>
            <a:ext cx="6248400" cy="2862263"/>
          </a:xfrm>
          <a:prstGeom prst="rect">
            <a:avLst/>
          </a:prstGeom>
          <a:noFill/>
          <a:ln w="9525">
            <a:noFill/>
            <a:miter lim="800000"/>
            <a:headEnd/>
            <a:tailEnd/>
          </a:ln>
        </p:spPr>
        <p:txBody>
          <a:bodyPr>
            <a:spAutoFit/>
          </a:bodyPr>
          <a:lstStyle/>
          <a:p>
            <a:pPr eaLnBrk="0" hangingPunct="0">
              <a:buFont typeface="Arial" pitchFamily="34" charset="0"/>
              <a:buChar char="•"/>
            </a:pPr>
            <a:r>
              <a:rPr lang="en-US" sz="1800"/>
              <a:t>INTERNET DATA VIA CELL TECHNOLOGY</a:t>
            </a:r>
            <a:br>
              <a:rPr lang="en-US" sz="1800"/>
            </a:br>
            <a:endParaRPr lang="en-US" sz="1800"/>
          </a:p>
          <a:p>
            <a:pPr eaLnBrk="0" hangingPunct="0">
              <a:buFont typeface="Arial" pitchFamily="34" charset="0"/>
              <a:buChar char="•"/>
            </a:pPr>
            <a:r>
              <a:rPr lang="en-US" sz="1800"/>
              <a:t>SOFTWARE/FIRMWARE ALGORITHMS</a:t>
            </a:r>
            <a:br>
              <a:rPr lang="en-US" sz="1800"/>
            </a:br>
            <a:endParaRPr lang="en-US" sz="1800"/>
          </a:p>
          <a:p>
            <a:pPr eaLnBrk="0" hangingPunct="0">
              <a:buFont typeface="Arial" pitchFamily="34" charset="0"/>
              <a:buChar char="•"/>
            </a:pPr>
            <a:r>
              <a:rPr lang="en-US" sz="1800"/>
              <a:t>GNSS HARDWARE</a:t>
            </a:r>
            <a:br>
              <a:rPr lang="en-US" sz="1800"/>
            </a:br>
            <a:endParaRPr lang="en-US" sz="1800"/>
          </a:p>
          <a:p>
            <a:pPr eaLnBrk="0" hangingPunct="0">
              <a:buFont typeface="Arial" pitchFamily="34" charset="0"/>
              <a:buChar char="•"/>
            </a:pPr>
            <a:r>
              <a:rPr lang="en-US" sz="1800"/>
              <a:t>SATELLITE CONSTELLATIONS</a:t>
            </a:r>
            <a:br>
              <a:rPr lang="en-US" sz="1800"/>
            </a:br>
            <a:endParaRPr lang="en-US" sz="1800"/>
          </a:p>
          <a:p>
            <a:pPr eaLnBrk="0" hangingPunct="0">
              <a:buFont typeface="Arial" pitchFamily="34" charset="0"/>
              <a:buChar char="•"/>
            </a:pPr>
            <a:r>
              <a:rPr lang="en-US" sz="1800"/>
              <a:t>SATELLITE CODES/FREQUENCIES</a:t>
            </a:r>
          </a:p>
          <a:p>
            <a:pPr eaLnBrk="0" hangingPunct="0"/>
            <a:endParaRPr lang="en-US" sz="1800"/>
          </a:p>
        </p:txBody>
      </p:sp>
      <p:sp>
        <p:nvSpPr>
          <p:cNvPr id="13316" name="Rectangle 4"/>
          <p:cNvSpPr>
            <a:spLocks noGrp="1" noChangeArrowheads="1"/>
          </p:cNvSpPr>
          <p:nvPr>
            <p:ph type="title"/>
          </p:nvPr>
        </p:nvSpPr>
        <p:spPr>
          <a:xfrm>
            <a:off x="152400" y="228600"/>
            <a:ext cx="8458200" cy="762000"/>
          </a:xfrm>
          <a:solidFill>
            <a:schemeClr val="bg1"/>
          </a:solidFill>
        </p:spPr>
        <p:txBody>
          <a:bodyPr/>
          <a:lstStyle/>
          <a:p>
            <a:pPr eaLnBrk="1" hangingPunct="1"/>
            <a:r>
              <a:rPr lang="en-US" sz="2800" smtClean="0">
                <a:solidFill>
                  <a:schemeClr val="accent2"/>
                </a:solidFill>
              </a:rPr>
              <a:t>     THE USE OF RTK- A CONFLUENCE OF TECHNOLOGY</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38150" y="142875"/>
            <a:ext cx="8458200" cy="695325"/>
          </a:xfrm>
          <a:solidFill>
            <a:schemeClr val="bg1"/>
          </a:solidFill>
        </p:spPr>
        <p:txBody>
          <a:bodyPr/>
          <a:lstStyle/>
          <a:p>
            <a:pPr eaLnBrk="1" hangingPunct="1"/>
            <a:r>
              <a:rPr lang="en-US" sz="2800" smtClean="0"/>
              <a:t>CALIBRATIONS/VERTICAL LOCALIZATIONS</a:t>
            </a:r>
          </a:p>
        </p:txBody>
      </p:sp>
      <p:pic>
        <p:nvPicPr>
          <p:cNvPr id="105475" name="Picture 3" descr="GPS report"/>
          <p:cNvPicPr>
            <a:picLocks noChangeAspect="1" noChangeArrowheads="1"/>
          </p:cNvPicPr>
          <p:nvPr/>
        </p:nvPicPr>
        <p:blipFill>
          <a:blip r:embed="rId2" cstate="print"/>
          <a:srcRect/>
          <a:stretch>
            <a:fillRect/>
          </a:stretch>
        </p:blipFill>
        <p:spPr bwMode="auto">
          <a:xfrm>
            <a:off x="152400" y="1143000"/>
            <a:ext cx="8763000" cy="5076825"/>
          </a:xfrm>
          <a:prstGeom prst="rect">
            <a:avLst/>
          </a:prstGeom>
          <a:noFill/>
          <a:ln w="9525">
            <a:noFill/>
            <a:miter lim="800000"/>
            <a:headEnd/>
            <a:tailEnd/>
          </a:ln>
        </p:spPr>
      </p:pic>
      <p:pic>
        <p:nvPicPr>
          <p:cNvPr id="1040388" name="Picture 4" descr="GPS calib"/>
          <p:cNvPicPr>
            <a:picLocks noChangeAspect="1" noChangeArrowheads="1"/>
          </p:cNvPicPr>
          <p:nvPr/>
        </p:nvPicPr>
        <p:blipFill>
          <a:blip r:embed="rId3" cstate="print"/>
          <a:srcRect/>
          <a:stretch>
            <a:fillRect/>
          </a:stretch>
        </p:blipFill>
        <p:spPr bwMode="auto">
          <a:xfrm>
            <a:off x="2362200" y="914400"/>
            <a:ext cx="3741738" cy="4191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40388"/>
                                        </p:tgtEl>
                                      </p:cBhvr>
                                    </p:animEffect>
                                    <p:set>
                                      <p:cBhvr>
                                        <p:cTn id="7" dur="1" fill="hold">
                                          <p:stCondLst>
                                            <p:cond delay="499"/>
                                          </p:stCondLst>
                                        </p:cTn>
                                        <p:tgtEl>
                                          <p:spTgt spid="10403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3" descr="PROJECTION2"/>
          <p:cNvPicPr>
            <a:picLocks noChangeAspect="1" noChangeArrowheads="1"/>
          </p:cNvPicPr>
          <p:nvPr/>
        </p:nvPicPr>
        <p:blipFill>
          <a:blip r:embed="rId2" cstate="print"/>
          <a:srcRect/>
          <a:stretch>
            <a:fillRect/>
          </a:stretch>
        </p:blipFill>
        <p:spPr bwMode="auto">
          <a:xfrm>
            <a:off x="990600" y="838200"/>
            <a:ext cx="7239000" cy="5451158"/>
          </a:xfrm>
          <a:prstGeom prst="rect">
            <a:avLst/>
          </a:prstGeom>
          <a:noFill/>
          <a:ln w="9525">
            <a:noFill/>
            <a:miter lim="800000"/>
            <a:headEnd/>
            <a:tailEnd/>
          </a:ln>
        </p:spPr>
      </p:pic>
      <p:sp>
        <p:nvSpPr>
          <p:cNvPr id="122884" name="Text Box 4"/>
          <p:cNvSpPr txBox="1">
            <a:spLocks noChangeArrowheads="1"/>
          </p:cNvSpPr>
          <p:nvPr/>
        </p:nvSpPr>
        <p:spPr bwMode="auto">
          <a:xfrm>
            <a:off x="6400800" y="2971800"/>
            <a:ext cx="1219200" cy="517525"/>
          </a:xfrm>
          <a:prstGeom prst="rect">
            <a:avLst/>
          </a:prstGeom>
          <a:noFill/>
          <a:ln w="15875" algn="ctr">
            <a:noFill/>
            <a:miter lim="800000"/>
            <a:headEnd/>
            <a:tailEnd/>
          </a:ln>
        </p:spPr>
        <p:txBody>
          <a:bodyPr>
            <a:spAutoFit/>
          </a:bodyPr>
          <a:lstStyle/>
          <a:p>
            <a:pPr>
              <a:spcBef>
                <a:spcPct val="50000"/>
              </a:spcBef>
            </a:pPr>
            <a:r>
              <a:rPr lang="en-US">
                <a:latin typeface="Arial" pitchFamily="34" charset="0"/>
              </a:rPr>
              <a:t>Normal to ellipsoid</a:t>
            </a:r>
          </a:p>
        </p:txBody>
      </p:sp>
      <p:sp>
        <p:nvSpPr>
          <p:cNvPr id="122885" name="Line 5"/>
          <p:cNvSpPr>
            <a:spLocks noChangeShapeType="1"/>
          </p:cNvSpPr>
          <p:nvPr/>
        </p:nvSpPr>
        <p:spPr bwMode="auto">
          <a:xfrm flipH="1">
            <a:off x="5410200" y="3200400"/>
            <a:ext cx="1066800" cy="152400"/>
          </a:xfrm>
          <a:prstGeom prst="line">
            <a:avLst/>
          </a:prstGeom>
          <a:noFill/>
          <a:ln w="15875">
            <a:solidFill>
              <a:srgbClr val="FF3300"/>
            </a:solidFill>
            <a:round/>
            <a:headEnd/>
            <a:tailEnd type="triangle" w="med" len="med"/>
          </a:ln>
        </p:spPr>
        <p:txBody>
          <a:bodyPr/>
          <a:lstStyle/>
          <a:p>
            <a:endParaRPr lang="en-US"/>
          </a:p>
        </p:txBody>
      </p:sp>
      <p:sp>
        <p:nvSpPr>
          <p:cNvPr id="122886" name="Line 6"/>
          <p:cNvSpPr>
            <a:spLocks noChangeShapeType="1"/>
          </p:cNvSpPr>
          <p:nvPr/>
        </p:nvSpPr>
        <p:spPr bwMode="auto">
          <a:xfrm flipH="1">
            <a:off x="6096000" y="3200400"/>
            <a:ext cx="381000" cy="457200"/>
          </a:xfrm>
          <a:prstGeom prst="line">
            <a:avLst/>
          </a:prstGeom>
          <a:noFill/>
          <a:ln w="15875">
            <a:solidFill>
              <a:srgbClr val="FF3300"/>
            </a:solidFill>
            <a:round/>
            <a:headEnd/>
            <a:tailEnd type="triangle" w="med" len="med"/>
          </a:ln>
        </p:spPr>
        <p:txBody>
          <a:bodyPr/>
          <a:lstStyle/>
          <a:p>
            <a:endParaRPr lang="en-US"/>
          </a:p>
        </p:txBody>
      </p:sp>
      <p:sp>
        <p:nvSpPr>
          <p:cNvPr id="122887" name="WordArt 7"/>
          <p:cNvSpPr>
            <a:spLocks noChangeArrowheads="1" noChangeShapeType="1" noTextEdit="1"/>
          </p:cNvSpPr>
          <p:nvPr/>
        </p:nvSpPr>
        <p:spPr bwMode="auto">
          <a:xfrm rot="156525">
            <a:off x="6400800" y="4191000"/>
            <a:ext cx="1981200" cy="381000"/>
          </a:xfrm>
          <a:prstGeom prst="rect">
            <a:avLst/>
          </a:prstGeom>
        </p:spPr>
        <p:txBody>
          <a:bodyPr spcFirstLastPara="1" wrap="none" fromWordArt="1">
            <a:prstTxWarp prst="textArchUp">
              <a:avLst>
                <a:gd name="adj" fmla="val 10800004"/>
              </a:avLst>
            </a:prstTxWarp>
          </a:bodyPr>
          <a:lstStyle/>
          <a:p>
            <a:r>
              <a:rPr lang="en-US" sz="3600" kern="10" dirty="0">
                <a:ln w="9525">
                  <a:solidFill>
                    <a:srgbClr val="0000FF"/>
                  </a:solidFill>
                  <a:round/>
                  <a:headEnd/>
                  <a:tailEnd/>
                </a:ln>
                <a:solidFill>
                  <a:srgbClr val="000000"/>
                </a:solidFill>
                <a:latin typeface="Arial Black"/>
              </a:rPr>
              <a:t>"GEODETIC"</a:t>
            </a:r>
          </a:p>
        </p:txBody>
      </p:sp>
      <p:sp>
        <p:nvSpPr>
          <p:cNvPr id="122888" name="WordArt 8"/>
          <p:cNvSpPr>
            <a:spLocks noChangeArrowheads="1" noChangeShapeType="1" noTextEdit="1"/>
          </p:cNvSpPr>
          <p:nvPr/>
        </p:nvSpPr>
        <p:spPr bwMode="auto">
          <a:xfrm>
            <a:off x="6324600" y="4572000"/>
            <a:ext cx="1143000" cy="228600"/>
          </a:xfrm>
          <a:prstGeom prst="rect">
            <a:avLst/>
          </a:prstGeom>
        </p:spPr>
        <p:txBody>
          <a:bodyPr wrap="none" fromWordArt="1">
            <a:prstTxWarp prst="textPlain">
              <a:avLst>
                <a:gd name="adj" fmla="val 50000"/>
              </a:avLst>
            </a:prstTxWarp>
          </a:bodyPr>
          <a:lstStyle/>
          <a:p>
            <a:r>
              <a:rPr lang="en-US" sz="3600" kern="10" spc="720" dirty="0">
                <a:ln w="9525">
                  <a:solidFill>
                    <a:schemeClr val="tx1"/>
                  </a:solidFill>
                  <a:round/>
                  <a:headEnd/>
                  <a:tailEnd/>
                </a:ln>
                <a:solidFill>
                  <a:srgbClr val="339966"/>
                </a:solidFill>
                <a:latin typeface="Arial Black"/>
              </a:rPr>
              <a:t>"GRID"</a:t>
            </a:r>
          </a:p>
        </p:txBody>
      </p:sp>
      <p:sp>
        <p:nvSpPr>
          <p:cNvPr id="122889" name="WordArt 9"/>
          <p:cNvSpPr>
            <a:spLocks noChangeArrowheads="1" noChangeShapeType="1" noTextEdit="1"/>
          </p:cNvSpPr>
          <p:nvPr/>
        </p:nvSpPr>
        <p:spPr bwMode="auto">
          <a:xfrm rot="-285818">
            <a:off x="5105400" y="1524000"/>
            <a:ext cx="1504950" cy="228600"/>
          </a:xfrm>
          <a:prstGeom prst="rect">
            <a:avLst/>
          </a:prstGeom>
        </p:spPr>
        <p:txBody>
          <a:bodyPr wrap="none" fromWordArt="1">
            <a:prstTxWarp prst="textPlain">
              <a:avLst>
                <a:gd name="adj" fmla="val 50000"/>
              </a:avLst>
            </a:prstTxWarp>
          </a:bodyPr>
          <a:lstStyle/>
          <a:p>
            <a:r>
              <a:rPr lang="en-US" sz="2000" kern="10" dirty="0">
                <a:ln w="9525">
                  <a:solidFill>
                    <a:schemeClr val="tx1"/>
                  </a:solidFill>
                  <a:round/>
                  <a:headEnd/>
                  <a:tailEnd/>
                </a:ln>
                <a:solidFill>
                  <a:srgbClr val="FF00FF"/>
                </a:solidFill>
                <a:latin typeface="Arial Black"/>
              </a:rPr>
              <a:t>"GROUND"</a:t>
            </a:r>
          </a:p>
        </p:txBody>
      </p:sp>
      <p:sp>
        <p:nvSpPr>
          <p:cNvPr id="10" name="TextBox 9"/>
          <p:cNvSpPr txBox="1"/>
          <p:nvPr/>
        </p:nvSpPr>
        <p:spPr>
          <a:xfrm>
            <a:off x="990600" y="4876800"/>
            <a:ext cx="2286000" cy="954107"/>
          </a:xfrm>
          <a:prstGeom prst="rect">
            <a:avLst/>
          </a:prstGeom>
          <a:solidFill>
            <a:schemeClr val="bg1"/>
          </a:solidFill>
        </p:spPr>
        <p:txBody>
          <a:bodyPr wrap="square" rtlCol="0">
            <a:spAutoFit/>
          </a:bodyPr>
          <a:lstStyle/>
          <a:p>
            <a:r>
              <a:rPr lang="en-US" dirty="0" smtClean="0"/>
              <a:t>SCALE FACTOR:</a:t>
            </a:r>
          </a:p>
          <a:p>
            <a:r>
              <a:rPr lang="en-US" dirty="0" smtClean="0"/>
              <a:t>GRID DISTANCE &gt;</a:t>
            </a:r>
          </a:p>
          <a:p>
            <a:r>
              <a:rPr lang="en-US" dirty="0" smtClean="0"/>
              <a:t>ELLIPSOID DISTANCE </a:t>
            </a:r>
            <a:endParaRPr lang="en-US" dirty="0"/>
          </a:p>
        </p:txBody>
      </p:sp>
      <p:sp>
        <p:nvSpPr>
          <p:cNvPr id="11" name="TextBox 10"/>
          <p:cNvSpPr txBox="1"/>
          <p:nvPr/>
        </p:nvSpPr>
        <p:spPr>
          <a:xfrm>
            <a:off x="5943600" y="4953000"/>
            <a:ext cx="2362200" cy="1169551"/>
          </a:xfrm>
          <a:prstGeom prst="rect">
            <a:avLst/>
          </a:prstGeom>
          <a:solidFill>
            <a:schemeClr val="bg1"/>
          </a:solidFill>
        </p:spPr>
        <p:txBody>
          <a:bodyPr wrap="square" rtlCol="0">
            <a:spAutoFit/>
          </a:bodyPr>
          <a:lstStyle/>
          <a:p>
            <a:pPr algn="ctr"/>
            <a:r>
              <a:rPr lang="en-US" dirty="0" smtClean="0"/>
              <a:t>SCALE FACTOR:</a:t>
            </a:r>
          </a:p>
          <a:p>
            <a:pPr algn="ctr"/>
            <a:r>
              <a:rPr lang="en-US" dirty="0" smtClean="0"/>
              <a:t>GRID DISTANCE&lt;</a:t>
            </a:r>
          </a:p>
          <a:p>
            <a:pPr algn="ctr"/>
            <a:r>
              <a:rPr lang="en-US" dirty="0" smtClean="0"/>
              <a:t>ELLIPSOID DISTANCE</a:t>
            </a:r>
          </a:p>
          <a:p>
            <a:pPr algn="ctr"/>
            <a:r>
              <a:rPr lang="en-US" dirty="0" smtClean="0"/>
              <a:t> </a:t>
            </a:r>
            <a:endParaRPr lang="en-US" dirty="0"/>
          </a:p>
        </p:txBody>
      </p:sp>
      <p:sp>
        <p:nvSpPr>
          <p:cNvPr id="24" name="TextBox 23"/>
          <p:cNvSpPr txBox="1"/>
          <p:nvPr/>
        </p:nvSpPr>
        <p:spPr>
          <a:xfrm>
            <a:off x="3962400" y="4876800"/>
            <a:ext cx="2057400" cy="1169551"/>
          </a:xfrm>
          <a:prstGeom prst="rect">
            <a:avLst/>
          </a:prstGeom>
          <a:solidFill>
            <a:schemeClr val="bg1"/>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a:p>
        </p:txBody>
      </p:sp>
      <p:cxnSp>
        <p:nvCxnSpPr>
          <p:cNvPr id="19" name="Curved Connector 18"/>
          <p:cNvCxnSpPr/>
          <p:nvPr/>
        </p:nvCxnSpPr>
        <p:spPr bwMode="auto">
          <a:xfrm flipV="1">
            <a:off x="2514600" y="4876800"/>
            <a:ext cx="1219200" cy="762000"/>
          </a:xfrm>
          <a:prstGeom prst="curvedConnector3">
            <a:avLst>
              <a:gd name="adj1" fmla="val 95896"/>
            </a:avLst>
          </a:prstGeom>
          <a:solidFill>
            <a:schemeClr val="bg1"/>
          </a:solidFill>
          <a:ln w="34925" cap="flat" cmpd="sng" algn="ctr">
            <a:solidFill>
              <a:srgbClr val="FF0000"/>
            </a:solidFill>
            <a:prstDash val="solid"/>
            <a:round/>
            <a:headEnd type="none" w="med" len="med"/>
            <a:tailEnd type="arrow"/>
          </a:ln>
          <a:effectLst/>
        </p:spPr>
      </p:cxnSp>
      <p:cxnSp>
        <p:nvCxnSpPr>
          <p:cNvPr id="39" name="Curved Connector 38"/>
          <p:cNvCxnSpPr/>
          <p:nvPr/>
        </p:nvCxnSpPr>
        <p:spPr bwMode="auto">
          <a:xfrm rot="16200000" flipV="1">
            <a:off x="5829300" y="4914900"/>
            <a:ext cx="685800" cy="609600"/>
          </a:xfrm>
          <a:prstGeom prst="curvedConnector3">
            <a:avLst>
              <a:gd name="adj1" fmla="val -17662"/>
            </a:avLst>
          </a:prstGeom>
          <a:solidFill>
            <a:schemeClr val="bg1"/>
          </a:solidFill>
          <a:ln w="34925" cap="flat" cmpd="sng" algn="ctr">
            <a:solidFill>
              <a:srgbClr val="FF0000"/>
            </a:solidFill>
            <a:prstDash val="solid"/>
            <a:round/>
            <a:headEnd type="none" w="med" len="med"/>
            <a:tailEnd type="arrow"/>
          </a:ln>
          <a:effectLst/>
        </p:spPr>
      </p:cxnSp>
      <p:sp>
        <p:nvSpPr>
          <p:cNvPr id="16" name="Rectangle 15"/>
          <p:cNvSpPr/>
          <p:nvPr/>
        </p:nvSpPr>
        <p:spPr>
          <a:xfrm>
            <a:off x="1994659" y="381000"/>
            <a:ext cx="5277406"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3200" dirty="0" smtClean="0">
                <a:ln w="11430"/>
                <a:solidFill>
                  <a:srgbClr val="00CC00"/>
                </a:solidFill>
                <a:effectLst>
                  <a:outerShdw blurRad="50800" dist="39000" dir="5460000" algn="tl">
                    <a:srgbClr val="000000">
                      <a:alpha val="38000"/>
                    </a:srgbClr>
                  </a:outerShdw>
                </a:effectLst>
              </a:rPr>
              <a:t>GRID/GROUND ISSUE</a:t>
            </a:r>
            <a:endParaRPr lang="en-US" sz="3200" dirty="0">
              <a:ln w="11430"/>
              <a:solidFill>
                <a:srgbClr val="00CC00"/>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0" y="457200"/>
            <a:ext cx="9144000" cy="1143000"/>
          </a:xfrm>
        </p:spPr>
        <p:txBody>
          <a:bodyPr/>
          <a:lstStyle/>
          <a:p>
            <a:r>
              <a:rPr lang="en-US" dirty="0" smtClean="0">
                <a:solidFill>
                  <a:schemeClr val="accent2"/>
                </a:solidFill>
              </a:rPr>
              <a:t>PROJECT SURFACE VS. GRID PROJECTION SURFACE</a:t>
            </a:r>
            <a:br>
              <a:rPr lang="en-US" dirty="0" smtClean="0">
                <a:solidFill>
                  <a:schemeClr val="accent2"/>
                </a:solidFill>
              </a:rPr>
            </a:br>
            <a:r>
              <a:rPr lang="en-US" u="sng" dirty="0" smtClean="0">
                <a:solidFill>
                  <a:schemeClr val="accent2"/>
                </a:solidFill>
              </a:rPr>
              <a:t>IS YOUR DATA COLLECTOR CONFIGURED TO HANDLE THE TRANSFORMATION?</a:t>
            </a:r>
          </a:p>
        </p:txBody>
      </p:sp>
      <p:sp>
        <p:nvSpPr>
          <p:cNvPr id="123907" name="Content Placeholder 2"/>
          <p:cNvSpPr>
            <a:spLocks noGrp="1"/>
          </p:cNvSpPr>
          <p:nvPr>
            <p:ph idx="1"/>
          </p:nvPr>
        </p:nvSpPr>
        <p:spPr>
          <a:xfrm>
            <a:off x="1219200" y="1752600"/>
            <a:ext cx="7162800" cy="4267200"/>
          </a:xfrm>
        </p:spPr>
        <p:txBody>
          <a:bodyPr/>
          <a:lstStyle/>
          <a:p>
            <a:r>
              <a:rPr lang="en-US" dirty="0" smtClean="0"/>
              <a:t>FEATURES AND WORK ARE REFERENCED TO THE GROUND</a:t>
            </a:r>
          </a:p>
          <a:p>
            <a:r>
              <a:rPr lang="en-US" dirty="0" smtClean="0"/>
              <a:t>CONTROL MONUMENTATION IS USUALLY REFERENCED TO THE GRID</a:t>
            </a:r>
          </a:p>
          <a:p>
            <a:r>
              <a:rPr lang="en-US" dirty="0" smtClean="0"/>
              <a:t>THERE ARE DIFFERENT WAYS TO RESOLVE THIS:</a:t>
            </a:r>
            <a:br>
              <a:rPr lang="en-US" dirty="0" smtClean="0"/>
            </a:br>
            <a:r>
              <a:rPr lang="en-US" dirty="0" smtClean="0"/>
              <a:t>1. MODIFIED SPC</a:t>
            </a:r>
          </a:p>
          <a:p>
            <a:pPr>
              <a:buFontTx/>
              <a:buNone/>
            </a:pPr>
            <a:r>
              <a:rPr lang="en-US" dirty="0" smtClean="0"/>
              <a:t>	2. LDP</a:t>
            </a:r>
          </a:p>
          <a:p>
            <a:pPr>
              <a:buFontTx/>
              <a:buNone/>
            </a:pPr>
            <a:r>
              <a:rPr lang="en-US" dirty="0" smtClean="0"/>
              <a:t>	3. LOCALIZATION TO PASSIVE MONUMENTATION</a:t>
            </a:r>
            <a:br>
              <a:rPr lang="en-US" dirty="0" smtClean="0"/>
            </a:br>
            <a:r>
              <a:rPr lang="en-US" dirty="0" smtClean="0"/>
              <a:t>4. ASSUMED (TANGENT PLANE)</a:t>
            </a:r>
            <a:br>
              <a:rPr lang="en-US" dirty="0" smtClean="0"/>
            </a:br>
            <a:r>
              <a:rPr lang="en-US" dirty="0" smtClean="0"/>
              <a:t/>
            </a:r>
            <a:br>
              <a:rPr lang="en-US" dirty="0" smtClean="0"/>
            </a:br>
            <a:r>
              <a:rPr lang="en-US" sz="2400" dirty="0" smtClean="0">
                <a:solidFill>
                  <a:schemeClr val="accent2"/>
                </a:solidFill>
              </a:rPr>
              <a:t>RTN CAN ENCOMPASS LARGE REGIONS COMPOSSED OF MANY STATES!</a:t>
            </a:r>
          </a:p>
        </p:txBody>
      </p:sp>
      <p:sp>
        <p:nvSpPr>
          <p:cNvPr id="123908" name="Rectangle 3"/>
          <p:cNvSpPr>
            <a:spLocks noChangeArrowheads="1"/>
          </p:cNvSpPr>
          <p:nvPr/>
        </p:nvSpPr>
        <p:spPr bwMode="auto">
          <a:xfrm>
            <a:off x="8229600" y="5715000"/>
            <a:ext cx="457200" cy="584200"/>
          </a:xfrm>
          <a:prstGeom prst="rect">
            <a:avLst/>
          </a:prstGeom>
          <a:noFill/>
          <a:ln w="9525">
            <a:noFill/>
            <a:miter lim="800000"/>
            <a:headEnd/>
            <a:tailEnd/>
          </a:ln>
        </p:spPr>
        <p:txBody>
          <a:bodyPr>
            <a:spAutoFit/>
          </a:bodyPr>
          <a:lstStyle/>
          <a:p>
            <a:r>
              <a:rPr lang="en-US" sz="3200">
                <a:solidFill>
                  <a:srgbClr val="FF0000"/>
                </a:solidFill>
                <a:sym typeface="Wingdings 2" pitchFamily="18" charset="2"/>
              </a:rPr>
              <a:t></a:t>
            </a:r>
            <a:endParaRPr lang="en-US" sz="3200">
              <a:solidFill>
                <a:srgbClr val="FF0000"/>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type="body" idx="1"/>
          </p:nvPr>
        </p:nvSpPr>
        <p:spPr>
          <a:xfrm>
            <a:off x="304800" y="914400"/>
            <a:ext cx="8534400" cy="5181600"/>
          </a:xfrm>
        </p:spPr>
        <p:txBody>
          <a:bodyPr/>
          <a:lstStyle/>
          <a:p>
            <a:pPr eaLnBrk="1" hangingPunct="1"/>
            <a:r>
              <a:rPr lang="en-US" smtClean="0">
                <a:solidFill>
                  <a:srgbClr val="FF0000"/>
                </a:solidFill>
              </a:rPr>
              <a:t>B </a:t>
            </a:r>
            <a:r>
              <a:rPr lang="en-US" smtClean="0">
                <a:solidFill>
                  <a:schemeClr val="accent2"/>
                </a:solidFill>
              </a:rPr>
              <a:t>CHECK ON KNOWN POINTS!</a:t>
            </a:r>
          </a:p>
          <a:p>
            <a:pPr eaLnBrk="1" hangingPunct="1"/>
            <a:r>
              <a:rPr lang="en-US" smtClean="0">
                <a:solidFill>
                  <a:srgbClr val="FF0000"/>
                </a:solidFill>
              </a:rPr>
              <a:t>B </a:t>
            </a:r>
            <a:r>
              <a:rPr lang="en-US" smtClean="0">
                <a:solidFill>
                  <a:schemeClr val="accent2"/>
                </a:solidFill>
              </a:rPr>
              <a:t>SET ELEVATION MASK</a:t>
            </a:r>
          </a:p>
          <a:p>
            <a:pPr eaLnBrk="1" hangingPunct="1"/>
            <a:r>
              <a:rPr lang="en-US" smtClean="0">
                <a:solidFill>
                  <a:srgbClr val="FF0000"/>
                </a:solidFill>
              </a:rPr>
              <a:t>B </a:t>
            </a:r>
            <a:r>
              <a:rPr lang="en-US" smtClean="0">
                <a:solidFill>
                  <a:schemeClr val="accent2"/>
                </a:solidFill>
              </a:rPr>
              <a:t>ANTENNA TYPES ENTERED OK?</a:t>
            </a:r>
          </a:p>
          <a:p>
            <a:pPr eaLnBrk="1" hangingPunct="1"/>
            <a:r>
              <a:rPr lang="en-US" smtClean="0">
                <a:solidFill>
                  <a:srgbClr val="FF0000"/>
                </a:solidFill>
              </a:rPr>
              <a:t>B </a:t>
            </a:r>
            <a:r>
              <a:rPr lang="en-US" smtClean="0">
                <a:solidFill>
                  <a:schemeClr val="accent2"/>
                </a:solidFill>
              </a:rPr>
              <a:t>SET COVARIANCE MATRICES ON (IF NECESSARY).</a:t>
            </a:r>
          </a:p>
          <a:p>
            <a:pPr eaLnBrk="1" hangingPunct="1"/>
            <a:r>
              <a:rPr lang="en-US" smtClean="0">
                <a:solidFill>
                  <a:srgbClr val="FF0000"/>
                </a:solidFill>
              </a:rPr>
              <a:t>B </a:t>
            </a:r>
            <a:r>
              <a:rPr lang="en-US" smtClean="0">
                <a:solidFill>
                  <a:schemeClr val="accent2"/>
                </a:solidFill>
              </a:rPr>
              <a:t>RMS SHOWN IS TYPICALLY 68% CONFIDENCE (BRAND DEPENDENT)</a:t>
            </a:r>
          </a:p>
          <a:p>
            <a:pPr eaLnBrk="1" hangingPunct="1"/>
            <a:r>
              <a:rPr lang="en-US" smtClean="0">
                <a:solidFill>
                  <a:srgbClr val="FF0000"/>
                </a:solidFill>
              </a:rPr>
              <a:t>B </a:t>
            </a:r>
            <a:r>
              <a:rPr lang="en-US" smtClean="0">
                <a:solidFill>
                  <a:schemeClr val="accent2"/>
                </a:solidFill>
              </a:rPr>
              <a:t>H &amp; V PRECISION SHOWN IS TYPICALLY 68% CONFIDENCE</a:t>
            </a:r>
          </a:p>
          <a:p>
            <a:pPr eaLnBrk="1" hangingPunct="1"/>
            <a:r>
              <a:rPr lang="en-US" smtClean="0">
                <a:solidFill>
                  <a:srgbClr val="FF0000"/>
                </a:solidFill>
              </a:rPr>
              <a:t>B </a:t>
            </a:r>
            <a:r>
              <a:rPr lang="en-US" smtClean="0">
                <a:solidFill>
                  <a:schemeClr val="accent2"/>
                </a:solidFill>
              </a:rPr>
              <a:t>TIME ON POINT? QA/QC OF INTEGER FIX</a:t>
            </a:r>
          </a:p>
          <a:p>
            <a:pPr eaLnBrk="1" hangingPunct="1"/>
            <a:r>
              <a:rPr lang="en-US" smtClean="0">
                <a:solidFill>
                  <a:srgbClr val="FF0000"/>
                </a:solidFill>
              </a:rPr>
              <a:t>B </a:t>
            </a:r>
            <a:r>
              <a:rPr lang="en-US" smtClean="0">
                <a:solidFill>
                  <a:schemeClr val="accent2"/>
                </a:solidFill>
              </a:rPr>
              <a:t>MULTIPATH? DISCRETE/DIFFUSE</a:t>
            </a:r>
          </a:p>
          <a:p>
            <a:pPr eaLnBrk="1" hangingPunct="1"/>
            <a:r>
              <a:rPr lang="en-US" smtClean="0">
                <a:solidFill>
                  <a:srgbClr val="FF0000"/>
                </a:solidFill>
              </a:rPr>
              <a:t>B </a:t>
            </a:r>
            <a:r>
              <a:rPr lang="en-US" smtClean="0">
                <a:solidFill>
                  <a:schemeClr val="accent2"/>
                </a:solidFill>
              </a:rPr>
              <a:t>BUBBLE LEVELED?</a:t>
            </a:r>
          </a:p>
          <a:p>
            <a:pPr eaLnBrk="1" hangingPunct="1"/>
            <a:r>
              <a:rPr lang="en-US" smtClean="0">
                <a:solidFill>
                  <a:srgbClr val="FF0000"/>
                </a:solidFill>
              </a:rPr>
              <a:t>B </a:t>
            </a:r>
            <a:r>
              <a:rPr lang="en-US" smtClean="0">
                <a:solidFill>
                  <a:schemeClr val="accent2"/>
                </a:solidFill>
              </a:rPr>
              <a:t>PDOP?</a:t>
            </a:r>
          </a:p>
          <a:p>
            <a:pPr eaLnBrk="1" hangingPunct="1"/>
            <a:r>
              <a:rPr lang="en-US" smtClean="0">
                <a:solidFill>
                  <a:srgbClr val="FF0000"/>
                </a:solidFill>
              </a:rPr>
              <a:t>B </a:t>
            </a:r>
            <a:r>
              <a:rPr lang="en-US" smtClean="0">
                <a:solidFill>
                  <a:schemeClr val="accent2"/>
                </a:solidFill>
              </a:rPr>
              <a:t>FIXED SOLUTION?</a:t>
            </a:r>
          </a:p>
          <a:p>
            <a:pPr eaLnBrk="1" hangingPunct="1"/>
            <a:r>
              <a:rPr lang="en-US" smtClean="0">
                <a:solidFill>
                  <a:srgbClr val="FF0000"/>
                </a:solidFill>
              </a:rPr>
              <a:t>B </a:t>
            </a:r>
            <a:r>
              <a:rPr lang="en-US" smtClean="0">
                <a:solidFill>
                  <a:schemeClr val="accent2"/>
                </a:solidFill>
              </a:rPr>
              <a:t>USE BIPOD?</a:t>
            </a:r>
          </a:p>
          <a:p>
            <a:pPr eaLnBrk="1" hangingPunct="1"/>
            <a:r>
              <a:rPr lang="en-US" smtClean="0">
                <a:solidFill>
                  <a:srgbClr val="FF0000"/>
                </a:solidFill>
              </a:rPr>
              <a:t>B </a:t>
            </a:r>
            <a:r>
              <a:rPr lang="en-US" smtClean="0">
                <a:solidFill>
                  <a:schemeClr val="accent2"/>
                </a:solidFill>
              </a:rPr>
              <a:t>COMMS CONTINUOUS DURING LOCATION?</a:t>
            </a:r>
          </a:p>
          <a:p>
            <a:pPr eaLnBrk="1" hangingPunct="1"/>
            <a:r>
              <a:rPr lang="en-US" smtClean="0">
                <a:solidFill>
                  <a:srgbClr val="FF0000"/>
                </a:solidFill>
              </a:rPr>
              <a:t>B </a:t>
            </a:r>
            <a:r>
              <a:rPr lang="en-US" smtClean="0">
                <a:solidFill>
                  <a:schemeClr val="accent2"/>
                </a:solidFill>
              </a:rPr>
              <a:t>BLUNDER CHECK LOCATION ON IMPORTANT POINTS.</a:t>
            </a:r>
          </a:p>
        </p:txBody>
      </p:sp>
      <p:sp>
        <p:nvSpPr>
          <p:cNvPr id="4" name="Rectangle 3"/>
          <p:cNvSpPr/>
          <p:nvPr/>
        </p:nvSpPr>
        <p:spPr>
          <a:xfrm>
            <a:off x="2438400" y="381000"/>
            <a:ext cx="3869970"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4000" dirty="0">
                <a:ln w="11430"/>
                <a:solidFill>
                  <a:srgbClr val="00CC00"/>
                </a:solidFill>
                <a:effectLst>
                  <a:outerShdw blurRad="50800" dist="39000" dir="5460000" algn="tl">
                    <a:srgbClr val="000000">
                      <a:alpha val="38000"/>
                    </a:srgbClr>
                  </a:outerShdw>
                </a:effectLst>
              </a:rPr>
              <a:t>COLLECTION</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458200" cy="609600"/>
          </a:xfrm>
        </p:spPr>
        <p:txBody>
          <a:bodyPr/>
          <a:lstStyle/>
          <a:p>
            <a:r>
              <a:rPr lang="en-US" sz="2800" dirty="0" smtClean="0">
                <a:solidFill>
                  <a:srgbClr val="0070C0"/>
                </a:solidFill>
              </a:rPr>
              <a:t>COLLECTION ENVIRONMENT</a:t>
            </a:r>
            <a:endParaRPr lang="en-US" sz="2800" dirty="0">
              <a:solidFill>
                <a:srgbClr val="0070C0"/>
              </a:solidFill>
            </a:endParaRPr>
          </a:p>
        </p:txBody>
      </p:sp>
      <p:sp>
        <p:nvSpPr>
          <p:cNvPr id="5" name="TextBox 4"/>
          <p:cNvSpPr txBox="1"/>
          <p:nvPr/>
        </p:nvSpPr>
        <p:spPr>
          <a:xfrm>
            <a:off x="457200" y="1600200"/>
            <a:ext cx="8458200" cy="3785652"/>
          </a:xfrm>
          <a:prstGeom prst="rect">
            <a:avLst/>
          </a:prstGeom>
          <a:noFill/>
        </p:spPr>
        <p:txBody>
          <a:bodyPr wrap="square" rtlCol="0">
            <a:spAutoFit/>
          </a:bodyPr>
          <a:lstStyle/>
          <a:p>
            <a:pPr>
              <a:buFont typeface="Arial" pitchFamily="34" charset="0"/>
              <a:buChar char="•"/>
            </a:pPr>
            <a:r>
              <a:rPr lang="en-US" sz="2000" dirty="0" smtClean="0"/>
              <a:t> WHAT ABOUT TREE CANOPY?</a:t>
            </a:r>
            <a:br>
              <a:rPr lang="en-US" sz="2000" dirty="0" smtClean="0"/>
            </a:br>
            <a:endParaRPr lang="en-US" sz="2000" dirty="0" smtClean="0"/>
          </a:p>
          <a:p>
            <a:pPr>
              <a:buFont typeface="Arial" pitchFamily="34" charset="0"/>
              <a:buChar char="•"/>
            </a:pPr>
            <a:r>
              <a:rPr lang="en-US" sz="2000" dirty="0" smtClean="0"/>
              <a:t>WHAT ABOUT HIGH POWER TRANSMISSION LINES?</a:t>
            </a:r>
            <a:br>
              <a:rPr lang="en-US" sz="2000" dirty="0" smtClean="0"/>
            </a:br>
            <a:endParaRPr lang="en-US" sz="2000" dirty="0" smtClean="0"/>
          </a:p>
          <a:p>
            <a:pPr>
              <a:buFont typeface="Arial" pitchFamily="34" charset="0"/>
              <a:buChar char="•"/>
            </a:pPr>
            <a:r>
              <a:rPr lang="en-US" sz="2000" dirty="0" smtClean="0"/>
              <a:t> WHAT ABOUT SNOW AND RAIN?</a:t>
            </a:r>
            <a:br>
              <a:rPr lang="en-US" sz="2000" dirty="0" smtClean="0"/>
            </a:br>
            <a:endParaRPr lang="en-US" sz="2000" dirty="0" smtClean="0"/>
          </a:p>
          <a:p>
            <a:pPr>
              <a:buFont typeface="Arial" pitchFamily="34" charset="0"/>
              <a:buChar char="•"/>
            </a:pPr>
            <a:r>
              <a:rPr lang="en-US" sz="2000" dirty="0" smtClean="0"/>
              <a:t>WHAT ABOUT KINEMATIC PP WHERE COMMUNICATION IS LOST FOR A SHORT TIME?</a:t>
            </a:r>
          </a:p>
          <a:p>
            <a:pPr>
              <a:buFont typeface="Arial" pitchFamily="34" charset="0"/>
              <a:buChar char="•"/>
            </a:pPr>
            <a:endParaRPr lang="en-US" sz="2000" dirty="0" smtClean="0"/>
          </a:p>
          <a:p>
            <a:pPr>
              <a:buFont typeface="Arial" pitchFamily="34" charset="0"/>
              <a:buChar char="•"/>
            </a:pPr>
            <a:r>
              <a:rPr lang="en-US" sz="2000" dirty="0" smtClean="0"/>
              <a:t>WHAT ABOUT LASER RANGE FINDERS?</a:t>
            </a:r>
          </a:p>
          <a:p>
            <a:pPr>
              <a:buFont typeface="Arial" pitchFamily="34" charset="0"/>
              <a:buChar char="•"/>
            </a:pPr>
            <a:endParaRPr lang="en-US" sz="2000" dirty="0" smtClean="0"/>
          </a:p>
          <a:p>
            <a:pPr>
              <a:buFont typeface="Arial" pitchFamily="34" charset="0"/>
              <a:buChar char="•"/>
            </a:pPr>
            <a:r>
              <a:rPr lang="en-US" sz="2000" smtClean="0"/>
              <a:t>WHAT ABOUT INCLINOMETERS?</a:t>
            </a:r>
            <a:endParaRPr lang="en-US" sz="20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1" descr="MULTIPATH"/>
          <p:cNvPicPr>
            <a:picLocks noGrp="1" noChangeAspect="1" noChangeArrowheads="1"/>
          </p:cNvPicPr>
          <p:nvPr>
            <p:ph sz="quarter" idx="2"/>
          </p:nvPr>
        </p:nvPicPr>
        <p:blipFill>
          <a:blip r:embed="rId2" cstate="print"/>
          <a:srcRect/>
          <a:stretch>
            <a:fillRect/>
          </a:stretch>
        </p:blipFill>
        <p:spPr>
          <a:xfrm>
            <a:off x="4419600" y="806450"/>
            <a:ext cx="4343400" cy="2546350"/>
          </a:xfrm>
        </p:spPr>
      </p:pic>
      <p:sp>
        <p:nvSpPr>
          <p:cNvPr id="178178" name="Rectangle 7"/>
          <p:cNvSpPr>
            <a:spLocks noGrp="1" noChangeArrowheads="1"/>
          </p:cNvSpPr>
          <p:nvPr>
            <p:ph type="title"/>
          </p:nvPr>
        </p:nvSpPr>
        <p:spPr>
          <a:xfrm>
            <a:off x="457200" y="381000"/>
            <a:ext cx="8458200" cy="533400"/>
          </a:xfrm>
        </p:spPr>
        <p:txBody>
          <a:bodyPr/>
          <a:lstStyle/>
          <a:p>
            <a:pPr>
              <a:defRPr/>
            </a:pPr>
            <a:r>
              <a:rPr lang="en-US" sz="2800" dirty="0" smtClean="0">
                <a:ln w="11430"/>
                <a:solidFill>
                  <a:srgbClr val="00CC00"/>
                </a:solidFill>
                <a:effectLst>
                  <a:outerShdw blurRad="50800" dist="39000" dir="5460000" algn="tl">
                    <a:srgbClr val="000000">
                      <a:alpha val="38000"/>
                    </a:srgbClr>
                  </a:outerShdw>
                </a:effectLst>
              </a:rPr>
              <a:t>MULTIPATH</a:t>
            </a:r>
            <a:endParaRPr lang="en-US" sz="2800" dirty="0">
              <a:ln w="11430"/>
              <a:solidFill>
                <a:srgbClr val="00CC00"/>
              </a:solidFill>
              <a:effectLst>
                <a:outerShdw blurRad="50800" dist="39000" dir="5460000" algn="tl">
                  <a:srgbClr val="000000">
                    <a:alpha val="38000"/>
                  </a:srgbClr>
                </a:outerShdw>
              </a:effectLst>
            </a:endParaRPr>
          </a:p>
        </p:txBody>
      </p:sp>
      <p:pic>
        <p:nvPicPr>
          <p:cNvPr id="108548" name="Picture 12" descr="multipath2"/>
          <p:cNvPicPr>
            <a:picLocks noGrp="1" noChangeAspect="1" noChangeArrowheads="1"/>
          </p:cNvPicPr>
          <p:nvPr>
            <p:ph sz="quarter" idx="3"/>
          </p:nvPr>
        </p:nvPicPr>
        <p:blipFill>
          <a:blip r:embed="rId3" cstate="print"/>
          <a:srcRect/>
          <a:stretch>
            <a:fillRect/>
          </a:stretch>
        </p:blipFill>
        <p:spPr>
          <a:xfrm>
            <a:off x="5334000" y="3200400"/>
            <a:ext cx="3048000" cy="3022600"/>
          </a:xfrm>
        </p:spPr>
      </p:pic>
      <p:pic>
        <p:nvPicPr>
          <p:cNvPr id="108549" name="Picture 13" descr="multipath geometry"/>
          <p:cNvPicPr>
            <a:picLocks noGrp="1" noChangeAspect="1" noChangeArrowheads="1"/>
          </p:cNvPicPr>
          <p:nvPr>
            <p:ph sz="half" idx="1"/>
          </p:nvPr>
        </p:nvPicPr>
        <p:blipFill>
          <a:blip r:embed="rId4" cstate="print"/>
          <a:srcRect/>
          <a:stretch>
            <a:fillRect/>
          </a:stretch>
        </p:blipFill>
        <p:spPr>
          <a:xfrm>
            <a:off x="461963" y="914400"/>
            <a:ext cx="3797300" cy="4495800"/>
          </a:xfrm>
        </p:spPr>
      </p:pic>
      <p:sp>
        <p:nvSpPr>
          <p:cNvPr id="108550" name="Line 14"/>
          <p:cNvSpPr>
            <a:spLocks noChangeShapeType="1"/>
          </p:cNvSpPr>
          <p:nvPr/>
        </p:nvSpPr>
        <p:spPr bwMode="auto">
          <a:xfrm>
            <a:off x="457200" y="685800"/>
            <a:ext cx="1981200" cy="1066800"/>
          </a:xfrm>
          <a:prstGeom prst="line">
            <a:avLst/>
          </a:prstGeom>
          <a:noFill/>
          <a:ln w="28575">
            <a:solidFill>
              <a:srgbClr val="993366"/>
            </a:solidFill>
            <a:round/>
            <a:headEnd/>
            <a:tailEnd/>
          </a:ln>
        </p:spPr>
        <p:txBody>
          <a:bodyPr/>
          <a:lstStyle/>
          <a:p>
            <a:endParaRPr lang="en-US"/>
          </a:p>
        </p:txBody>
      </p:sp>
      <p:sp>
        <p:nvSpPr>
          <p:cNvPr id="108551" name="Line 15"/>
          <p:cNvSpPr>
            <a:spLocks noChangeShapeType="1"/>
          </p:cNvSpPr>
          <p:nvPr/>
        </p:nvSpPr>
        <p:spPr bwMode="auto">
          <a:xfrm flipV="1">
            <a:off x="457200" y="609600"/>
            <a:ext cx="2286000" cy="1295400"/>
          </a:xfrm>
          <a:prstGeom prst="line">
            <a:avLst/>
          </a:prstGeom>
          <a:noFill/>
          <a:ln w="28575">
            <a:solidFill>
              <a:srgbClr val="993366"/>
            </a:solidFill>
            <a:round/>
            <a:headEnd/>
            <a:tailEnd/>
          </a:ln>
        </p:spPr>
        <p:txBody>
          <a:bodyPr/>
          <a:lstStyle/>
          <a:p>
            <a:endParaRPr lang="en-US"/>
          </a:p>
        </p:txBody>
      </p:sp>
      <p:sp>
        <p:nvSpPr>
          <p:cNvPr id="108552" name="Rectangle 16"/>
          <p:cNvSpPr>
            <a:spLocks noChangeArrowheads="1"/>
          </p:cNvSpPr>
          <p:nvPr/>
        </p:nvSpPr>
        <p:spPr bwMode="auto">
          <a:xfrm>
            <a:off x="1447800" y="1447800"/>
            <a:ext cx="295275" cy="304800"/>
          </a:xfrm>
          <a:prstGeom prst="rect">
            <a:avLst/>
          </a:prstGeom>
          <a:noFill/>
          <a:ln w="15875" algn="ctr">
            <a:noFill/>
            <a:miter lim="800000"/>
            <a:headEnd/>
            <a:tailEnd/>
          </a:ln>
        </p:spPr>
        <p:txBody>
          <a:bodyPr wrap="none" anchor="ctr">
            <a:spAutoFit/>
          </a:bodyPr>
          <a:lstStyle/>
          <a:p>
            <a:r>
              <a:rPr lang="en-US" b="0"/>
              <a:t>θ</a:t>
            </a:r>
          </a:p>
        </p:txBody>
      </p:sp>
      <p:sp>
        <p:nvSpPr>
          <p:cNvPr id="108553" name="Rectangle 17"/>
          <p:cNvSpPr>
            <a:spLocks noChangeArrowheads="1"/>
          </p:cNvSpPr>
          <p:nvPr/>
        </p:nvSpPr>
        <p:spPr bwMode="auto">
          <a:xfrm>
            <a:off x="1371600" y="838200"/>
            <a:ext cx="295275" cy="304800"/>
          </a:xfrm>
          <a:prstGeom prst="rect">
            <a:avLst/>
          </a:prstGeom>
          <a:noFill/>
          <a:ln w="15875" algn="ctr">
            <a:noFill/>
            <a:miter lim="800000"/>
            <a:headEnd/>
            <a:tailEnd/>
          </a:ln>
        </p:spPr>
        <p:txBody>
          <a:bodyPr wrap="none" anchor="ctr">
            <a:spAutoFit/>
          </a:bodyPr>
          <a:lstStyle/>
          <a:p>
            <a:r>
              <a:rPr lang="en-US" b="0"/>
              <a:t>θ</a:t>
            </a:r>
          </a:p>
        </p:txBody>
      </p:sp>
      <p:pic>
        <p:nvPicPr>
          <p:cNvPr id="108554" name="Picture 18" descr="alpha"/>
          <p:cNvPicPr>
            <a:picLocks noChangeAspect="1" noChangeArrowheads="1"/>
          </p:cNvPicPr>
          <p:nvPr/>
        </p:nvPicPr>
        <p:blipFill>
          <a:blip r:embed="rId5" cstate="print"/>
          <a:srcRect/>
          <a:stretch>
            <a:fillRect/>
          </a:stretch>
        </p:blipFill>
        <p:spPr bwMode="auto">
          <a:xfrm>
            <a:off x="1905000" y="1143000"/>
            <a:ext cx="203200" cy="228600"/>
          </a:xfrm>
          <a:prstGeom prst="rect">
            <a:avLst/>
          </a:prstGeom>
          <a:noFill/>
          <a:ln w="9525">
            <a:noFill/>
            <a:miter lim="800000"/>
            <a:headEnd/>
            <a:tailEnd/>
          </a:ln>
        </p:spPr>
      </p:pic>
      <p:pic>
        <p:nvPicPr>
          <p:cNvPr id="108555" name="Picture 19" descr="alpha"/>
          <p:cNvPicPr>
            <a:picLocks noChangeAspect="1" noChangeArrowheads="1"/>
          </p:cNvPicPr>
          <p:nvPr/>
        </p:nvPicPr>
        <p:blipFill>
          <a:blip r:embed="rId5" cstate="print"/>
          <a:srcRect/>
          <a:stretch>
            <a:fillRect/>
          </a:stretch>
        </p:blipFill>
        <p:spPr bwMode="auto">
          <a:xfrm>
            <a:off x="946150" y="1143000"/>
            <a:ext cx="203200" cy="228600"/>
          </a:xfrm>
          <a:prstGeom prst="rect">
            <a:avLst/>
          </a:prstGeom>
          <a:noFill/>
          <a:ln w="9525">
            <a:noFill/>
            <a:miter lim="800000"/>
            <a:headEnd/>
            <a:tailEnd/>
          </a:ln>
        </p:spPr>
      </p:pic>
      <p:pic>
        <p:nvPicPr>
          <p:cNvPr id="108556" name="Picture 20" descr="BETA"/>
          <p:cNvPicPr>
            <a:picLocks noChangeAspect="1" noChangeArrowheads="1"/>
          </p:cNvPicPr>
          <p:nvPr/>
        </p:nvPicPr>
        <p:blipFill>
          <a:blip r:embed="rId6" cstate="print"/>
          <a:srcRect/>
          <a:stretch>
            <a:fillRect/>
          </a:stretch>
        </p:blipFill>
        <p:spPr bwMode="auto">
          <a:xfrm>
            <a:off x="3200400" y="3962400"/>
            <a:ext cx="138113" cy="165100"/>
          </a:xfrm>
          <a:prstGeom prst="rect">
            <a:avLst/>
          </a:prstGeom>
          <a:noFill/>
          <a:ln w="9525">
            <a:noFill/>
            <a:miter lim="800000"/>
            <a:headEnd/>
            <a:tailEnd/>
          </a:ln>
        </p:spPr>
      </p:pic>
      <p:pic>
        <p:nvPicPr>
          <p:cNvPr id="108557" name="Picture 21" descr="BETA"/>
          <p:cNvPicPr>
            <a:picLocks noChangeAspect="1" noChangeArrowheads="1"/>
          </p:cNvPicPr>
          <p:nvPr/>
        </p:nvPicPr>
        <p:blipFill>
          <a:blip r:embed="rId6" cstate="print"/>
          <a:srcRect/>
          <a:stretch>
            <a:fillRect/>
          </a:stretch>
        </p:blipFill>
        <p:spPr bwMode="auto">
          <a:xfrm>
            <a:off x="1524000" y="3276600"/>
            <a:ext cx="138113" cy="165100"/>
          </a:xfrm>
          <a:prstGeom prst="rect">
            <a:avLst/>
          </a:prstGeom>
          <a:noFill/>
          <a:ln w="9525">
            <a:noFill/>
            <a:miter lim="800000"/>
            <a:headEnd/>
            <a:tailEnd/>
          </a:ln>
        </p:spPr>
      </p:pic>
      <p:pic>
        <p:nvPicPr>
          <p:cNvPr id="108558" name="Picture 22" descr="alpha"/>
          <p:cNvPicPr>
            <a:picLocks noChangeAspect="1" noChangeArrowheads="1"/>
          </p:cNvPicPr>
          <p:nvPr/>
        </p:nvPicPr>
        <p:blipFill>
          <a:blip r:embed="rId5" cstate="print"/>
          <a:srcRect/>
          <a:stretch>
            <a:fillRect/>
          </a:stretch>
        </p:blipFill>
        <p:spPr bwMode="auto">
          <a:xfrm>
            <a:off x="1905000" y="3810000"/>
            <a:ext cx="201613" cy="228600"/>
          </a:xfrm>
          <a:prstGeom prst="rect">
            <a:avLst/>
          </a:prstGeom>
          <a:noFill/>
          <a:ln w="9525">
            <a:noFill/>
            <a:miter lim="800000"/>
            <a:headEnd/>
            <a:tailEnd/>
          </a:ln>
        </p:spPr>
      </p:pic>
      <p:sp>
        <p:nvSpPr>
          <p:cNvPr id="108559" name="Arc 23"/>
          <p:cNvSpPr>
            <a:spLocks/>
          </p:cNvSpPr>
          <p:nvPr/>
        </p:nvSpPr>
        <p:spPr bwMode="auto">
          <a:xfrm rot="-9964799" flipH="1" flipV="1">
            <a:off x="1878013" y="1200150"/>
            <a:ext cx="833437" cy="2627313"/>
          </a:xfrm>
          <a:custGeom>
            <a:avLst/>
            <a:gdLst>
              <a:gd name="T0" fmla="*/ 0 w 25882"/>
              <a:gd name="T1" fmla="*/ 2147483647 h 32744"/>
              <a:gd name="T2" fmla="*/ 2147483647 w 25882"/>
              <a:gd name="T3" fmla="*/ 2147483647 h 32744"/>
              <a:gd name="T4" fmla="*/ 2147483647 w 25882"/>
              <a:gd name="T5" fmla="*/ 2147483647 h 32744"/>
              <a:gd name="T6" fmla="*/ 0 60000 65536"/>
              <a:gd name="T7" fmla="*/ 0 60000 65536"/>
              <a:gd name="T8" fmla="*/ 0 60000 65536"/>
              <a:gd name="T9" fmla="*/ 0 w 25882"/>
              <a:gd name="T10" fmla="*/ 0 h 32744"/>
              <a:gd name="T11" fmla="*/ 25882 w 25882"/>
              <a:gd name="T12" fmla="*/ 32744 h 32744"/>
            </a:gdLst>
            <a:ahLst/>
            <a:cxnLst>
              <a:cxn ang="T6">
                <a:pos x="T0" y="T1"/>
              </a:cxn>
              <a:cxn ang="T7">
                <a:pos x="T2" y="T3"/>
              </a:cxn>
              <a:cxn ang="T8">
                <a:pos x="T4" y="T5"/>
              </a:cxn>
            </a:cxnLst>
            <a:rect l="T9" t="T10" r="T11" b="T12"/>
            <a:pathLst>
              <a:path w="25882" h="32744" fill="none" extrusionOk="0">
                <a:moveTo>
                  <a:pt x="-1" y="428"/>
                </a:moveTo>
                <a:cubicBezTo>
                  <a:pt x="1409" y="143"/>
                  <a:pt x="2843" y="-1"/>
                  <a:pt x="4282" y="0"/>
                </a:cubicBezTo>
                <a:cubicBezTo>
                  <a:pt x="16211" y="0"/>
                  <a:pt x="25882" y="9670"/>
                  <a:pt x="25882" y="21600"/>
                </a:cubicBezTo>
                <a:cubicBezTo>
                  <a:pt x="25882" y="25527"/>
                  <a:pt x="24811" y="29380"/>
                  <a:pt x="22785" y="32744"/>
                </a:cubicBezTo>
              </a:path>
              <a:path w="25882" h="32744" stroke="0" extrusionOk="0">
                <a:moveTo>
                  <a:pt x="-1" y="428"/>
                </a:moveTo>
                <a:cubicBezTo>
                  <a:pt x="1409" y="143"/>
                  <a:pt x="2843" y="-1"/>
                  <a:pt x="4282" y="0"/>
                </a:cubicBezTo>
                <a:cubicBezTo>
                  <a:pt x="16211" y="0"/>
                  <a:pt x="25882" y="9670"/>
                  <a:pt x="25882" y="21600"/>
                </a:cubicBezTo>
                <a:cubicBezTo>
                  <a:pt x="25882" y="25527"/>
                  <a:pt x="24811" y="29380"/>
                  <a:pt x="22785" y="32744"/>
                </a:cubicBezTo>
                <a:lnTo>
                  <a:pt x="4282" y="21600"/>
                </a:lnTo>
                <a:close/>
              </a:path>
            </a:pathLst>
          </a:custGeom>
          <a:noFill/>
          <a:ln w="15875">
            <a:solidFill>
              <a:srgbClr val="993366"/>
            </a:solidFill>
            <a:round/>
            <a:headEnd/>
            <a:tailEnd/>
          </a:ln>
        </p:spPr>
        <p:txBody>
          <a:bodyPr wrap="none" anchor="ctr"/>
          <a:lstStyle/>
          <a:p>
            <a:endParaRPr lang="en-US"/>
          </a:p>
        </p:txBody>
      </p:sp>
      <p:sp>
        <p:nvSpPr>
          <p:cNvPr id="608280" name="Line 24"/>
          <p:cNvSpPr>
            <a:spLocks noChangeShapeType="1"/>
          </p:cNvSpPr>
          <p:nvPr/>
        </p:nvSpPr>
        <p:spPr bwMode="auto">
          <a:xfrm flipH="1">
            <a:off x="2286000" y="3505200"/>
            <a:ext cx="76200" cy="381000"/>
          </a:xfrm>
          <a:prstGeom prst="line">
            <a:avLst/>
          </a:prstGeom>
          <a:noFill/>
          <a:ln w="15875">
            <a:solidFill>
              <a:srgbClr val="993366"/>
            </a:solidFill>
            <a:round/>
            <a:headEnd/>
            <a:tailEnd/>
          </a:ln>
          <a:effectLst>
            <a:outerShdw dist="35921" dir="2700000" algn="ctr" rotWithShape="0">
              <a:srgbClr val="808080">
                <a:alpha val="80000"/>
              </a:srgbClr>
            </a:outerShdw>
          </a:effectLst>
        </p:spPr>
        <p:txBody>
          <a:bodyPr/>
          <a:lstStyle/>
          <a:p>
            <a:pPr>
              <a:defRPr/>
            </a:pPr>
            <a:endParaRPr lang="en-US"/>
          </a:p>
        </p:txBody>
      </p:sp>
      <p:sp>
        <p:nvSpPr>
          <p:cNvPr id="108561" name="Line 25"/>
          <p:cNvSpPr>
            <a:spLocks noChangeShapeType="1"/>
          </p:cNvSpPr>
          <p:nvPr/>
        </p:nvSpPr>
        <p:spPr bwMode="auto">
          <a:xfrm flipH="1">
            <a:off x="2286000" y="3505200"/>
            <a:ext cx="228600" cy="381000"/>
          </a:xfrm>
          <a:prstGeom prst="line">
            <a:avLst/>
          </a:prstGeom>
          <a:noFill/>
          <a:ln w="15875">
            <a:solidFill>
              <a:srgbClr val="993366"/>
            </a:solidFill>
            <a:round/>
            <a:headEnd/>
            <a:tailEnd/>
          </a:ln>
        </p:spPr>
        <p:txBody>
          <a:bodyPr/>
          <a:lstStyle/>
          <a:p>
            <a:endParaRPr lang="en-US"/>
          </a:p>
        </p:txBody>
      </p:sp>
      <p:sp>
        <p:nvSpPr>
          <p:cNvPr id="108562" name="Line 26"/>
          <p:cNvSpPr>
            <a:spLocks noChangeShapeType="1"/>
          </p:cNvSpPr>
          <p:nvPr/>
        </p:nvSpPr>
        <p:spPr bwMode="auto">
          <a:xfrm>
            <a:off x="685800" y="5867400"/>
            <a:ext cx="1143000" cy="0"/>
          </a:xfrm>
          <a:prstGeom prst="line">
            <a:avLst/>
          </a:prstGeom>
          <a:noFill/>
          <a:ln w="76200">
            <a:solidFill>
              <a:srgbClr val="FF3300"/>
            </a:solidFill>
            <a:round/>
            <a:headEnd/>
            <a:tailEnd type="triangle" w="med" len="med"/>
          </a:ln>
        </p:spPr>
        <p:txBody>
          <a:bodyPr/>
          <a:lstStyle/>
          <a:p>
            <a:endParaRPr lang="en-US"/>
          </a:p>
        </p:txBody>
      </p:sp>
      <p:sp>
        <p:nvSpPr>
          <p:cNvPr id="108563" name="Text Box 27"/>
          <p:cNvSpPr txBox="1">
            <a:spLocks noChangeArrowheads="1"/>
          </p:cNvSpPr>
          <p:nvPr/>
        </p:nvSpPr>
        <p:spPr bwMode="auto">
          <a:xfrm>
            <a:off x="1828800" y="5715000"/>
            <a:ext cx="3200400" cy="304800"/>
          </a:xfrm>
          <a:prstGeom prst="rect">
            <a:avLst/>
          </a:prstGeom>
          <a:noFill/>
          <a:ln w="15875" algn="ctr">
            <a:noFill/>
            <a:miter lim="800000"/>
            <a:headEnd/>
            <a:tailEnd/>
          </a:ln>
        </p:spPr>
        <p:txBody>
          <a:bodyPr>
            <a:spAutoFit/>
          </a:bodyPr>
          <a:lstStyle/>
          <a:p>
            <a:pPr>
              <a:spcBef>
                <a:spcPct val="50000"/>
              </a:spcBef>
            </a:pPr>
            <a:r>
              <a:rPr lang="en-US"/>
              <a:t>= EXTRA DISTANCE</a:t>
            </a:r>
          </a:p>
        </p:txBody>
      </p:sp>
      <p:sp>
        <p:nvSpPr>
          <p:cNvPr id="108564" name="Line 28"/>
          <p:cNvSpPr>
            <a:spLocks noChangeShapeType="1"/>
          </p:cNvSpPr>
          <p:nvPr/>
        </p:nvSpPr>
        <p:spPr bwMode="auto">
          <a:xfrm flipH="1">
            <a:off x="1828800" y="4572000"/>
            <a:ext cx="990600" cy="838200"/>
          </a:xfrm>
          <a:prstGeom prst="line">
            <a:avLst/>
          </a:prstGeom>
          <a:noFill/>
          <a:ln w="57150">
            <a:solidFill>
              <a:srgbClr val="FF3300"/>
            </a:solidFill>
            <a:round/>
            <a:headEnd/>
            <a:tailEnd type="triangle" w="med" len="med"/>
          </a:ln>
        </p:spPr>
        <p:txBody>
          <a:bodyPr/>
          <a:lstStyle/>
          <a:p>
            <a:endParaRPr lang="en-US"/>
          </a:p>
        </p:txBody>
      </p:sp>
      <p:sp>
        <p:nvSpPr>
          <p:cNvPr id="108565" name="Line 29"/>
          <p:cNvSpPr>
            <a:spLocks noChangeShapeType="1"/>
          </p:cNvSpPr>
          <p:nvPr/>
        </p:nvSpPr>
        <p:spPr bwMode="auto">
          <a:xfrm flipH="1" flipV="1">
            <a:off x="1371600" y="2895600"/>
            <a:ext cx="1295400" cy="457200"/>
          </a:xfrm>
          <a:prstGeom prst="line">
            <a:avLst/>
          </a:prstGeom>
          <a:noFill/>
          <a:ln w="76200">
            <a:solidFill>
              <a:srgbClr val="FF3300"/>
            </a:solidFill>
            <a:round/>
            <a:headEnd/>
            <a:tailEnd type="triangle" w="med" len="med"/>
          </a:ln>
        </p:spPr>
        <p:txBody>
          <a:bodyPr/>
          <a:lstStyle/>
          <a:p>
            <a:endParaRPr lang="en-US"/>
          </a:p>
        </p:txBody>
      </p:sp>
      <p:sp>
        <p:nvSpPr>
          <p:cNvPr id="608286" name="Line 30"/>
          <p:cNvSpPr>
            <a:spLocks noChangeShapeType="1"/>
          </p:cNvSpPr>
          <p:nvPr/>
        </p:nvSpPr>
        <p:spPr bwMode="auto">
          <a:xfrm>
            <a:off x="6477000" y="5486400"/>
            <a:ext cx="304800" cy="381000"/>
          </a:xfrm>
          <a:prstGeom prst="line">
            <a:avLst/>
          </a:prstGeom>
          <a:noFill/>
          <a:ln w="57150">
            <a:solidFill>
              <a:srgbClr val="FF3300"/>
            </a:solidFill>
            <a:round/>
            <a:headEnd/>
            <a:tailEnd type="triangle" w="med" len="med"/>
          </a:ln>
          <a:effectLst>
            <a:outerShdw dist="35921" dir="2700000" algn="ctr" rotWithShape="0">
              <a:srgbClr val="808080">
                <a:alpha val="80000"/>
              </a:srgbClr>
            </a:outerShdw>
          </a:effectLst>
        </p:spPr>
        <p:txBody>
          <a:bodyPr/>
          <a:lstStyle/>
          <a:p>
            <a:pPr>
              <a:defRPr/>
            </a:pPr>
            <a:endParaRPr lang="en-US"/>
          </a:p>
        </p:txBody>
      </p:sp>
      <p:sp>
        <p:nvSpPr>
          <p:cNvPr id="608287" name="Line 31"/>
          <p:cNvSpPr>
            <a:spLocks noChangeShapeType="1"/>
          </p:cNvSpPr>
          <p:nvPr/>
        </p:nvSpPr>
        <p:spPr bwMode="auto">
          <a:xfrm flipV="1">
            <a:off x="6781800" y="4724400"/>
            <a:ext cx="838200" cy="1143000"/>
          </a:xfrm>
          <a:prstGeom prst="line">
            <a:avLst/>
          </a:prstGeom>
          <a:noFill/>
          <a:ln w="57150">
            <a:solidFill>
              <a:srgbClr val="FF3300"/>
            </a:solidFill>
            <a:round/>
            <a:headEnd/>
            <a:tailEnd type="triangle" w="med" len="med"/>
          </a:ln>
          <a:effectLst>
            <a:outerShdw dist="35921" dir="2700000" algn="ctr" rotWithShape="0">
              <a:srgbClr val="808080">
                <a:alpha val="80000"/>
              </a:srgbClr>
            </a:outerShdw>
          </a:effectLst>
        </p:spPr>
        <p:txBody>
          <a:bodyPr/>
          <a:lstStyle/>
          <a:p>
            <a:pPr>
              <a:defRPr/>
            </a:pPr>
            <a:endParaRPr lang="en-US"/>
          </a:p>
        </p:txBody>
      </p:sp>
      <p:sp>
        <p:nvSpPr>
          <p:cNvPr id="24" name="Line 30"/>
          <p:cNvSpPr>
            <a:spLocks noChangeShapeType="1"/>
          </p:cNvSpPr>
          <p:nvPr/>
        </p:nvSpPr>
        <p:spPr bwMode="auto">
          <a:xfrm>
            <a:off x="6629400" y="1600200"/>
            <a:ext cx="609600" cy="304800"/>
          </a:xfrm>
          <a:prstGeom prst="line">
            <a:avLst/>
          </a:prstGeom>
          <a:noFill/>
          <a:ln w="57150">
            <a:solidFill>
              <a:srgbClr val="FF3300"/>
            </a:solidFill>
            <a:round/>
            <a:headEnd/>
            <a:tailEnd type="triangle" w="med" len="med"/>
          </a:ln>
          <a:effectLst>
            <a:outerShdw dist="35921" dir="2700000" algn="ctr" rotWithShape="0">
              <a:srgbClr val="808080">
                <a:alpha val="80000"/>
              </a:srgbClr>
            </a:outerShdw>
          </a:effectLst>
        </p:spPr>
        <p:txBody>
          <a:bodyPr/>
          <a:lstStyle/>
          <a:p>
            <a:pPr>
              <a:defRPr/>
            </a:pPr>
            <a:endParaRPr lang="en-US"/>
          </a:p>
        </p:txBody>
      </p:sp>
      <p:sp>
        <p:nvSpPr>
          <p:cNvPr id="25" name="Line 30"/>
          <p:cNvSpPr>
            <a:spLocks noChangeShapeType="1"/>
          </p:cNvSpPr>
          <p:nvPr/>
        </p:nvSpPr>
        <p:spPr bwMode="auto">
          <a:xfrm flipH="1">
            <a:off x="6248400" y="1905000"/>
            <a:ext cx="914400" cy="457200"/>
          </a:xfrm>
          <a:prstGeom prst="line">
            <a:avLst/>
          </a:prstGeom>
          <a:noFill/>
          <a:ln w="57150">
            <a:solidFill>
              <a:srgbClr val="FF3300"/>
            </a:solidFill>
            <a:round/>
            <a:headEnd/>
            <a:tailEnd type="triangle" w="med" len="med"/>
          </a:ln>
          <a:effectLst>
            <a:outerShdw dist="35921" dir="2700000" algn="ctr" rotWithShape="0">
              <a:srgbClr val="808080">
                <a:alpha val="80000"/>
              </a:srgbClr>
            </a:outerShdw>
          </a:effectLst>
        </p:spPr>
        <p:txBody>
          <a:bodyPr/>
          <a:lstStyle/>
          <a:p>
            <a:pPr>
              <a:defRPr/>
            </a:pPr>
            <a:endParaRPr lang="en-US"/>
          </a:p>
        </p:txBody>
      </p:sp>
      <p:pic>
        <p:nvPicPr>
          <p:cNvPr id="207874" name="Picture 2" descr="C:\Presentations\pics\multipathrtk.jpg"/>
          <p:cNvPicPr>
            <a:picLocks noChangeAspect="1" noChangeArrowheads="1"/>
          </p:cNvPicPr>
          <p:nvPr/>
        </p:nvPicPr>
        <p:blipFill>
          <a:blip r:embed="rId7" cstate="print"/>
          <a:srcRect/>
          <a:stretch>
            <a:fillRect/>
          </a:stretch>
        </p:blipFill>
        <p:spPr bwMode="auto">
          <a:xfrm>
            <a:off x="3038475" y="1371600"/>
            <a:ext cx="3352800" cy="4495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874"/>
                                        </p:tgtEl>
                                        <p:attrNameLst>
                                          <p:attrName>style.visibility</p:attrName>
                                        </p:attrNameLst>
                                      </p:cBhvr>
                                      <p:to>
                                        <p:strVal val="visible"/>
                                      </p:to>
                                    </p:set>
                                    <p:animEffect transition="in" filter="fade">
                                      <p:cBhvr>
                                        <p:cTn id="7" dur="500"/>
                                        <p:tgtEl>
                                          <p:spTgt spid="207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4"/>
          <p:cNvSpPr>
            <a:spLocks noGrp="1" noChangeArrowheads="1"/>
          </p:cNvSpPr>
          <p:nvPr>
            <p:ph type="title"/>
          </p:nvPr>
        </p:nvSpPr>
        <p:spPr>
          <a:xfrm>
            <a:off x="457200" y="457200"/>
            <a:ext cx="8458200" cy="838200"/>
          </a:xfrm>
        </p:spPr>
        <p:txBody>
          <a:bodyPr/>
          <a:lstStyle/>
          <a:p>
            <a:pPr eaLnBrk="1" hangingPunct="1"/>
            <a:r>
              <a:rPr lang="en-US" smtClean="0">
                <a:solidFill>
                  <a:schemeClr val="accent2"/>
                </a:solidFill>
              </a:rPr>
              <a:t>MULTIPATH = NOISE</a:t>
            </a:r>
            <a:br>
              <a:rPr lang="en-US" smtClean="0">
                <a:solidFill>
                  <a:schemeClr val="accent2"/>
                </a:solidFill>
              </a:rPr>
            </a:br>
            <a:r>
              <a:rPr lang="en-US" smtClean="0">
                <a:solidFill>
                  <a:schemeClr val="accent2"/>
                </a:solidFill>
              </a:rPr>
              <a:t>SPECULAR(DISCRETE) &amp; DIFFUSE</a:t>
            </a:r>
          </a:p>
        </p:txBody>
      </p:sp>
      <p:pic>
        <p:nvPicPr>
          <p:cNvPr id="958470" name="Picture 6" descr="rtk1"/>
          <p:cNvPicPr>
            <a:picLocks noChangeAspect="1" noChangeArrowheads="1"/>
          </p:cNvPicPr>
          <p:nvPr/>
        </p:nvPicPr>
        <p:blipFill>
          <a:blip r:embed="rId3" cstate="print"/>
          <a:srcRect/>
          <a:stretch>
            <a:fillRect/>
          </a:stretch>
        </p:blipFill>
        <p:spPr bwMode="auto">
          <a:xfrm>
            <a:off x="2743200" y="1219200"/>
            <a:ext cx="3427413" cy="4419600"/>
          </a:xfrm>
          <a:prstGeom prst="rect">
            <a:avLst/>
          </a:prstGeom>
          <a:noFill/>
          <a:ln w="9525">
            <a:noFill/>
            <a:miter lim="800000"/>
            <a:headEnd/>
            <a:tailEnd/>
          </a:ln>
        </p:spPr>
      </p:pic>
      <p:pic>
        <p:nvPicPr>
          <p:cNvPr id="958469" name="Picture 5" descr="rtkBLUR1"/>
          <p:cNvPicPr>
            <a:picLocks noChangeAspect="1" noChangeArrowheads="1"/>
          </p:cNvPicPr>
          <p:nvPr/>
        </p:nvPicPr>
        <p:blipFill>
          <a:blip r:embed="rId4" cstate="print"/>
          <a:srcRect/>
          <a:stretch>
            <a:fillRect/>
          </a:stretch>
        </p:blipFill>
        <p:spPr bwMode="auto">
          <a:xfrm>
            <a:off x="2895600" y="1219200"/>
            <a:ext cx="3427413" cy="4419600"/>
          </a:xfrm>
          <a:prstGeom prst="rect">
            <a:avLst/>
          </a:prstGeom>
          <a:noFill/>
          <a:ln w="9525">
            <a:noFill/>
            <a:miter lim="800000"/>
            <a:headEnd/>
            <a:tailEnd/>
          </a:ln>
        </p:spPr>
      </p:pic>
      <p:sp>
        <p:nvSpPr>
          <p:cNvPr id="109573" name="Text Box 7"/>
          <p:cNvSpPr txBox="1">
            <a:spLocks noChangeArrowheads="1"/>
          </p:cNvSpPr>
          <p:nvPr/>
        </p:nvSpPr>
        <p:spPr bwMode="auto">
          <a:xfrm>
            <a:off x="228600" y="1219200"/>
            <a:ext cx="3352800" cy="4524375"/>
          </a:xfrm>
          <a:prstGeom prst="rect">
            <a:avLst/>
          </a:prstGeom>
          <a:noFill/>
          <a:ln w="15875" algn="ctr">
            <a:noFill/>
            <a:miter lim="800000"/>
            <a:headEnd/>
            <a:tailEnd/>
          </a:ln>
        </p:spPr>
        <p:txBody>
          <a:bodyPr>
            <a:spAutoFit/>
          </a:bodyPr>
          <a:lstStyle/>
          <a:p>
            <a:pPr>
              <a:spcBef>
                <a:spcPct val="50000"/>
              </a:spcBef>
            </a:pPr>
            <a:r>
              <a:rPr lang="en-US" sz="1800" i="1" u="sng"/>
              <a:t>INSIDE GNSS</a:t>
            </a:r>
          </a:p>
          <a:p>
            <a:pPr>
              <a:spcBef>
                <a:spcPct val="50000"/>
              </a:spcBef>
            </a:pPr>
            <a:r>
              <a:rPr lang="en-US" sz="1800"/>
              <a:t>NOVEMBER-DECEMBER 2008</a:t>
            </a:r>
          </a:p>
          <a:p>
            <a:pPr>
              <a:spcBef>
                <a:spcPct val="50000"/>
              </a:spcBef>
            </a:pPr>
            <a:r>
              <a:rPr lang="en-US" sz="1800"/>
              <a:t>“MULTIATH-MITIGATION TECHNIQUES USING MAXIMUM-LIKELIHOOD PRINCIPLE”</a:t>
            </a:r>
          </a:p>
          <a:p>
            <a:pPr>
              <a:spcBef>
                <a:spcPct val="50000"/>
              </a:spcBef>
            </a:pPr>
            <a:r>
              <a:rPr lang="en-US" sz="1800"/>
              <a:t>MOHAMED SAHMOUDI AND</a:t>
            </a:r>
          </a:p>
          <a:p>
            <a:pPr>
              <a:spcBef>
                <a:spcPct val="50000"/>
              </a:spcBef>
            </a:pPr>
            <a:r>
              <a:rPr lang="en-US" sz="1800"/>
              <a:t>RENE JR. LANDRY</a:t>
            </a:r>
          </a:p>
          <a:p>
            <a:pPr>
              <a:spcBef>
                <a:spcPct val="50000"/>
              </a:spcBef>
            </a:pPr>
            <a:r>
              <a:rPr lang="en-US" sz="1800">
                <a:hlinkClick r:id="rId5"/>
              </a:rPr>
              <a:t>WWW.INSIDEGNSS.COM</a:t>
            </a:r>
            <a:endParaRPr lang="en-US" sz="1800"/>
          </a:p>
          <a:p>
            <a:pPr>
              <a:spcBef>
                <a:spcPct val="50000"/>
              </a:spcBef>
            </a:pPr>
            <a:endParaRPr lang="en-US" sz="1800"/>
          </a:p>
        </p:txBody>
      </p:sp>
      <p:pic>
        <p:nvPicPr>
          <p:cNvPr id="109574" name="Picture 6" descr="DIFFERENCE.tif"/>
          <p:cNvPicPr>
            <a:picLocks noChangeAspect="1"/>
          </p:cNvPicPr>
          <p:nvPr/>
        </p:nvPicPr>
        <p:blipFill>
          <a:blip r:embed="rId6" cstate="print"/>
          <a:srcRect/>
          <a:stretch>
            <a:fillRect/>
          </a:stretch>
        </p:blipFill>
        <p:spPr bwMode="auto">
          <a:xfrm>
            <a:off x="609600" y="5867400"/>
            <a:ext cx="7848600" cy="412750"/>
          </a:xfrm>
          <a:prstGeom prst="rect">
            <a:avLst/>
          </a:prstGeom>
          <a:noFill/>
          <a:ln w="9525">
            <a:noFill/>
            <a:miter lim="800000"/>
            <a:headEnd/>
            <a:tailEnd/>
          </a:ln>
        </p:spPr>
      </p:pic>
      <p:pic>
        <p:nvPicPr>
          <p:cNvPr id="109575" name="Diagram 8"/>
          <p:cNvPicPr>
            <a:picLocks noChangeArrowheads="1"/>
          </p:cNvPicPr>
          <p:nvPr/>
        </p:nvPicPr>
        <p:blipFill>
          <a:blip r:embed="rId7" cstate="print"/>
          <a:srcRect/>
          <a:stretch>
            <a:fillRect/>
          </a:stretch>
        </p:blipFill>
        <p:spPr bwMode="auto">
          <a:xfrm>
            <a:off x="6096000" y="685800"/>
            <a:ext cx="3048000" cy="3282950"/>
          </a:xfrm>
          <a:prstGeom prst="rect">
            <a:avLst/>
          </a:prstGeom>
          <a:noFill/>
          <a:ln w="9525">
            <a:noFill/>
            <a:miter lim="800000"/>
            <a:headEnd/>
            <a:tailEnd/>
          </a:ln>
        </p:spPr>
      </p:pic>
      <p:sp>
        <p:nvSpPr>
          <p:cNvPr id="109576" name="Rectangle 9"/>
          <p:cNvSpPr>
            <a:spLocks noChangeArrowheads="1"/>
          </p:cNvSpPr>
          <p:nvPr/>
        </p:nvSpPr>
        <p:spPr bwMode="auto">
          <a:xfrm>
            <a:off x="6705600" y="5791200"/>
            <a:ext cx="609600" cy="609600"/>
          </a:xfrm>
          <a:prstGeom prst="rect">
            <a:avLst/>
          </a:prstGeom>
          <a:noFill/>
          <a:ln w="28575" algn="ctr">
            <a:solidFill>
              <a:srgbClr val="FF0000"/>
            </a:solidFill>
            <a:round/>
            <a:headEnd/>
            <a:tailEnd/>
          </a:ln>
        </p:spPr>
        <p:txBody>
          <a:bodyPr/>
          <a:lstStyle/>
          <a:p>
            <a:pPr algn="ctr" eaLnBrk="0" hangingPunct="0"/>
            <a:endParaRPr lang="en-US"/>
          </a:p>
        </p:txBody>
      </p:sp>
      <p:sp>
        <p:nvSpPr>
          <p:cNvPr id="9" name="TextBox 8"/>
          <p:cNvSpPr txBox="1"/>
          <p:nvPr/>
        </p:nvSpPr>
        <p:spPr>
          <a:xfrm>
            <a:off x="6248400" y="3657600"/>
            <a:ext cx="2895600" cy="2031325"/>
          </a:xfrm>
          <a:prstGeom prst="rect">
            <a:avLst/>
          </a:prstGeom>
          <a:noFill/>
        </p:spPr>
        <p:txBody>
          <a:bodyPr wrap="square" rtlCol="0">
            <a:spAutoFit/>
          </a:bodyPr>
          <a:lstStyle/>
          <a:p>
            <a:r>
              <a:rPr lang="en-US" sz="1800" dirty="0" smtClean="0">
                <a:solidFill>
                  <a:srgbClr val="0070C0"/>
                </a:solidFill>
              </a:rPr>
              <a:t>NOTE:</a:t>
            </a:r>
          </a:p>
          <a:p>
            <a:r>
              <a:rPr lang="en-US" sz="1800" dirty="0" smtClean="0">
                <a:solidFill>
                  <a:srgbClr val="0070C0"/>
                </a:solidFill>
              </a:rPr>
              <a:t>Newer </a:t>
            </a:r>
            <a:r>
              <a:rPr lang="en-US" sz="1800" dirty="0" smtClean="0">
                <a:solidFill>
                  <a:srgbClr val="0070C0"/>
                </a:solidFill>
              </a:rPr>
              <a:t>antennas </a:t>
            </a:r>
            <a:r>
              <a:rPr lang="en-US" sz="1800" dirty="0" smtClean="0">
                <a:solidFill>
                  <a:srgbClr val="0070C0"/>
                </a:solidFill>
              </a:rPr>
              <a:t>have much better multipath mitigation/rejection than legacy antennas</a:t>
            </a:r>
            <a:endParaRPr lang="en-US" sz="1800" dirty="0">
              <a:solidFill>
                <a:srgbClr val="0070C0"/>
              </a:solidFill>
            </a:endParaRPr>
          </a:p>
        </p:txBody>
      </p:sp>
      <p:sp>
        <p:nvSpPr>
          <p:cNvPr id="10" name="Rectangle 9"/>
          <p:cNvSpPr/>
          <p:nvPr/>
        </p:nvSpPr>
        <p:spPr bwMode="auto">
          <a:xfrm>
            <a:off x="6096000" y="3581400"/>
            <a:ext cx="3048000" cy="2133600"/>
          </a:xfrm>
          <a:prstGeom prst="rect">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58470"/>
                                        </p:tgtEl>
                                      </p:cBhvr>
                                    </p:animEffect>
                                    <p:set>
                                      <p:cBhvr>
                                        <p:cTn id="7" dur="1" fill="hold">
                                          <p:stCondLst>
                                            <p:cond delay="499"/>
                                          </p:stCondLst>
                                        </p:cTn>
                                        <p:tgtEl>
                                          <p:spTgt spid="95847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58469"/>
                                        </p:tgtEl>
                                        <p:attrNameLst>
                                          <p:attrName>style.visibility</p:attrName>
                                        </p:attrNameLst>
                                      </p:cBhvr>
                                      <p:to>
                                        <p:strVal val="visible"/>
                                      </p:to>
                                    </p:set>
                                    <p:animEffect transition="in" filter="fade">
                                      <p:cBhvr>
                                        <p:cTn id="10" dur="500"/>
                                        <p:tgtEl>
                                          <p:spTgt spid="958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1219200" y="1066800"/>
            <a:ext cx="7162800" cy="5029200"/>
          </a:xfrm>
        </p:spPr>
        <p:txBody>
          <a:bodyPr/>
          <a:lstStyle/>
          <a:p>
            <a:pPr eaLnBrk="1" hangingPunct="1"/>
            <a:r>
              <a:rPr lang="en-US" sz="2300" smtClean="0">
                <a:solidFill>
                  <a:srgbClr val="FF0000"/>
                </a:solidFill>
              </a:rPr>
              <a:t>B </a:t>
            </a:r>
            <a:r>
              <a:rPr lang="en-US" sz="2300" b="1" smtClean="0">
                <a:solidFill>
                  <a:schemeClr val="accent2"/>
                </a:solidFill>
              </a:rPr>
              <a:t>CHECK</a:t>
            </a:r>
            <a:r>
              <a:rPr lang="en-US" sz="2300" smtClean="0">
                <a:solidFill>
                  <a:schemeClr val="accent2"/>
                </a:solidFill>
              </a:rPr>
              <a:t> KNOWN BEFORE, DURING, AFTER SESSION.</a:t>
            </a:r>
          </a:p>
          <a:p>
            <a:pPr eaLnBrk="1" hangingPunct="1"/>
            <a:r>
              <a:rPr lang="en-US" sz="2300" smtClean="0">
                <a:solidFill>
                  <a:srgbClr val="FF0000"/>
                </a:solidFill>
              </a:rPr>
              <a:t>B </a:t>
            </a:r>
            <a:r>
              <a:rPr lang="en-US" sz="2300" smtClean="0">
                <a:solidFill>
                  <a:schemeClr val="accent2"/>
                </a:solidFill>
              </a:rPr>
              <a:t>NECESSARY REDUNDANCY? (U. of Newcastle)</a:t>
            </a:r>
          </a:p>
          <a:p>
            <a:pPr eaLnBrk="1" hangingPunct="1"/>
            <a:r>
              <a:rPr lang="en-US" sz="2300" smtClean="0">
                <a:solidFill>
                  <a:srgbClr val="FF0000"/>
                </a:solidFill>
              </a:rPr>
              <a:t>B </a:t>
            </a:r>
            <a:r>
              <a:rPr lang="en-US" sz="2300" smtClean="0">
                <a:solidFill>
                  <a:schemeClr val="accent2"/>
                </a:solidFill>
              </a:rPr>
              <a:t>WHAT ACCURACY IS NEEDED?</a:t>
            </a:r>
          </a:p>
          <a:p>
            <a:pPr eaLnBrk="1" hangingPunct="1"/>
            <a:r>
              <a:rPr lang="en-US" sz="2300" smtClean="0">
                <a:solidFill>
                  <a:srgbClr val="3399FF"/>
                </a:solidFill>
              </a:rPr>
              <a:t>RT </a:t>
            </a:r>
            <a:r>
              <a:rPr lang="en-US" sz="2300" smtClean="0">
                <a:solidFill>
                  <a:schemeClr val="accent2"/>
                </a:solidFill>
              </a:rPr>
              <a:t>REMEMBER PPM</a:t>
            </a:r>
          </a:p>
          <a:p>
            <a:pPr eaLnBrk="1" hangingPunct="1"/>
            <a:r>
              <a:rPr lang="en-US" sz="2300" smtClean="0">
                <a:solidFill>
                  <a:srgbClr val="3399FF"/>
                </a:solidFill>
              </a:rPr>
              <a:t>RT </a:t>
            </a:r>
            <a:r>
              <a:rPr lang="en-US" sz="2300" smtClean="0">
                <a:solidFill>
                  <a:schemeClr val="accent2"/>
                </a:solidFill>
              </a:rPr>
              <a:t>BASE PRECISION TO NEAREST CALIBRATION POINT</a:t>
            </a:r>
          </a:p>
          <a:p>
            <a:pPr eaLnBrk="1" hangingPunct="1"/>
            <a:r>
              <a:rPr lang="en-US" sz="2300" smtClean="0">
                <a:solidFill>
                  <a:srgbClr val="FF0000"/>
                </a:solidFill>
              </a:rPr>
              <a:t>B </a:t>
            </a:r>
            <a:r>
              <a:rPr lang="en-US" sz="2300" smtClean="0">
                <a:solidFill>
                  <a:schemeClr val="accent2"/>
                </a:solidFill>
              </a:rPr>
              <a:t>AVERAGE REDUNDANT SHOTS – PRECISION DIFFERENCE WITHIN NEEDS OF SURVEY</a:t>
            </a:r>
          </a:p>
          <a:p>
            <a:pPr eaLnBrk="1" hangingPunct="1"/>
            <a:r>
              <a:rPr lang="en-US" sz="2300" smtClean="0">
                <a:solidFill>
                  <a:srgbClr val="FF0000"/>
                </a:solidFill>
              </a:rPr>
              <a:t>B </a:t>
            </a:r>
            <a:r>
              <a:rPr lang="en-US" sz="2300" smtClean="0">
                <a:solidFill>
                  <a:schemeClr val="accent2"/>
                </a:solidFill>
              </a:rPr>
              <a:t>BE AWARE OF POTENTIAL INTERFERENCE (E.G., HIGH TENSION TOWER LINES)</a:t>
            </a:r>
          </a:p>
        </p:txBody>
      </p:sp>
      <p:sp>
        <p:nvSpPr>
          <p:cNvPr id="4" name="Rectangle 3"/>
          <p:cNvSpPr/>
          <p:nvPr/>
        </p:nvSpPr>
        <p:spPr>
          <a:xfrm>
            <a:off x="2209800" y="457200"/>
            <a:ext cx="3975768"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4000" dirty="0">
                <a:ln w="11430"/>
                <a:solidFill>
                  <a:srgbClr val="00CC00"/>
                </a:solidFill>
                <a:effectLst>
                  <a:outerShdw blurRad="50800" dist="39000" dir="5460000" algn="tl">
                    <a:srgbClr val="000000">
                      <a:alpha val="38000"/>
                    </a:srgbClr>
                  </a:outerShdw>
                </a:effectLst>
              </a:rPr>
              <a:t>CONFIDENCE</a:t>
            </a:r>
          </a:p>
        </p:txBody>
      </p:sp>
      <p:sp>
        <p:nvSpPr>
          <p:cNvPr id="5" name="TextBox 4"/>
          <p:cNvSpPr txBox="1">
            <a:spLocks noChangeArrowheads="1"/>
          </p:cNvSpPr>
          <p:nvPr/>
        </p:nvSpPr>
        <p:spPr bwMode="auto">
          <a:xfrm>
            <a:off x="685800" y="2209800"/>
            <a:ext cx="7391400" cy="3046413"/>
          </a:xfrm>
          <a:prstGeom prst="rect">
            <a:avLst/>
          </a:prstGeom>
          <a:solidFill>
            <a:schemeClr val="bg1"/>
          </a:solidFill>
          <a:ln w="9525">
            <a:noFill/>
            <a:miter lim="800000"/>
            <a:headEnd/>
            <a:tailEnd/>
          </a:ln>
        </p:spPr>
        <p:txBody>
          <a:bodyPr>
            <a:spAutoFit/>
          </a:bodyPr>
          <a:lstStyle/>
          <a:p>
            <a:r>
              <a:rPr lang="en-US" sz="2400">
                <a:solidFill>
                  <a:srgbClr val="0070C0"/>
                </a:solidFill>
              </a:rPr>
              <a:t>CAN’T INITIALIZE? BAD CHECKS? PLENTY OF SATS? TRY:</a:t>
            </a:r>
          </a:p>
          <a:p>
            <a:pPr>
              <a:buFont typeface="Wingdings" pitchFamily="2" charset="2"/>
              <a:buChar char="§"/>
            </a:pPr>
            <a:r>
              <a:rPr lang="en-US" sz="2400">
                <a:solidFill>
                  <a:srgbClr val="0070C0"/>
                </a:solidFill>
              </a:rPr>
              <a:t>TURN OFF GLONASS IF YOU HAVE ≥6 COMMON GPS SATS</a:t>
            </a:r>
          </a:p>
          <a:p>
            <a:pPr>
              <a:buFont typeface="Wingdings" pitchFamily="2" charset="2"/>
              <a:buChar char="§"/>
            </a:pPr>
            <a:r>
              <a:rPr lang="en-US" sz="2400">
                <a:solidFill>
                  <a:srgbClr val="0070C0"/>
                </a:solidFill>
              </a:rPr>
              <a:t>REININTIALIZE</a:t>
            </a:r>
          </a:p>
          <a:p>
            <a:pPr>
              <a:buFont typeface="Wingdings" pitchFamily="2" charset="2"/>
              <a:buChar char="§"/>
            </a:pPr>
            <a:r>
              <a:rPr lang="en-US" sz="2400">
                <a:solidFill>
                  <a:srgbClr val="0070C0"/>
                </a:solidFill>
              </a:rPr>
              <a:t>CHECK FOR “NOISY” SATS IN DATA COLLECTOR</a:t>
            </a:r>
          </a:p>
          <a:p>
            <a:pPr>
              <a:buFont typeface="Wingdings" pitchFamily="2" charset="2"/>
              <a:buChar char="§"/>
            </a:pPr>
            <a:r>
              <a:rPr lang="en-US" sz="2400">
                <a:solidFill>
                  <a:srgbClr val="0070C0"/>
                </a:solidFill>
              </a:rPr>
              <a:t>LOOK FOR MULTIPATH NEARBY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xit" presetSubtype="0" fill="hold" grpId="0" nodeType="withEffect">
                                  <p:stCondLst>
                                    <p:cond delay="0"/>
                                  </p:stCondLst>
                                  <p:childTnLst>
                                    <p:animEffect transition="out" filter="fade">
                                      <p:cBhvr>
                                        <p:cTn id="9" dur="500"/>
                                        <p:tgtEl>
                                          <p:spTgt spid="21506">
                                            <p:txEl>
                                              <p:pRg st="0" end="0"/>
                                            </p:txEl>
                                          </p:spTgt>
                                        </p:tgtEl>
                                      </p:cBhvr>
                                    </p:animEffect>
                                    <p:set>
                                      <p:cBhvr>
                                        <p:cTn id="10" dur="1" fill="hold">
                                          <p:stCondLst>
                                            <p:cond delay="499"/>
                                          </p:stCondLst>
                                        </p:cTn>
                                        <p:tgtEl>
                                          <p:spTgt spid="21506">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1506">
                                            <p:txEl>
                                              <p:pRg st="1" end="1"/>
                                            </p:txEl>
                                          </p:spTgt>
                                        </p:tgtEl>
                                      </p:cBhvr>
                                    </p:animEffect>
                                    <p:set>
                                      <p:cBhvr>
                                        <p:cTn id="13" dur="1" fill="hold">
                                          <p:stCondLst>
                                            <p:cond delay="499"/>
                                          </p:stCondLst>
                                        </p:cTn>
                                        <p:tgtEl>
                                          <p:spTgt spid="21506">
                                            <p:txEl>
                                              <p:pRg st="1" end="1"/>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1506">
                                            <p:txEl>
                                              <p:pRg st="2" end="2"/>
                                            </p:txEl>
                                          </p:spTgt>
                                        </p:tgtEl>
                                      </p:cBhvr>
                                    </p:animEffect>
                                    <p:set>
                                      <p:cBhvr>
                                        <p:cTn id="16" dur="1" fill="hold">
                                          <p:stCondLst>
                                            <p:cond delay="499"/>
                                          </p:stCondLst>
                                        </p:cTn>
                                        <p:tgtEl>
                                          <p:spTgt spid="21506">
                                            <p:txEl>
                                              <p:pRg st="2" end="2"/>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1506">
                                            <p:txEl>
                                              <p:pRg st="3" end="3"/>
                                            </p:txEl>
                                          </p:spTgt>
                                        </p:tgtEl>
                                      </p:cBhvr>
                                    </p:animEffect>
                                    <p:set>
                                      <p:cBhvr>
                                        <p:cTn id="19" dur="1" fill="hold">
                                          <p:stCondLst>
                                            <p:cond delay="499"/>
                                          </p:stCondLst>
                                        </p:cTn>
                                        <p:tgtEl>
                                          <p:spTgt spid="21506">
                                            <p:txEl>
                                              <p:pRg st="3" end="3"/>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1506">
                                            <p:txEl>
                                              <p:pRg st="4" end="4"/>
                                            </p:txEl>
                                          </p:spTgt>
                                        </p:tgtEl>
                                      </p:cBhvr>
                                    </p:animEffect>
                                    <p:set>
                                      <p:cBhvr>
                                        <p:cTn id="22" dur="1" fill="hold">
                                          <p:stCondLst>
                                            <p:cond delay="499"/>
                                          </p:stCondLst>
                                        </p:cTn>
                                        <p:tgtEl>
                                          <p:spTgt spid="21506">
                                            <p:txEl>
                                              <p:pRg st="4" end="4"/>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1506">
                                            <p:txEl>
                                              <p:pRg st="5" end="5"/>
                                            </p:txEl>
                                          </p:spTgt>
                                        </p:tgtEl>
                                      </p:cBhvr>
                                    </p:animEffect>
                                    <p:set>
                                      <p:cBhvr>
                                        <p:cTn id="25" dur="1" fill="hold">
                                          <p:stCondLst>
                                            <p:cond delay="499"/>
                                          </p:stCondLst>
                                        </p:cTn>
                                        <p:tgtEl>
                                          <p:spTgt spid="21506">
                                            <p:txEl>
                                              <p:pRg st="5" end="5"/>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1506">
                                            <p:txEl>
                                              <p:pRg st="6" end="6"/>
                                            </p:txEl>
                                          </p:spTgt>
                                        </p:tgtEl>
                                      </p:cBhvr>
                                    </p:animEffect>
                                    <p:set>
                                      <p:cBhvr>
                                        <p:cTn id="28" dur="1" fill="hold">
                                          <p:stCondLst>
                                            <p:cond delay="499"/>
                                          </p:stCondLst>
                                        </p:cTn>
                                        <p:tgtEl>
                                          <p:spTgt spid="21506">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Presentations\CORBIN.FWS.2011\new\OPUSRS5.jpg"/>
          <p:cNvPicPr>
            <a:picLocks noChangeAspect="1" noChangeArrowheads="1"/>
          </p:cNvPicPr>
          <p:nvPr/>
        </p:nvPicPr>
        <p:blipFill>
          <a:blip r:embed="rId2" cstate="print"/>
          <a:srcRect/>
          <a:stretch>
            <a:fillRect/>
          </a:stretch>
        </p:blipFill>
        <p:spPr bwMode="auto">
          <a:xfrm>
            <a:off x="0" y="838200"/>
            <a:ext cx="9144000" cy="5778500"/>
          </a:xfrm>
          <a:prstGeom prst="rect">
            <a:avLst/>
          </a:prstGeom>
          <a:noFill/>
        </p:spPr>
      </p:pic>
      <p:sp>
        <p:nvSpPr>
          <p:cNvPr id="126978" name="Title 4"/>
          <p:cNvSpPr>
            <a:spLocks noGrp="1"/>
          </p:cNvSpPr>
          <p:nvPr>
            <p:ph type="title"/>
          </p:nvPr>
        </p:nvSpPr>
        <p:spPr>
          <a:xfrm>
            <a:off x="228600" y="457200"/>
            <a:ext cx="8458200" cy="457200"/>
          </a:xfrm>
          <a:solidFill>
            <a:schemeClr val="bg1"/>
          </a:solidFill>
        </p:spPr>
        <p:txBody>
          <a:bodyPr/>
          <a:lstStyle/>
          <a:p>
            <a:r>
              <a:rPr lang="en-US" dirty="0" smtClean="0">
                <a:solidFill>
                  <a:srgbClr val="00B050"/>
                </a:solidFill>
              </a:rPr>
              <a:t>BLUNDER/MISMATCH CHECKING</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4"/>
          <p:cNvSpPr>
            <a:spLocks noGrp="1" noChangeArrowheads="1"/>
          </p:cNvSpPr>
          <p:nvPr>
            <p:ph type="title"/>
          </p:nvPr>
        </p:nvSpPr>
        <p:spPr>
          <a:xfrm>
            <a:off x="457200" y="533400"/>
            <a:ext cx="8458200" cy="685800"/>
          </a:xfrm>
        </p:spPr>
        <p:txBody>
          <a:bodyPr/>
          <a:lstStyle/>
          <a:p>
            <a:pPr eaLnBrk="1" hangingPunct="1"/>
            <a:r>
              <a:rPr lang="en-US" sz="2800" dirty="0" smtClean="0">
                <a:solidFill>
                  <a:srgbClr val="00B050"/>
                </a:solidFill>
              </a:rPr>
              <a:t>FURTHER </a:t>
            </a:r>
            <a:r>
              <a:rPr lang="en-US" sz="2800" dirty="0" smtClean="0">
                <a:solidFill>
                  <a:srgbClr val="00B050"/>
                </a:solidFill>
              </a:rPr>
              <a:t>CHECKS </a:t>
            </a:r>
            <a:r>
              <a:rPr lang="en-US" sz="2800" dirty="0" smtClean="0">
                <a:solidFill>
                  <a:srgbClr val="00B050"/>
                </a:solidFill>
              </a:rPr>
              <a:t>IN THE OFFICE</a:t>
            </a:r>
          </a:p>
        </p:txBody>
      </p:sp>
      <p:sp>
        <p:nvSpPr>
          <p:cNvPr id="113667" name="Rectangle 5"/>
          <p:cNvSpPr>
            <a:spLocks noChangeArrowheads="1"/>
          </p:cNvSpPr>
          <p:nvPr/>
        </p:nvSpPr>
        <p:spPr bwMode="auto">
          <a:xfrm>
            <a:off x="381000" y="1600200"/>
            <a:ext cx="8382000" cy="4108450"/>
          </a:xfrm>
          <a:prstGeom prst="rect">
            <a:avLst/>
          </a:prstGeom>
          <a:noFill/>
          <a:ln w="15875" algn="ctr">
            <a:noFill/>
            <a:miter lim="800000"/>
            <a:headEnd/>
            <a:tailEnd/>
          </a:ln>
        </p:spPr>
        <p:txBody>
          <a:bodyPr anchor="ctr">
            <a:spAutoFit/>
          </a:bodyPr>
          <a:lstStyle/>
          <a:p>
            <a:pPr>
              <a:buFontTx/>
              <a:buChar char="•"/>
              <a:tabLst>
                <a:tab pos="457200" algn="l"/>
              </a:tabLst>
            </a:pPr>
            <a:r>
              <a:rPr lang="en-US" sz="2400" b="0"/>
              <a:t>Antenna heights (height blunders are unacceptable and can even produce horizontal error - Meyer, et.al, 2005).</a:t>
            </a:r>
          </a:p>
          <a:p>
            <a:pPr>
              <a:buFontTx/>
              <a:buChar char="•"/>
              <a:tabLst>
                <a:tab pos="457200" algn="l"/>
              </a:tabLst>
            </a:pPr>
            <a:r>
              <a:rPr lang="en-US" sz="2400" b="0"/>
              <a:t>Antenna types </a:t>
            </a:r>
          </a:p>
          <a:p>
            <a:pPr>
              <a:buFontTx/>
              <a:buChar char="•"/>
              <a:tabLst>
                <a:tab pos="457200" algn="l"/>
              </a:tabLst>
            </a:pPr>
            <a:r>
              <a:rPr lang="en-US" sz="2400" b="0"/>
              <a:t>RMS values</a:t>
            </a:r>
          </a:p>
          <a:p>
            <a:pPr>
              <a:buFontTx/>
              <a:buChar char="•"/>
              <a:tabLst>
                <a:tab pos="457200" algn="l"/>
              </a:tabLst>
            </a:pPr>
            <a:r>
              <a:rPr lang="en-US" sz="2400" b="0"/>
              <a:t>Redundant observations</a:t>
            </a:r>
          </a:p>
          <a:p>
            <a:pPr>
              <a:buFontTx/>
              <a:buChar char="•"/>
              <a:tabLst>
                <a:tab pos="457200" algn="l"/>
              </a:tabLst>
            </a:pPr>
            <a:r>
              <a:rPr lang="en-US" sz="2400" b="0"/>
              <a:t>Horizontal &amp; vertical precision</a:t>
            </a:r>
          </a:p>
          <a:p>
            <a:pPr>
              <a:buFontTx/>
              <a:buChar char="•"/>
              <a:tabLst>
                <a:tab pos="457200" algn="l"/>
              </a:tabLst>
            </a:pPr>
            <a:r>
              <a:rPr lang="en-US" sz="2400" b="0"/>
              <a:t>PDOP</a:t>
            </a:r>
          </a:p>
          <a:p>
            <a:pPr>
              <a:buFontTx/>
              <a:buChar char="•"/>
              <a:tabLst>
                <a:tab pos="457200" algn="l"/>
              </a:tabLst>
            </a:pPr>
            <a:r>
              <a:rPr lang="en-US" sz="2400" b="0"/>
              <a:t>Base station coordinates</a:t>
            </a:r>
          </a:p>
          <a:p>
            <a:pPr>
              <a:buFontTx/>
              <a:buChar char="•"/>
              <a:tabLst>
                <a:tab pos="457200" algn="l"/>
              </a:tabLst>
            </a:pPr>
            <a:r>
              <a:rPr lang="en-US" sz="2400" b="0"/>
              <a:t>Number of satellites</a:t>
            </a:r>
          </a:p>
          <a:p>
            <a:pPr>
              <a:buFontTx/>
              <a:buChar char="•"/>
              <a:tabLst>
                <a:tab pos="457200" algn="l"/>
              </a:tabLst>
            </a:pPr>
            <a:r>
              <a:rPr lang="en-US" sz="2400" b="0"/>
              <a:t>Calibration (if any) residuals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1447800" y="3810000"/>
          <a:ext cx="3962400" cy="205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ight Arrow 6"/>
          <p:cNvSpPr/>
          <p:nvPr/>
        </p:nvSpPr>
        <p:spPr>
          <a:xfrm rot="2012613">
            <a:off x="1566863" y="1306513"/>
            <a:ext cx="3962400" cy="1122362"/>
          </a:xfrm>
          <a:prstGeom prst="rightArrow">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10244" name="Group 7"/>
          <p:cNvGrpSpPr>
            <a:grpSpLocks/>
          </p:cNvGrpSpPr>
          <p:nvPr/>
        </p:nvGrpSpPr>
        <p:grpSpPr bwMode="auto">
          <a:xfrm rot="3079772">
            <a:off x="1284287" y="2159001"/>
            <a:ext cx="5427663" cy="1008062"/>
            <a:chOff x="-1862229" y="524699"/>
            <a:chExt cx="5428388" cy="1008000"/>
          </a:xfrm>
        </p:grpSpPr>
        <p:sp>
          <p:nvSpPr>
            <p:cNvPr id="9" name="Rectangle 8"/>
            <p:cNvSpPr/>
            <p:nvPr/>
          </p:nvSpPr>
          <p:spPr>
            <a:xfrm rot="19947727">
              <a:off x="318557" y="524653"/>
              <a:ext cx="3246871" cy="10080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p:cNvSpPr/>
            <p:nvPr/>
          </p:nvSpPr>
          <p:spPr>
            <a:xfrm rot="20545376">
              <a:off x="-1862729" y="655481"/>
              <a:ext cx="3246872" cy="64289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284480" rIns="0" bIns="284480" spcCol="1270" anchor="ctr"/>
            <a:lstStyle/>
            <a:p>
              <a:pPr algn="ctr" defTabSz="1244600">
                <a:lnSpc>
                  <a:spcPct val="90000"/>
                </a:lnSpc>
                <a:spcAft>
                  <a:spcPct val="35000"/>
                </a:spcAft>
                <a:defRPr/>
              </a:pPr>
              <a:r>
                <a:rPr lang="en-US" sz="2800" b="0" dirty="0"/>
                <a:t>SURVEYING</a:t>
              </a:r>
            </a:p>
          </p:txBody>
        </p:sp>
      </p:grpSp>
      <p:graphicFrame>
        <p:nvGraphicFramePr>
          <p:cNvPr id="11" name="Diagram 10"/>
          <p:cNvGraphicFramePr/>
          <p:nvPr/>
        </p:nvGraphicFramePr>
        <p:xfrm>
          <a:off x="5029200" y="2971800"/>
          <a:ext cx="3657600" cy="914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2" name="Diagram 11"/>
          <p:cNvGraphicFramePr/>
          <p:nvPr/>
        </p:nvGraphicFramePr>
        <p:xfrm>
          <a:off x="1143000" y="2590800"/>
          <a:ext cx="3886200" cy="20574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3" name="Right Arrow 12"/>
          <p:cNvSpPr/>
          <p:nvPr/>
        </p:nvSpPr>
        <p:spPr>
          <a:xfrm rot="1262242">
            <a:off x="1441450" y="1968500"/>
            <a:ext cx="3962400" cy="1123950"/>
          </a:xfrm>
          <a:prstGeom prst="rightArrow">
            <a:avLst/>
          </a:prstGeom>
          <a:solidFill>
            <a:srgbClr val="CEA4E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10248" name="Group 13"/>
          <p:cNvGrpSpPr>
            <a:grpSpLocks/>
          </p:cNvGrpSpPr>
          <p:nvPr/>
        </p:nvGrpSpPr>
        <p:grpSpPr bwMode="auto">
          <a:xfrm rot="1860540">
            <a:off x="1425575" y="1989138"/>
            <a:ext cx="3244850" cy="1016000"/>
            <a:chOff x="229046" y="845202"/>
            <a:chExt cx="3245226" cy="1015704"/>
          </a:xfrm>
        </p:grpSpPr>
        <p:sp>
          <p:nvSpPr>
            <p:cNvPr id="15" name="Rectangle 14"/>
            <p:cNvSpPr/>
            <p:nvPr/>
          </p:nvSpPr>
          <p:spPr>
            <a:xfrm rot="20976249">
              <a:off x="288635" y="888627"/>
              <a:ext cx="3184894" cy="97126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Rectangle 15"/>
            <p:cNvSpPr/>
            <p:nvPr/>
          </p:nvSpPr>
          <p:spPr>
            <a:xfrm rot="20976249">
              <a:off x="227610" y="845671"/>
              <a:ext cx="3184894" cy="97126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274320" rIns="0" bIns="274320" spcCol="1270" anchor="ctr"/>
            <a:lstStyle/>
            <a:p>
              <a:pPr algn="ctr" defTabSz="1200150">
                <a:lnSpc>
                  <a:spcPct val="90000"/>
                </a:lnSpc>
                <a:spcAft>
                  <a:spcPct val="35000"/>
                </a:spcAft>
                <a:defRPr/>
              </a:pPr>
              <a:r>
                <a:rPr lang="en-US" sz="2700" b="0" dirty="0"/>
                <a:t>GEODESY</a:t>
              </a:r>
            </a:p>
          </p:txBody>
        </p:sp>
      </p:grpSp>
      <p:sp>
        <p:nvSpPr>
          <p:cNvPr id="17" name="Right Arrow 16"/>
          <p:cNvSpPr/>
          <p:nvPr/>
        </p:nvSpPr>
        <p:spPr>
          <a:xfrm rot="178257">
            <a:off x="1246188" y="2540000"/>
            <a:ext cx="3962400" cy="1123950"/>
          </a:xfrm>
          <a:prstGeom prst="rightArrow">
            <a:avLst/>
          </a:prstGeom>
          <a:solidFill>
            <a:srgbClr val="FFFF9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17"/>
          <p:cNvSpPr/>
          <p:nvPr/>
        </p:nvSpPr>
        <p:spPr>
          <a:xfrm rot="156822">
            <a:off x="1468438" y="2662238"/>
            <a:ext cx="3184525" cy="9731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274320" rIns="0" bIns="274320" spcCol="1270" anchor="ctr"/>
          <a:lstStyle/>
          <a:p>
            <a:pPr algn="ctr" defTabSz="1200150">
              <a:lnSpc>
                <a:spcPct val="90000"/>
              </a:lnSpc>
              <a:spcAft>
                <a:spcPct val="35000"/>
              </a:spcAft>
              <a:defRPr/>
            </a:pPr>
            <a:r>
              <a:rPr lang="en-US" sz="2700" b="0" dirty="0"/>
              <a:t>ENGINEERING</a:t>
            </a:r>
          </a:p>
        </p:txBody>
      </p:sp>
      <p:sp>
        <p:nvSpPr>
          <p:cNvPr id="20" name="Rectangle 19"/>
          <p:cNvSpPr/>
          <p:nvPr/>
        </p:nvSpPr>
        <p:spPr>
          <a:xfrm>
            <a:off x="457200" y="609600"/>
            <a:ext cx="911916" cy="5334000"/>
          </a:xfrm>
          <a:prstGeom prst="rect">
            <a:avLst/>
          </a:prstGeom>
          <a:noFill/>
          <a:effectLst>
            <a:innerShdw blurRad="63500" dist="50800" dir="16200000">
              <a:prstClr val="black">
                <a:alpha val="50000"/>
              </a:prstClr>
            </a:innerShdw>
          </a:effectLst>
          <a:scene3d>
            <a:camera prst="perspectiveRight"/>
            <a:lightRig rig="threePt" dir="t"/>
          </a:scene3d>
        </p:spPr>
        <p:txBody>
          <a:bodyPr vert="wordArtVert">
            <a:spAutoFit/>
          </a:bodyPr>
          <a:lstStyle/>
          <a:p>
            <a:pPr algn="ctr">
              <a:defRPr/>
            </a:pPr>
            <a:r>
              <a:rPr lang="en-US" sz="2000" dirty="0">
                <a:ln w="18000">
                  <a:solidFill>
                    <a:schemeClr val="accent2">
                      <a:satMod val="140000"/>
                    </a:schemeClr>
                  </a:solidFill>
                  <a:prstDash val="solid"/>
                  <a:miter lim="800000"/>
                </a:ln>
                <a:noFill/>
                <a:effectLst>
                  <a:outerShdw blurRad="25500" dist="23000" dir="7020000" algn="tl">
                    <a:srgbClr val="000000">
                      <a:alpha val="50000"/>
                    </a:srgbClr>
                  </a:outerShdw>
                </a:effectLst>
              </a:rPr>
              <a:t>GNSS</a:t>
            </a:r>
          </a:p>
          <a:p>
            <a:pPr algn="ctr">
              <a:defRPr/>
            </a:pPr>
            <a:r>
              <a:rPr lang="en-US" sz="2000" dirty="0">
                <a:ln w="18000">
                  <a:solidFill>
                    <a:schemeClr val="accent2">
                      <a:satMod val="140000"/>
                    </a:schemeClr>
                  </a:solidFill>
                  <a:prstDash val="solid"/>
                  <a:miter lim="800000"/>
                </a:ln>
                <a:noFill/>
                <a:effectLst>
                  <a:outerShdw blurRad="25500" dist="23000" dir="7020000" algn="tl">
                    <a:srgbClr val="000000">
                      <a:alpha val="50000"/>
                    </a:srgbClr>
                  </a:outerShdw>
                </a:effectLst>
              </a:rPr>
              <a:t> TECHNOLOGY</a:t>
            </a:r>
          </a:p>
        </p:txBody>
      </p:sp>
      <p:sp>
        <p:nvSpPr>
          <p:cNvPr id="10252" name="TextBox 20"/>
          <p:cNvSpPr txBox="1">
            <a:spLocks noChangeArrowheads="1"/>
          </p:cNvSpPr>
          <p:nvPr/>
        </p:nvSpPr>
        <p:spPr bwMode="auto">
          <a:xfrm>
            <a:off x="5181600" y="4191000"/>
            <a:ext cx="3505200" cy="1323975"/>
          </a:xfrm>
          <a:prstGeom prst="rect">
            <a:avLst/>
          </a:prstGeom>
          <a:noFill/>
          <a:ln w="9525">
            <a:noFill/>
            <a:miter lim="800000"/>
            <a:headEnd/>
            <a:tailEnd/>
          </a:ln>
        </p:spPr>
        <p:txBody>
          <a:bodyPr>
            <a:spAutoFit/>
          </a:bodyPr>
          <a:lstStyle/>
          <a:p>
            <a:pPr algn="ctr"/>
            <a:r>
              <a:rPr lang="en-US" sz="2000"/>
              <a:t>AROUND 2020 AUTONOMOUS GNSS POSITIONING MAY BE BETTER THAN 2-DM</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377825" y="320675"/>
            <a:ext cx="8334375" cy="712788"/>
          </a:xfrm>
        </p:spPr>
        <p:txBody>
          <a:bodyPr/>
          <a:lstStyle/>
          <a:p>
            <a:r>
              <a:rPr lang="en-US" sz="2800" smtClean="0">
                <a:solidFill>
                  <a:srgbClr val="00B050"/>
                </a:solidFill>
              </a:rPr>
              <a:t>VECTOR &amp; EQUIPMENT REVIEW</a:t>
            </a:r>
          </a:p>
        </p:txBody>
      </p:sp>
      <p:pic>
        <p:nvPicPr>
          <p:cNvPr id="115715" name="Picture 2" descr="chalk rtkrover.jpg"/>
          <p:cNvPicPr>
            <a:picLocks noChangeAspect="1"/>
          </p:cNvPicPr>
          <p:nvPr/>
        </p:nvPicPr>
        <p:blipFill>
          <a:blip r:embed="rId2" cstate="print"/>
          <a:srcRect/>
          <a:stretch>
            <a:fillRect/>
          </a:stretch>
        </p:blipFill>
        <p:spPr bwMode="auto">
          <a:xfrm>
            <a:off x="2182813" y="2344738"/>
            <a:ext cx="4778375" cy="2168525"/>
          </a:xfrm>
          <a:prstGeom prst="rect">
            <a:avLst/>
          </a:prstGeom>
          <a:noFill/>
          <a:ln w="9525">
            <a:noFill/>
            <a:miter lim="800000"/>
            <a:headEnd/>
            <a:tailEnd/>
          </a:ln>
        </p:spPr>
      </p:pic>
      <p:pic>
        <p:nvPicPr>
          <p:cNvPr id="4" name="Picture 3" descr="chalk rtk2.jpg"/>
          <p:cNvPicPr>
            <a:picLocks noChangeAspect="1"/>
          </p:cNvPicPr>
          <p:nvPr/>
        </p:nvPicPr>
        <p:blipFill>
          <a:blip r:embed="rId3" cstate="print"/>
          <a:srcRect/>
          <a:stretch>
            <a:fillRect/>
          </a:stretch>
        </p:blipFill>
        <p:spPr bwMode="auto">
          <a:xfrm>
            <a:off x="474663" y="873125"/>
            <a:ext cx="6697662" cy="4879975"/>
          </a:xfrm>
          <a:prstGeom prst="rect">
            <a:avLst/>
          </a:prstGeom>
          <a:noFill/>
          <a:ln w="9525">
            <a:noFill/>
            <a:miter lim="800000"/>
            <a:headEnd/>
            <a:tailEnd/>
          </a:ln>
        </p:spPr>
      </p:pic>
      <p:pic>
        <p:nvPicPr>
          <p:cNvPr id="5" name="Picture 4" descr="chalk rtk3.jpg"/>
          <p:cNvPicPr>
            <a:picLocks noChangeAspect="1"/>
          </p:cNvPicPr>
          <p:nvPr/>
        </p:nvPicPr>
        <p:blipFill>
          <a:blip r:embed="rId4" cstate="print"/>
          <a:srcRect/>
          <a:stretch>
            <a:fillRect/>
          </a:stretch>
        </p:blipFill>
        <p:spPr bwMode="auto">
          <a:xfrm>
            <a:off x="1477963" y="1473200"/>
            <a:ext cx="7208837" cy="5002213"/>
          </a:xfrm>
          <a:prstGeom prst="rect">
            <a:avLst/>
          </a:prstGeom>
          <a:noFill/>
          <a:ln w="9525">
            <a:noFill/>
            <a:miter lim="800000"/>
            <a:headEnd/>
            <a:tailEnd/>
          </a:ln>
        </p:spPr>
      </p:pic>
      <p:pic>
        <p:nvPicPr>
          <p:cNvPr id="7" name="Picture 6" descr="chalk rtkbase.jpg"/>
          <p:cNvPicPr>
            <a:picLocks noChangeAspect="1"/>
          </p:cNvPicPr>
          <p:nvPr/>
        </p:nvPicPr>
        <p:blipFill>
          <a:blip r:embed="rId5" cstate="print"/>
          <a:srcRect/>
          <a:stretch>
            <a:fillRect/>
          </a:stretch>
        </p:blipFill>
        <p:spPr bwMode="auto">
          <a:xfrm>
            <a:off x="601663" y="3344863"/>
            <a:ext cx="4841875" cy="2222500"/>
          </a:xfrm>
          <a:prstGeom prst="rect">
            <a:avLst/>
          </a:prstGeom>
          <a:noFill/>
          <a:ln w="9525">
            <a:noFill/>
            <a:miter lim="800000"/>
            <a:headEnd/>
            <a:tailEnd/>
          </a:ln>
        </p:spPr>
      </p:pic>
      <p:pic>
        <p:nvPicPr>
          <p:cNvPr id="8" name="Picture 7" descr="chalk rtkelev.jpg"/>
          <p:cNvPicPr>
            <a:picLocks noChangeAspect="1"/>
          </p:cNvPicPr>
          <p:nvPr/>
        </p:nvPicPr>
        <p:blipFill>
          <a:blip r:embed="rId6" cstate="print"/>
          <a:srcRect/>
          <a:stretch>
            <a:fillRect/>
          </a:stretch>
        </p:blipFill>
        <p:spPr bwMode="auto">
          <a:xfrm>
            <a:off x="2038350" y="4132263"/>
            <a:ext cx="4733925" cy="2160587"/>
          </a:xfrm>
          <a:prstGeom prst="rect">
            <a:avLst/>
          </a:prstGeom>
          <a:noFill/>
          <a:ln w="9525">
            <a:noFill/>
            <a:miter lim="800000"/>
            <a:headEnd/>
            <a:tailEnd/>
          </a:ln>
        </p:spPr>
      </p:pic>
      <p:pic>
        <p:nvPicPr>
          <p:cNvPr id="9" name="Picture 8" descr="chalk rtkellip.jpg"/>
          <p:cNvPicPr>
            <a:picLocks noChangeAspect="1"/>
          </p:cNvPicPr>
          <p:nvPr/>
        </p:nvPicPr>
        <p:blipFill>
          <a:blip r:embed="rId7" cstate="print"/>
          <a:srcRect/>
          <a:stretch>
            <a:fillRect/>
          </a:stretch>
        </p:blipFill>
        <p:spPr bwMode="auto">
          <a:xfrm>
            <a:off x="2112963" y="4327525"/>
            <a:ext cx="4724400" cy="2187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19400" y="431512"/>
            <a:ext cx="3720890" cy="584775"/>
          </a:xfr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3200" dirty="0" smtClean="0">
                <a:ln w="11430"/>
                <a:solidFill>
                  <a:srgbClr val="00CC00"/>
                </a:solidFill>
                <a:effectLst>
                  <a:outerShdw blurRad="50800" dist="39000" dir="5460000" algn="tl">
                    <a:srgbClr val="000000">
                      <a:alpha val="38000"/>
                    </a:srgbClr>
                  </a:outerShdw>
                </a:effectLst>
              </a:rPr>
              <a:t>METADATA !</a:t>
            </a:r>
            <a:endParaRPr lang="en-US" sz="3200" dirty="0">
              <a:ln w="11430"/>
              <a:solidFill>
                <a:srgbClr val="00CC00"/>
              </a:solidFill>
              <a:effectLst>
                <a:outerShdw blurRad="50800" dist="39000" dir="5460000" algn="tl">
                  <a:srgbClr val="000000">
                    <a:alpha val="38000"/>
                  </a:srgbClr>
                </a:outerShdw>
              </a:effectLst>
            </a:endParaRPr>
          </a:p>
        </p:txBody>
      </p:sp>
      <p:sp>
        <p:nvSpPr>
          <p:cNvPr id="4" name="TextBox 3"/>
          <p:cNvSpPr txBox="1"/>
          <p:nvPr/>
        </p:nvSpPr>
        <p:spPr>
          <a:xfrm>
            <a:off x="609600" y="914400"/>
            <a:ext cx="8229600" cy="4708525"/>
          </a:xfrm>
          <a:prstGeom prst="rect">
            <a:avLst/>
          </a:prstGeom>
          <a:noFill/>
        </p:spPr>
        <p:txBody>
          <a:bodyPr>
            <a:spAutoFit/>
          </a:bodyPr>
          <a:lstStyle/>
          <a:p>
            <a:pPr>
              <a:defRPr/>
            </a:pPr>
            <a:r>
              <a:rPr lang="en-US" sz="2000" dirty="0"/>
              <a:t>BESIDES ATTRIBUTE FIELDS, THE RT PRACTICIONER MUST KEEP RECORDS OF ITEMS NOT RECORDED IN THE FIELD, FOR INSTANCE:</a:t>
            </a:r>
          </a:p>
          <a:p>
            <a:pPr>
              <a:defRPr/>
            </a:pPr>
            <a:endParaRPr lang="en-US" sz="2000" dirty="0"/>
          </a:p>
          <a:p>
            <a:pPr marL="457200" indent="-457200">
              <a:buFont typeface="Wingdings" pitchFamily="2" charset="2"/>
              <a:buChar char="ü"/>
              <a:defRPr/>
            </a:pPr>
            <a:r>
              <a:rPr lang="en-US" sz="2000" dirty="0">
                <a:solidFill>
                  <a:schemeClr val="accent2"/>
                </a:solidFill>
              </a:rPr>
              <a:t>WHAT IS THE SOURCE OF THE DATA?</a:t>
            </a:r>
          </a:p>
          <a:p>
            <a:pPr marL="457200" indent="-457200">
              <a:buFont typeface="Wingdings" pitchFamily="2" charset="2"/>
              <a:buChar char="ü"/>
              <a:defRPr/>
            </a:pPr>
            <a:r>
              <a:rPr lang="en-US" sz="2000" dirty="0"/>
              <a:t>WHAT WAS THE DATUM/ADJUSTMENT/EPOCH?</a:t>
            </a:r>
          </a:p>
          <a:p>
            <a:pPr marL="457200" indent="-457200">
              <a:buFont typeface="Wingdings" pitchFamily="2" charset="2"/>
              <a:buChar char="ü"/>
              <a:defRPr/>
            </a:pPr>
            <a:r>
              <a:rPr lang="en-US" sz="2000" dirty="0">
                <a:solidFill>
                  <a:schemeClr val="accent2"/>
                </a:solidFill>
              </a:rPr>
              <a:t>WHAT WERE THE FIELD CONDITIONS?</a:t>
            </a:r>
          </a:p>
          <a:p>
            <a:pPr marL="457200" indent="-457200">
              <a:buFont typeface="Wingdings" pitchFamily="2" charset="2"/>
              <a:buChar char="ü"/>
              <a:defRPr/>
            </a:pPr>
            <a:r>
              <a:rPr lang="en-US" sz="2000" dirty="0"/>
              <a:t>WHAT EQUIPMENT WAS USED, ESPECIALLY- WHAT ANTENNA?</a:t>
            </a:r>
          </a:p>
          <a:p>
            <a:pPr marL="457200" indent="-457200">
              <a:buFont typeface="Wingdings" pitchFamily="2" charset="2"/>
              <a:buChar char="ü"/>
              <a:defRPr/>
            </a:pPr>
            <a:r>
              <a:rPr lang="en-US" sz="2000" dirty="0">
                <a:solidFill>
                  <a:schemeClr val="accent2"/>
                </a:solidFill>
              </a:rPr>
              <a:t>WAS COMMUNICATION SOLID?</a:t>
            </a:r>
          </a:p>
          <a:p>
            <a:pPr marL="457200" indent="-457200">
              <a:buFont typeface="Wingdings" pitchFamily="2" charset="2"/>
              <a:buChar char="ü"/>
              <a:defRPr/>
            </a:pPr>
            <a:r>
              <a:rPr lang="en-US" sz="2000" dirty="0"/>
              <a:t>WHAT FIRMWARE WAS IN THE RECEIVER &amp; COLLECTOR?</a:t>
            </a:r>
          </a:p>
          <a:p>
            <a:pPr marL="457200" indent="-457200">
              <a:buFont typeface="Wingdings" pitchFamily="2" charset="2"/>
              <a:buChar char="ü"/>
              <a:defRPr/>
            </a:pPr>
            <a:r>
              <a:rPr lang="en-US" sz="2000" dirty="0">
                <a:solidFill>
                  <a:schemeClr val="accent2"/>
                </a:solidFill>
              </a:rPr>
              <a:t>WERE ANY GUIDELINES USED FOR COLLECTION?</a:t>
            </a:r>
            <a:endParaRPr lang="en-US" sz="2000" dirty="0"/>
          </a:p>
          <a:p>
            <a:pPr marL="457200" indent="-457200">
              <a:buFont typeface="Wingdings" pitchFamily="2" charset="2"/>
              <a:buChar char="ü"/>
              <a:defRPr/>
            </a:pPr>
            <a:r>
              <a:rPr lang="en-US" sz="2000" dirty="0"/>
              <a:t>WHAT REDUNDANCY, IF ANY, WAS USED?</a:t>
            </a:r>
          </a:p>
          <a:p>
            <a:pPr marL="457200" indent="-457200">
              <a:buFont typeface="Wingdings" pitchFamily="2" charset="2"/>
              <a:buChar char="ü"/>
              <a:defRPr/>
            </a:pPr>
            <a:r>
              <a:rPr lang="en-US" sz="2000" dirty="0">
                <a:solidFill>
                  <a:schemeClr val="accent2"/>
                </a:solidFill>
              </a:rPr>
              <a:t>WERE ANY PASSIVE MARKS CONSTRAINED?</a:t>
            </a:r>
            <a:endParaRPr lang="en-US" sz="2000" dirty="0"/>
          </a:p>
        </p:txBody>
      </p:sp>
      <p:sp>
        <p:nvSpPr>
          <p:cNvPr id="134148" name="TextBox 4"/>
          <p:cNvSpPr txBox="1">
            <a:spLocks noChangeArrowheads="1"/>
          </p:cNvSpPr>
          <p:nvPr/>
        </p:nvSpPr>
        <p:spPr bwMode="auto">
          <a:xfrm>
            <a:off x="228600" y="5715000"/>
            <a:ext cx="8610600" cy="400050"/>
          </a:xfrm>
          <a:prstGeom prst="rect">
            <a:avLst/>
          </a:prstGeom>
          <a:noFill/>
          <a:ln w="9525">
            <a:noFill/>
            <a:miter lim="800000"/>
            <a:headEnd/>
            <a:tailEnd/>
          </a:ln>
        </p:spPr>
        <p:txBody>
          <a:bodyPr>
            <a:spAutoFit/>
          </a:bodyPr>
          <a:lstStyle/>
          <a:p>
            <a:r>
              <a:rPr lang="en-US" sz="2000">
                <a:solidFill>
                  <a:srgbClr val="00B050"/>
                </a:solidFill>
              </a:rPr>
              <a:t>(GOOD IDEA TO CREATE A TABLULAR CHECK LIST FORM)</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3"/>
          <p:cNvSpPr>
            <a:spLocks noGrp="1"/>
          </p:cNvSpPr>
          <p:nvPr>
            <p:ph type="title"/>
          </p:nvPr>
        </p:nvSpPr>
        <p:spPr>
          <a:xfrm>
            <a:off x="457200" y="274638"/>
            <a:ext cx="8229600" cy="639762"/>
          </a:xfrm>
          <a:solidFill>
            <a:schemeClr val="bg1"/>
          </a:solidFill>
        </p:spPr>
        <p:txBody>
          <a:bodyPr/>
          <a:lstStyle/>
          <a:p>
            <a:r>
              <a:rPr lang="en-US" sz="2800" smtClean="0">
                <a:solidFill>
                  <a:srgbClr val="0000FF"/>
                </a:solidFill>
              </a:rPr>
              <a:t>KNOW YOUR METADATA</a:t>
            </a:r>
          </a:p>
        </p:txBody>
      </p:sp>
      <p:pic>
        <p:nvPicPr>
          <p:cNvPr id="135171" name="Picture 2" descr="C:\Presentations\pics\MONUMENTS\sep03_ship_bridg.jpg"/>
          <p:cNvPicPr>
            <a:picLocks noChangeAspect="1" noChangeArrowheads="1"/>
          </p:cNvPicPr>
          <p:nvPr/>
        </p:nvPicPr>
        <p:blipFill>
          <a:blip r:embed="rId2" cstate="print"/>
          <a:srcRect/>
          <a:stretch>
            <a:fillRect/>
          </a:stretch>
        </p:blipFill>
        <p:spPr bwMode="auto">
          <a:xfrm>
            <a:off x="609600" y="914400"/>
            <a:ext cx="5105400" cy="5573713"/>
          </a:xfrm>
          <a:prstGeom prst="rect">
            <a:avLst/>
          </a:prstGeom>
          <a:noFill/>
          <a:ln w="9525">
            <a:noFill/>
            <a:miter lim="800000"/>
            <a:headEnd/>
            <a:tailEnd/>
          </a:ln>
        </p:spPr>
      </p:pic>
      <p:sp>
        <p:nvSpPr>
          <p:cNvPr id="135172" name="TextBox 5"/>
          <p:cNvSpPr txBox="1">
            <a:spLocks noChangeArrowheads="1"/>
          </p:cNvSpPr>
          <p:nvPr/>
        </p:nvSpPr>
        <p:spPr bwMode="auto">
          <a:xfrm>
            <a:off x="5715000" y="838200"/>
            <a:ext cx="3429000" cy="5816600"/>
          </a:xfrm>
          <a:prstGeom prst="rect">
            <a:avLst/>
          </a:prstGeom>
          <a:solidFill>
            <a:schemeClr val="bg1"/>
          </a:solidFill>
          <a:ln w="9525">
            <a:noFill/>
            <a:miter lim="800000"/>
            <a:headEnd/>
            <a:tailEnd/>
          </a:ln>
        </p:spPr>
        <p:txBody>
          <a:bodyPr>
            <a:spAutoFit/>
          </a:bodyPr>
          <a:lstStyle/>
          <a:p>
            <a:r>
              <a:rPr lang="en-US" sz="2400"/>
              <a:t>ALL THESE COME INTO PLAY TO ENABLE THE STRUCTURE TO CLEAR THE BRIDGE!</a:t>
            </a:r>
          </a:p>
          <a:p>
            <a:endParaRPr lang="en-US" sz="2400"/>
          </a:p>
          <a:p>
            <a:endParaRPr lang="en-US" sz="2400"/>
          </a:p>
          <a:p>
            <a:pPr>
              <a:buFont typeface="Arial" pitchFamily="34" charset="0"/>
              <a:buChar char="•"/>
            </a:pPr>
            <a:r>
              <a:rPr lang="en-US" sz="2000">
                <a:solidFill>
                  <a:srgbClr val="FF0000"/>
                </a:solidFill>
              </a:rPr>
              <a:t>LMSL</a:t>
            </a:r>
          </a:p>
          <a:p>
            <a:pPr>
              <a:buFont typeface="Arial" pitchFamily="34" charset="0"/>
              <a:buChar char="•"/>
            </a:pPr>
            <a:r>
              <a:rPr lang="en-US" sz="2000">
                <a:solidFill>
                  <a:srgbClr val="FF0000"/>
                </a:solidFill>
              </a:rPr>
              <a:t>NAD 83 </a:t>
            </a:r>
          </a:p>
          <a:p>
            <a:pPr>
              <a:buFont typeface="Arial" pitchFamily="34" charset="0"/>
              <a:buChar char="•"/>
            </a:pPr>
            <a:r>
              <a:rPr lang="en-US" sz="2000">
                <a:solidFill>
                  <a:srgbClr val="FF0000"/>
                </a:solidFill>
              </a:rPr>
              <a:t>NAVD 88</a:t>
            </a:r>
          </a:p>
          <a:p>
            <a:pPr>
              <a:buFont typeface="Arial" pitchFamily="34" charset="0"/>
              <a:buChar char="•"/>
            </a:pPr>
            <a:r>
              <a:rPr lang="en-US" sz="2000">
                <a:solidFill>
                  <a:srgbClr val="FF0000"/>
                </a:solidFill>
              </a:rPr>
              <a:t>BATHYMETRY</a:t>
            </a:r>
          </a:p>
          <a:p>
            <a:pPr>
              <a:buFont typeface="Arial" pitchFamily="34" charset="0"/>
              <a:buChar char="•"/>
            </a:pPr>
            <a:r>
              <a:rPr lang="en-US" sz="2000">
                <a:solidFill>
                  <a:srgbClr val="FF0000"/>
                </a:solidFill>
              </a:rPr>
              <a:t>CHART DATUM</a:t>
            </a:r>
          </a:p>
          <a:p>
            <a:pPr>
              <a:buFont typeface="Arial" pitchFamily="34" charset="0"/>
              <a:buChar char="•"/>
            </a:pPr>
            <a:r>
              <a:rPr lang="en-US" sz="2000">
                <a:solidFill>
                  <a:srgbClr val="FF0000"/>
                </a:solidFill>
              </a:rPr>
              <a:t>BRIDGE DYNAMICS</a:t>
            </a:r>
          </a:p>
          <a:p>
            <a:pPr>
              <a:buFont typeface="Arial" pitchFamily="34" charset="0"/>
              <a:buChar char="•"/>
            </a:pPr>
            <a:r>
              <a:rPr lang="en-US" sz="2000">
                <a:solidFill>
                  <a:srgbClr val="FF0000"/>
                </a:solidFill>
              </a:rPr>
              <a:t>BRIDGE DIMENSIONS</a:t>
            </a:r>
          </a:p>
          <a:p>
            <a:pPr>
              <a:buFont typeface="Arial" pitchFamily="34" charset="0"/>
              <a:buChar char="•"/>
            </a:pPr>
            <a:r>
              <a:rPr lang="en-US" sz="2000">
                <a:solidFill>
                  <a:srgbClr val="FF0000"/>
                </a:solidFill>
              </a:rPr>
              <a:t>SHIP SQUAT</a:t>
            </a:r>
          </a:p>
          <a:p>
            <a:pPr>
              <a:buFont typeface="Arial" pitchFamily="34" charset="0"/>
              <a:buChar char="•"/>
            </a:pPr>
            <a:r>
              <a:rPr lang="en-US" sz="2000">
                <a:solidFill>
                  <a:srgbClr val="FF0000"/>
                </a:solidFill>
              </a:rPr>
              <a:t>SHIP DIMENSIONS</a:t>
            </a:r>
          </a:p>
        </p:txBody>
      </p:sp>
      <p:cxnSp>
        <p:nvCxnSpPr>
          <p:cNvPr id="8" name="Straight Arrow Connector 7"/>
          <p:cNvCxnSpPr/>
          <p:nvPr/>
        </p:nvCxnSpPr>
        <p:spPr>
          <a:xfrm rot="5400000">
            <a:off x="5791994" y="3428206"/>
            <a:ext cx="457200" cy="1588"/>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990600" y="381000"/>
            <a:ext cx="7086600" cy="685800"/>
          </a:xfrm>
          <a:solidFill>
            <a:schemeClr val="bg1"/>
          </a:solidFill>
        </p:spPr>
        <p:txBody>
          <a:bodyPr/>
          <a:lstStyle/>
          <a:p>
            <a:pPr eaLnBrk="1" hangingPunct="1"/>
            <a:r>
              <a:rPr lang="en-US" u="sng" smtClean="0">
                <a:solidFill>
                  <a:schemeClr val="accent2"/>
                </a:solidFill>
              </a:rPr>
              <a:t/>
            </a:r>
            <a:br>
              <a:rPr lang="en-US" u="sng" smtClean="0">
                <a:solidFill>
                  <a:schemeClr val="accent2"/>
                </a:solidFill>
              </a:rPr>
            </a:br>
            <a:r>
              <a:rPr lang="en-US" u="sng" smtClean="0">
                <a:solidFill>
                  <a:schemeClr val="accent2"/>
                </a:solidFill>
              </a:rPr>
              <a:t>QUICK FIELD SUMMARY:</a:t>
            </a:r>
            <a:br>
              <a:rPr lang="en-US" u="sng" smtClean="0">
                <a:solidFill>
                  <a:schemeClr val="accent2"/>
                </a:solidFill>
              </a:rPr>
            </a:br>
            <a:r>
              <a:rPr lang="en-US" sz="1800" smtClean="0">
                <a:solidFill>
                  <a:schemeClr val="accent2"/>
                </a:solidFill>
              </a:rPr>
              <a:t/>
            </a:r>
            <a:br>
              <a:rPr lang="en-US" sz="1800" smtClean="0">
                <a:solidFill>
                  <a:schemeClr val="accent2"/>
                </a:solidFill>
              </a:rPr>
            </a:br>
            <a:endParaRPr lang="en-US" sz="1800" smtClean="0">
              <a:solidFill>
                <a:schemeClr val="accent2"/>
              </a:solidFill>
            </a:endParaRPr>
          </a:p>
        </p:txBody>
      </p:sp>
      <p:sp>
        <p:nvSpPr>
          <p:cNvPr id="605188" name="Rectangle 4"/>
          <p:cNvSpPr>
            <a:spLocks noChangeArrowheads="1"/>
          </p:cNvSpPr>
          <p:nvPr/>
        </p:nvSpPr>
        <p:spPr bwMode="auto">
          <a:xfrm>
            <a:off x="228600" y="990600"/>
            <a:ext cx="8763000" cy="5035550"/>
          </a:xfrm>
          <a:prstGeom prst="rect">
            <a:avLst/>
          </a:prstGeom>
          <a:solidFill>
            <a:schemeClr val="bg1"/>
          </a:solidFill>
          <a:ln w="15875" algn="ctr">
            <a:noFill/>
            <a:miter lim="800000"/>
            <a:headEnd/>
            <a:tailEnd/>
          </a:ln>
          <a:effectLst>
            <a:outerShdw dist="35921" dir="2700000" algn="ctr" rotWithShape="0">
              <a:srgbClr val="808080">
                <a:alpha val="80000"/>
              </a:srgbClr>
            </a:outerShdw>
          </a:effectLst>
        </p:spPr>
        <p:txBody>
          <a:bodyPr anchor="ctr">
            <a:spAutoFit/>
          </a:bodyPr>
          <a:lstStyle/>
          <a:p>
            <a:pPr eaLnBrk="0" hangingPunct="0">
              <a:buFontTx/>
              <a:buChar char="•"/>
              <a:tabLst>
                <a:tab pos="457200" algn="l"/>
              </a:tabLst>
              <a:defRPr/>
            </a:pPr>
            <a:r>
              <a:rPr lang="en-US" sz="1800" dirty="0"/>
              <a:t>Set the base at a wide open site</a:t>
            </a:r>
          </a:p>
          <a:p>
            <a:pPr eaLnBrk="0" hangingPunct="0">
              <a:buFontTx/>
              <a:buChar char="•"/>
              <a:tabLst>
                <a:tab pos="457200" algn="l"/>
              </a:tabLst>
              <a:defRPr/>
            </a:pPr>
            <a:r>
              <a:rPr lang="en-US" sz="1800" dirty="0"/>
              <a:t>Set rover elevation mask between </a:t>
            </a:r>
            <a:r>
              <a:rPr lang="en-US" sz="1800" dirty="0" smtClean="0"/>
              <a:t>10° </a:t>
            </a:r>
            <a:r>
              <a:rPr lang="en-US" sz="1800" dirty="0"/>
              <a:t>&amp; 15°</a:t>
            </a:r>
          </a:p>
          <a:p>
            <a:pPr eaLnBrk="0" hangingPunct="0">
              <a:buFontTx/>
              <a:buChar char="•"/>
              <a:tabLst>
                <a:tab pos="457200" algn="l"/>
              </a:tabLst>
              <a:defRPr/>
            </a:pPr>
            <a:r>
              <a:rPr lang="en-US" sz="1800" dirty="0"/>
              <a:t>The more satellites the better</a:t>
            </a:r>
          </a:p>
          <a:p>
            <a:pPr eaLnBrk="0" hangingPunct="0">
              <a:buFontTx/>
              <a:buChar char="•"/>
              <a:tabLst>
                <a:tab pos="457200" algn="l"/>
              </a:tabLst>
              <a:defRPr/>
            </a:pPr>
            <a:r>
              <a:rPr lang="en-US" sz="1800" dirty="0"/>
              <a:t>The lower the PDOP the better</a:t>
            </a:r>
          </a:p>
          <a:p>
            <a:pPr eaLnBrk="0" hangingPunct="0">
              <a:buFontTx/>
              <a:buChar char="•"/>
              <a:tabLst>
                <a:tab pos="457200" algn="l"/>
              </a:tabLst>
              <a:defRPr/>
            </a:pPr>
            <a:r>
              <a:rPr lang="en-US" sz="1800" dirty="0"/>
              <a:t>The more redundancy the better</a:t>
            </a:r>
          </a:p>
          <a:p>
            <a:pPr eaLnBrk="0" hangingPunct="0">
              <a:buFontTx/>
              <a:buChar char="•"/>
              <a:tabLst>
                <a:tab pos="457200" algn="l"/>
              </a:tabLst>
              <a:defRPr/>
            </a:pPr>
            <a:r>
              <a:rPr lang="en-US" sz="1800" dirty="0"/>
              <a:t>Beware multipath</a:t>
            </a:r>
          </a:p>
          <a:p>
            <a:pPr eaLnBrk="0" hangingPunct="0">
              <a:buFontTx/>
              <a:buChar char="•"/>
              <a:tabLst>
                <a:tab pos="457200" algn="l"/>
              </a:tabLst>
              <a:defRPr/>
            </a:pPr>
            <a:r>
              <a:rPr lang="en-US" sz="1800" dirty="0"/>
              <a:t>Beware long initialization times</a:t>
            </a:r>
          </a:p>
          <a:p>
            <a:pPr eaLnBrk="0" hangingPunct="0">
              <a:buFontTx/>
              <a:buChar char="•"/>
              <a:tabLst>
                <a:tab pos="457200" algn="l"/>
              </a:tabLst>
              <a:defRPr/>
            </a:pPr>
            <a:r>
              <a:rPr lang="en-US" sz="1800" dirty="0"/>
              <a:t>Beware antenna height blunders</a:t>
            </a:r>
          </a:p>
          <a:p>
            <a:pPr eaLnBrk="0" hangingPunct="0">
              <a:buFontTx/>
              <a:buChar char="•"/>
              <a:tabLst>
                <a:tab pos="457200" algn="l"/>
              </a:tabLst>
              <a:defRPr/>
            </a:pPr>
            <a:r>
              <a:rPr lang="en-US" sz="1800" dirty="0"/>
              <a:t>Survey with “fixed” solutions only</a:t>
            </a:r>
          </a:p>
          <a:p>
            <a:pPr eaLnBrk="0" hangingPunct="0">
              <a:buFontTx/>
              <a:buChar char="•"/>
              <a:tabLst>
                <a:tab pos="457200" algn="l"/>
              </a:tabLst>
              <a:defRPr/>
            </a:pPr>
            <a:r>
              <a:rPr lang="en-US" sz="1800" u="sng" dirty="0"/>
              <a:t>Always</a:t>
            </a:r>
            <a:r>
              <a:rPr lang="en-US" sz="1800" dirty="0"/>
              <a:t> check known points before, during and after new location sessions</a:t>
            </a:r>
          </a:p>
          <a:p>
            <a:pPr eaLnBrk="0" hangingPunct="0">
              <a:buFontTx/>
              <a:buChar char="•"/>
              <a:tabLst>
                <a:tab pos="457200" algn="l"/>
              </a:tabLst>
              <a:defRPr/>
            </a:pPr>
            <a:r>
              <a:rPr lang="en-US" sz="1800" dirty="0"/>
              <a:t>Keep equipment adjusted for highest accuracy</a:t>
            </a:r>
          </a:p>
          <a:p>
            <a:pPr eaLnBrk="0" hangingPunct="0">
              <a:buFontTx/>
              <a:buChar char="•"/>
              <a:tabLst>
                <a:tab pos="457200" algn="l"/>
              </a:tabLst>
              <a:defRPr/>
            </a:pPr>
            <a:r>
              <a:rPr lang="en-US" sz="1800" dirty="0"/>
              <a:t>Communication should be continuous </a:t>
            </a:r>
            <a:r>
              <a:rPr lang="en-US" sz="1800" u="sng" dirty="0"/>
              <a:t>while locating a point</a:t>
            </a:r>
            <a:endParaRPr lang="en-US" sz="1800" dirty="0"/>
          </a:p>
          <a:p>
            <a:pPr eaLnBrk="0" hangingPunct="0">
              <a:buFontTx/>
              <a:buChar char="•"/>
              <a:tabLst>
                <a:tab pos="457200" algn="l"/>
              </a:tabLst>
              <a:defRPr/>
            </a:pPr>
            <a:r>
              <a:rPr lang="en-US" sz="1800" dirty="0"/>
              <a:t>Precision </a:t>
            </a:r>
            <a:r>
              <a:rPr lang="en-US" sz="1800" u="sng" dirty="0"/>
              <a:t>displayed</a:t>
            </a:r>
            <a:r>
              <a:rPr lang="en-US" sz="1800" dirty="0"/>
              <a:t> in the data collector can be at the 68 percent level (or 1σ),  which is only about half the error spread to get 95 percent confidence</a:t>
            </a:r>
          </a:p>
          <a:p>
            <a:pPr eaLnBrk="0" hangingPunct="0">
              <a:buFontTx/>
              <a:buChar char="•"/>
              <a:tabLst>
                <a:tab pos="457200" algn="l"/>
              </a:tabLst>
              <a:defRPr/>
            </a:pPr>
            <a:r>
              <a:rPr lang="en-US" sz="1800" dirty="0"/>
              <a:t>Have back up batteries &amp; cables</a:t>
            </a:r>
          </a:p>
          <a:p>
            <a:pPr eaLnBrk="0" hangingPunct="0">
              <a:buFontTx/>
              <a:buChar char="•"/>
              <a:tabLst>
                <a:tab pos="457200" algn="l"/>
              </a:tabLst>
              <a:defRPr/>
            </a:pPr>
            <a:r>
              <a:rPr lang="en-US" sz="1800" dirty="0"/>
              <a:t>RT doesn’t like tree canopy or tall buildings</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p:cNvSpPr>
            <a:spLocks noGrp="1"/>
          </p:cNvSpPr>
          <p:nvPr>
            <p:ph type="title"/>
          </p:nvPr>
        </p:nvSpPr>
        <p:spPr>
          <a:xfrm>
            <a:off x="457200" y="432069"/>
            <a:ext cx="8458200" cy="609600"/>
          </a:xfrm>
        </p:spPr>
        <p:txBody>
          <a:bodyPr>
            <a:normAutofit fontScale="90000"/>
          </a:bodyPr>
          <a:lstStyle/>
          <a:p>
            <a:pPr algn="ctr"/>
            <a:r>
              <a:rPr lang="en-US" sz="2800" dirty="0" smtClean="0">
                <a:solidFill>
                  <a:srgbClr val="0070C0"/>
                </a:solidFill>
              </a:rPr>
              <a:t/>
            </a:r>
            <a:br>
              <a:rPr lang="en-US" sz="2800" dirty="0" smtClean="0">
                <a:solidFill>
                  <a:srgbClr val="0070C0"/>
                </a:solidFill>
              </a:rPr>
            </a:br>
            <a:r>
              <a:rPr lang="en-US" sz="2800" dirty="0" smtClean="0">
                <a:solidFill>
                  <a:srgbClr val="0070C0"/>
                </a:solidFill>
              </a:rPr>
              <a:t>FOUR CARDINAL RULES FOR RT POSITIONING</a:t>
            </a:r>
          </a:p>
        </p:txBody>
      </p:sp>
      <p:sp>
        <p:nvSpPr>
          <p:cNvPr id="4" name="Content Placeholder 3"/>
          <p:cNvSpPr>
            <a:spLocks noGrp="1"/>
          </p:cNvSpPr>
          <p:nvPr>
            <p:ph idx="1"/>
          </p:nvPr>
        </p:nvSpPr>
        <p:spPr>
          <a:xfrm>
            <a:off x="152400" y="1374316"/>
            <a:ext cx="8839200" cy="4007251"/>
          </a:xfrm>
          <a:solidFill>
            <a:schemeClr val="bg1">
              <a:alpha val="54000"/>
            </a:schemeClr>
          </a:solid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400" b="1" u="sng" dirty="0" smtClean="0">
                <a:ln w="11430">
                  <a:solidFill>
                    <a:srgbClr val="0070C0"/>
                  </a:solidFill>
                </a:ln>
                <a:solidFill>
                  <a:srgbClr val="FF0000"/>
                </a:solidFill>
                <a:effectLst>
                  <a:outerShdw blurRad="50800" dist="39000" dir="5460000" algn="tl">
                    <a:srgbClr val="000000">
                      <a:alpha val="38000"/>
                    </a:srgbClr>
                  </a:outerShdw>
                </a:effectLst>
              </a:rPr>
              <a:t>COMMUNICATIONS:</a:t>
            </a:r>
            <a:r>
              <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400" b="1" u="sng" dirty="0" smtClean="0">
                <a:ln w="11430">
                  <a:solidFill>
                    <a:srgbClr val="0033CC"/>
                  </a:solidFill>
                </a:ln>
                <a:solidFill>
                  <a:schemeClr val="accent1"/>
                </a:solidFill>
                <a:effectLst>
                  <a:outerShdw blurRad="50800" dist="39000" dir="5460000" algn="tl">
                    <a:srgbClr val="000000">
                      <a:alpha val="38000"/>
                    </a:srgbClr>
                  </a:outerShdw>
                </a:effectLst>
              </a:rPr>
              <a:t>THE KEY TO SUCCESS</a:t>
            </a:r>
            <a:r>
              <a:rPr lang="en-US" sz="2400" b="1" u="sng" dirty="0" smtClean="0">
                <a:ln w="11430"/>
                <a:solidFill>
                  <a:schemeClr val="accent1"/>
                </a:solidFill>
                <a:effectLst>
                  <a:outerShdw blurRad="50800" dist="39000" dir="5460000" algn="tl">
                    <a:srgbClr val="000000">
                      <a:alpha val="38000"/>
                    </a:srgbClr>
                  </a:outerShdw>
                </a:effectLst>
              </a:rPr>
              <a:t/>
            </a:r>
            <a:br>
              <a:rPr lang="en-US" sz="2400" b="1" u="sng" dirty="0" smtClean="0">
                <a:ln w="11430"/>
                <a:solidFill>
                  <a:schemeClr val="accent1"/>
                </a:solidFill>
                <a:effectLst>
                  <a:outerShdw blurRad="50800" dist="39000" dir="5460000" algn="tl">
                    <a:srgbClr val="000000">
                      <a:alpha val="38000"/>
                    </a:srgbClr>
                  </a:outerShdw>
                </a:effectLst>
              </a:rPr>
            </a:br>
            <a:r>
              <a:rPr lang="en-US" sz="2400" b="1" u="sng" dirty="0" smtClean="0">
                <a:ln w="11430"/>
                <a:solidFill>
                  <a:schemeClr val="accent1"/>
                </a:solidFill>
                <a:effectLst>
                  <a:outerShdw blurRad="50800" dist="39000" dir="5460000" algn="tl">
                    <a:srgbClr val="000000">
                      <a:alpha val="38000"/>
                    </a:srgbClr>
                  </a:outerShdw>
                </a:effectLst>
              </a:rPr>
              <a:t/>
            </a:r>
            <a:br>
              <a:rPr lang="en-US" sz="2400" b="1" u="sng" dirty="0" smtClean="0">
                <a:ln w="11430"/>
                <a:solidFill>
                  <a:schemeClr val="accent1"/>
                </a:solidFill>
                <a:effectLst>
                  <a:outerShdw blurRad="50800" dist="39000" dir="5460000" algn="tl">
                    <a:srgbClr val="000000">
                      <a:alpha val="38000"/>
                    </a:srgbClr>
                  </a:outerShdw>
                </a:effectLst>
              </a:rPr>
            </a:br>
            <a:endParaRPr lang="en-US" sz="2400" b="1" u="sng" dirty="0" smtClean="0">
              <a:ln w="11430"/>
              <a:solidFill>
                <a:schemeClr val="accent1"/>
              </a:solidFill>
              <a:effectLst>
                <a:outerShdw blurRad="50800" dist="39000" dir="5460000" algn="tl">
                  <a:srgbClr val="000000">
                    <a:alpha val="38000"/>
                  </a:srgbClr>
                </a:outerShdw>
              </a:effectLst>
            </a:endParaRPr>
          </a:p>
          <a:p>
            <a:pPr>
              <a:defRPr/>
            </a:pPr>
            <a:r>
              <a:rPr lang="en-US" sz="2400" b="1" u="sng" dirty="0" smtClean="0">
                <a:ln w="11430">
                  <a:solidFill>
                    <a:schemeClr val="accent2"/>
                  </a:solidFill>
                </a:ln>
                <a:solidFill>
                  <a:srgbClr val="FF0000"/>
                </a:solidFill>
                <a:effectLst>
                  <a:outerShdw blurRad="50800" dist="39000" dir="5460000" algn="tl">
                    <a:srgbClr val="000000">
                      <a:alpha val="38000"/>
                    </a:srgbClr>
                  </a:outerShdw>
                </a:effectLst>
              </a:rPr>
              <a:t>CHECK SHOT:</a:t>
            </a:r>
            <a:r>
              <a:rPr lang="en-US" sz="2400" b="1" u="sng" dirty="0" smtClean="0">
                <a:ln w="11430"/>
                <a:solidFill>
                  <a:srgbClr val="FF0000"/>
                </a:solidFill>
                <a:effectLst>
                  <a:outerShdw blurRad="50800" dist="39000" dir="5460000" algn="tl">
                    <a:srgbClr val="000000">
                      <a:alpha val="38000"/>
                    </a:srgbClr>
                  </a:outerShdw>
                </a:effectLst>
              </a:rPr>
              <a:t>  </a:t>
            </a:r>
            <a:r>
              <a:rPr lang="en-US" sz="2400" b="1" u="sng" dirty="0" smtClean="0">
                <a:ln w="11430">
                  <a:solidFill>
                    <a:srgbClr val="0033CC"/>
                  </a:solidFill>
                </a:ln>
                <a:solidFill>
                  <a:schemeClr val="accent1"/>
                </a:solidFill>
                <a:effectLst>
                  <a:outerShdw blurRad="50800" dist="39000" dir="5460000" algn="tl">
                    <a:srgbClr val="000000">
                      <a:alpha val="38000"/>
                    </a:srgbClr>
                  </a:outerShdw>
                </a:effectLst>
              </a:rPr>
              <a:t>FIRST BEFORE NEW WORK</a:t>
            </a:r>
            <a:br>
              <a:rPr lang="en-US" sz="2400" b="1" u="sng" dirty="0" smtClean="0">
                <a:ln w="11430">
                  <a:solidFill>
                    <a:srgbClr val="0033CC"/>
                  </a:solidFill>
                </a:ln>
                <a:solidFill>
                  <a:schemeClr val="accent1"/>
                </a:solidFill>
                <a:effectLst>
                  <a:outerShdw blurRad="50800" dist="39000" dir="5460000" algn="tl">
                    <a:srgbClr val="000000">
                      <a:alpha val="38000"/>
                    </a:srgbClr>
                  </a:outerShdw>
                </a:effectLst>
              </a:rPr>
            </a:br>
            <a:r>
              <a:rPr lang="en-US" sz="2400" b="1" u="sng" dirty="0" smtClean="0">
                <a:ln w="11430"/>
                <a:solidFill>
                  <a:schemeClr val="tx1">
                    <a:lumMod val="60000"/>
                    <a:lumOff val="40000"/>
                  </a:schemeClr>
                </a:solidFill>
                <a:effectLst>
                  <a:outerShdw blurRad="50800" dist="39000" dir="5460000" algn="tl">
                    <a:srgbClr val="000000">
                      <a:alpha val="38000"/>
                    </a:srgbClr>
                  </a:outerShdw>
                </a:effectLst>
              </a:rPr>
              <a:t/>
            </a:r>
            <a:br>
              <a:rPr lang="en-US" sz="2400" b="1" u="sng" dirty="0" smtClean="0">
                <a:ln w="11430"/>
                <a:solidFill>
                  <a:schemeClr val="tx1">
                    <a:lumMod val="60000"/>
                    <a:lumOff val="40000"/>
                  </a:schemeClr>
                </a:solidFill>
                <a:effectLst>
                  <a:outerShdw blurRad="50800" dist="39000" dir="5460000" algn="tl">
                    <a:srgbClr val="000000">
                      <a:alpha val="38000"/>
                    </a:srgbClr>
                  </a:outerShdw>
                </a:effectLst>
              </a:rPr>
            </a:br>
            <a:endParaRPr lang="en-US" sz="2400" b="1" u="sng" dirty="0" smtClean="0">
              <a:ln w="11430"/>
              <a:solidFill>
                <a:schemeClr val="tx1">
                  <a:lumMod val="60000"/>
                  <a:lumOff val="40000"/>
                </a:schemeClr>
              </a:solidFill>
              <a:effectLst>
                <a:outerShdw blurRad="50800" dist="39000" dir="5460000" algn="tl">
                  <a:srgbClr val="000000">
                    <a:alpha val="38000"/>
                  </a:srgbClr>
                </a:outerShdw>
              </a:effectLst>
            </a:endParaRPr>
          </a:p>
          <a:p>
            <a:pPr>
              <a:defRPr/>
            </a:pPr>
            <a:r>
              <a:rPr lang="en-US" sz="2400" b="1" u="sng" dirty="0" smtClean="0">
                <a:ln w="11430">
                  <a:solidFill>
                    <a:schemeClr val="accent2"/>
                  </a:solidFill>
                </a:ln>
                <a:solidFill>
                  <a:srgbClr val="FF0000"/>
                </a:solidFill>
                <a:effectLst>
                  <a:outerShdw blurRad="50800" dist="39000" dir="5460000" algn="tl">
                    <a:srgbClr val="000000">
                      <a:alpha val="38000"/>
                    </a:srgbClr>
                  </a:outerShdw>
                </a:effectLst>
              </a:rPr>
              <a:t>REDUNDANCY:</a:t>
            </a:r>
            <a:r>
              <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400" b="1" u="sng" dirty="0" smtClean="0">
                <a:ln w="11430">
                  <a:solidFill>
                    <a:srgbClr val="0033CC"/>
                  </a:solidFill>
                </a:ln>
                <a:solidFill>
                  <a:schemeClr val="accent1"/>
                </a:solidFill>
                <a:effectLst>
                  <a:outerShdw blurRad="50800" dist="39000" dir="5460000" algn="tl">
                    <a:srgbClr val="000000">
                      <a:alpha val="38000"/>
                    </a:srgbClr>
                  </a:outerShdw>
                </a:effectLst>
              </a:rPr>
              <a:t>FOR CONFIDENCE</a:t>
            </a:r>
            <a:r>
              <a:rPr lang="en-US" sz="2400" b="1" u="sng" dirty="0" smtClean="0">
                <a:ln w="11430"/>
                <a:solidFill>
                  <a:schemeClr val="accent1"/>
                </a:solidFill>
                <a:effectLst>
                  <a:outerShdw blurRad="50800" dist="39000" dir="5460000" algn="tl">
                    <a:srgbClr val="000000">
                      <a:alpha val="38000"/>
                    </a:srgbClr>
                  </a:outerShdw>
                </a:effectLst>
              </a:rPr>
              <a:t/>
            </a:r>
            <a:br>
              <a:rPr lang="en-US" sz="2400" b="1" u="sng" dirty="0" smtClean="0">
                <a:ln w="11430"/>
                <a:solidFill>
                  <a:schemeClr val="accent1"/>
                </a:solidFill>
                <a:effectLst>
                  <a:outerShdw blurRad="50800" dist="39000" dir="5460000" algn="tl">
                    <a:srgbClr val="000000">
                      <a:alpha val="38000"/>
                    </a:srgbClr>
                  </a:outerShdw>
                </a:effectLst>
              </a:rPr>
            </a:br>
            <a:r>
              <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defRPr/>
            </a:pPr>
            <a:r>
              <a:rPr lang="en-US" sz="2400" b="1" u="sng" dirty="0" smtClean="0">
                <a:ln w="11430">
                  <a:solidFill>
                    <a:schemeClr val="accent2"/>
                  </a:solidFill>
                </a:ln>
                <a:solidFill>
                  <a:srgbClr val="FF0000"/>
                </a:solidFill>
                <a:effectLst>
                  <a:outerShdw blurRad="50800" dist="39000" dir="5460000" algn="tl">
                    <a:srgbClr val="000000">
                      <a:alpha val="38000"/>
                    </a:srgbClr>
                  </a:outerShdw>
                </a:effectLst>
              </a:rPr>
              <a:t>MULTIPATH:</a:t>
            </a:r>
            <a:r>
              <a:rPr lang="en-US" sz="2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300" b="1" u="sng" dirty="0" smtClean="0">
                <a:ln w="11430">
                  <a:solidFill>
                    <a:srgbClr val="0033CC"/>
                  </a:solidFill>
                </a:ln>
                <a:solidFill>
                  <a:schemeClr val="accent1"/>
                </a:solidFill>
                <a:effectLst>
                  <a:outerShdw blurRad="50800" dist="39000" dir="5460000" algn="tl">
                    <a:srgbClr val="000000">
                      <a:alpha val="38000"/>
                    </a:srgbClr>
                  </a:outerShdw>
                </a:effectLst>
              </a:rPr>
              <a:t>AVOID UNSUITABLE CONDITIONS</a:t>
            </a:r>
            <a:endParaRPr lang="en-US" sz="2300" b="1" dirty="0">
              <a:ln w="11430">
                <a:solidFill>
                  <a:srgbClr val="0033CC"/>
                </a:solidFill>
              </a:ln>
              <a:solidFill>
                <a:schemeClr val="accent1"/>
              </a:solidFill>
              <a:effectLst>
                <a:outerShdw blurRad="50800" dist="39000" dir="5460000" algn="tl">
                  <a:srgbClr val="000000">
                    <a:alpha val="38000"/>
                  </a:srgbClr>
                </a:outerShdw>
              </a:effectLst>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457200" y="457200"/>
            <a:ext cx="8458200" cy="533400"/>
          </a:xfrm>
        </p:spPr>
        <p:txBody>
          <a:bodyPr/>
          <a:lstStyle/>
          <a:p>
            <a:r>
              <a:rPr lang="en-US" sz="2800" smtClean="0">
                <a:solidFill>
                  <a:srgbClr val="0070C0"/>
                </a:solidFill>
              </a:rPr>
              <a:t>CRADLE TO GRAVE GNSS!</a:t>
            </a:r>
          </a:p>
        </p:txBody>
      </p:sp>
      <p:pic>
        <p:nvPicPr>
          <p:cNvPr id="136195" name="Picture 2"/>
          <p:cNvPicPr>
            <a:picLocks noChangeAspect="1" noChangeArrowheads="1"/>
          </p:cNvPicPr>
          <p:nvPr/>
        </p:nvPicPr>
        <p:blipFill>
          <a:blip r:embed="rId2" cstate="print"/>
          <a:srcRect/>
          <a:stretch>
            <a:fillRect/>
          </a:stretch>
        </p:blipFill>
        <p:spPr bwMode="auto">
          <a:xfrm>
            <a:off x="5334000" y="1066800"/>
            <a:ext cx="2743200" cy="1714500"/>
          </a:xfrm>
          <a:prstGeom prst="rect">
            <a:avLst/>
          </a:prstGeom>
          <a:noFill/>
          <a:ln w="9525">
            <a:noFill/>
            <a:miter lim="800000"/>
            <a:headEnd/>
            <a:tailEnd/>
          </a:ln>
        </p:spPr>
      </p:pic>
      <p:sp>
        <p:nvSpPr>
          <p:cNvPr id="1050627" name="Rectangle 3"/>
          <p:cNvSpPr>
            <a:spLocks noChangeArrowheads="1"/>
          </p:cNvSpPr>
          <p:nvPr/>
        </p:nvSpPr>
        <p:spPr bwMode="auto">
          <a:xfrm>
            <a:off x="4419600" y="2667000"/>
            <a:ext cx="4724400" cy="3694113"/>
          </a:xfrm>
          <a:prstGeom prst="rect">
            <a:avLst/>
          </a:prstGeom>
          <a:noFill/>
          <a:ln w="9525">
            <a:noFill/>
            <a:miter lim="800000"/>
            <a:headEnd/>
            <a:tailEnd/>
          </a:ln>
          <a:effectLst/>
        </p:spPr>
        <p:txBody>
          <a:bodyPr anchor="ctr">
            <a:spAutoFit/>
          </a:bodyPr>
          <a:lstStyle/>
          <a:p>
            <a:pPr>
              <a:defRPr/>
            </a:pPr>
            <a:r>
              <a:rPr lang="en-US" sz="1800" b="0" dirty="0">
                <a:latin typeface="+mn-lt"/>
                <a:cs typeface="Times New Roman" pitchFamily="18" charset="0"/>
              </a:rPr>
              <a:t>Instead of looking for a traditional tombstone to mark the final resting place of a loved one, friends and relatives will be able to find the location of the deceased using a GPS device or mobile phone.</a:t>
            </a:r>
            <a:endParaRPr lang="en-US" sz="1800" b="0" dirty="0">
              <a:latin typeface="+mn-lt"/>
            </a:endParaRPr>
          </a:p>
          <a:p>
            <a:pPr eaLnBrk="0" hangingPunct="0">
              <a:defRPr/>
            </a:pPr>
            <a:r>
              <a:rPr lang="en-US" sz="1800" b="0" dirty="0">
                <a:latin typeface="+mn-lt"/>
                <a:cs typeface="Times New Roman" pitchFamily="18" charset="0"/>
              </a:rPr>
              <a:t>"The park will look very natural, just grass and trees. There will be no headstones and instead people will be buried in the park and a GPS locator placed in the coffin,” Michael McMahon chief executive of the </a:t>
            </a:r>
            <a:r>
              <a:rPr lang="en-US" sz="1800" b="0" dirty="0">
                <a:latin typeface="+mn-lt"/>
                <a:cs typeface="Times New Roman" pitchFamily="18" charset="0"/>
                <a:hlinkClick r:id="rId3"/>
              </a:rPr>
              <a:t>Catholic Cemeteries Board</a:t>
            </a:r>
            <a:r>
              <a:rPr lang="en-US" sz="1800" b="0" dirty="0">
                <a:latin typeface="+mn-lt"/>
                <a:cs typeface="Times New Roman" pitchFamily="18" charset="0"/>
              </a:rPr>
              <a:t> told ABC News.</a:t>
            </a:r>
            <a:endParaRPr lang="en-US" sz="1800" b="0" dirty="0">
              <a:latin typeface="+mn-lt"/>
            </a:endParaRPr>
          </a:p>
        </p:txBody>
      </p:sp>
      <p:sp>
        <p:nvSpPr>
          <p:cNvPr id="136197" name="Rectangle 4"/>
          <p:cNvSpPr>
            <a:spLocks noChangeArrowheads="1"/>
          </p:cNvSpPr>
          <p:nvPr/>
        </p:nvSpPr>
        <p:spPr bwMode="auto">
          <a:xfrm>
            <a:off x="228600" y="3733800"/>
            <a:ext cx="3810000" cy="2032000"/>
          </a:xfrm>
          <a:prstGeom prst="rect">
            <a:avLst/>
          </a:prstGeom>
          <a:noFill/>
          <a:ln w="9525">
            <a:noFill/>
            <a:miter lim="800000"/>
            <a:headEnd/>
            <a:tailEnd/>
          </a:ln>
        </p:spPr>
        <p:txBody>
          <a:bodyPr>
            <a:spAutoFit/>
          </a:bodyPr>
          <a:lstStyle/>
          <a:p>
            <a:r>
              <a:rPr lang="en-US" sz="1800" b="0"/>
              <a:t>GPS Helps Track Babies in Nurseries</a:t>
            </a:r>
          </a:p>
          <a:p>
            <a:r>
              <a:rPr lang="en-US" sz="1800" b="0"/>
              <a:t>Hospitals all over the world are starting to use GPS to track newborns in their nurseries as a security measure. </a:t>
            </a:r>
            <a:br>
              <a:rPr lang="en-US" sz="1800" b="0"/>
            </a:br>
            <a:endParaRPr lang="en-US" sz="1800" b="0"/>
          </a:p>
        </p:txBody>
      </p:sp>
      <p:pic>
        <p:nvPicPr>
          <p:cNvPr id="136198" name="Picture 5" descr="GPSBABY.tif"/>
          <p:cNvPicPr>
            <a:picLocks noChangeAspect="1"/>
          </p:cNvPicPr>
          <p:nvPr/>
        </p:nvPicPr>
        <p:blipFill>
          <a:blip r:embed="rId4" cstate="print"/>
          <a:srcRect/>
          <a:stretch>
            <a:fillRect/>
          </a:stretch>
        </p:blipFill>
        <p:spPr bwMode="auto">
          <a:xfrm>
            <a:off x="762000" y="1143000"/>
            <a:ext cx="3165475"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FGCS.JULY2008">
  <a:themeElements>
    <a:clrScheme name="FGCS.JULY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GCS.JULY200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4925"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1" i="0" u="none" strike="noStrike" cap="none" normalizeH="0" baseline="0" smtClean="0">
            <a:ln>
              <a:noFill/>
            </a:ln>
            <a:solidFill>
              <a:schemeClr val="tx1"/>
            </a:solidFill>
            <a:effectLst/>
            <a:latin typeface="Verdana" pitchFamily="34" charset="0"/>
          </a:defRPr>
        </a:defPPr>
      </a:lstStyle>
    </a:spDef>
    <a:lnDef>
      <a:spPr bwMode="auto">
        <a:solidFill>
          <a:schemeClr val="bg1"/>
        </a:solidFill>
        <a:ln w="34925" cap="rnd" cmpd="sng" algn="ctr">
          <a:solidFill>
            <a:srgbClr val="FF0000"/>
          </a:solidFill>
          <a:prstDash val="solid"/>
          <a:round/>
          <a:headEnd type="none" w="med" len="med"/>
          <a:tailEnd type="none"/>
        </a:ln>
        <a:effectLst/>
      </a:spPr>
      <a:bodyPr/>
      <a:lstStyle/>
    </a:lnDef>
  </a:objectDefaults>
  <a:extraClrSchemeLst>
    <a:extraClrScheme>
      <a:clrScheme name="FGCS.JULY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GCS.JULY20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GCS.JULY20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GCS.JULY20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GCS.JULY20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GCS.JULY20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GCS.JULY2008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GCS.JULY20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GCS.JULY20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GCS.JULY20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GCS.JULY20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GCS.JULY20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GCS.JULY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GCS.JULY200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FGCS.JULY2008</Template>
  <TotalTime>10146</TotalTime>
  <Words>3842</Words>
  <Application>Microsoft Office PowerPoint</Application>
  <PresentationFormat>On-screen Show (4:3)</PresentationFormat>
  <Paragraphs>747</Paragraphs>
  <Slides>95</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95</vt:i4>
      </vt:variant>
    </vt:vector>
  </HeadingPairs>
  <TitlesOfParts>
    <vt:vector size="97" baseType="lpstr">
      <vt:lpstr>FGCS.JULY2008</vt:lpstr>
      <vt:lpstr>Clip</vt:lpstr>
      <vt:lpstr>Slide 1</vt:lpstr>
      <vt:lpstr>THE IMPORTANCE OF INTELLIGENT RT FIELD WORK</vt:lpstr>
      <vt:lpstr>WORKSHOP PLAN</vt:lpstr>
      <vt:lpstr>GNSS POSITIONING TECHNOLOGY- WHERE WE STAND NOW AND WHERE WE ARE HEADED</vt:lpstr>
      <vt:lpstr>Slide 5</vt:lpstr>
      <vt:lpstr>CHANGES IN GNSS</vt:lpstr>
      <vt:lpstr>GALILEO- OFF THE GROUND OCTOBER 21, 2011</vt:lpstr>
      <vt:lpstr>     THE USE OF RTK- A CONFLUENCE OF TECHNOLOGY</vt:lpstr>
      <vt:lpstr>Slide 9</vt:lpstr>
      <vt:lpstr>Slide 10</vt:lpstr>
      <vt:lpstr>MULTI-YEAR CORS SOLUTION (MYCS) = NAD 83 (2011):</vt:lpstr>
      <vt:lpstr>FOUNDATION  CORS</vt:lpstr>
      <vt:lpstr>NEW NATIONAL VERTICAL DATUM 2022?</vt:lpstr>
      <vt:lpstr>Slide 14</vt:lpstr>
      <vt:lpstr>2022 NEW PROJECT CONTROL – ACCESS TO NSRS</vt:lpstr>
      <vt:lpstr>NECESSARY BACKGROUND   (BUT KNOWLEDGE DOES ≠ WISDOM)</vt:lpstr>
      <vt:lpstr>Slide 17</vt:lpstr>
      <vt:lpstr>Slide 18</vt:lpstr>
      <vt:lpstr>Slide 19</vt:lpstr>
      <vt:lpstr>Slide 20</vt:lpstr>
      <vt:lpstr>Slide 21</vt:lpstr>
      <vt:lpstr>GNSS TO ANY DATUM</vt:lpstr>
      <vt:lpstr>USING REAL TIME GNSS NETWORKS FOR POSITIONING</vt:lpstr>
      <vt:lpstr>THE THREE BASE STATION OPTIONS FOR RT</vt:lpstr>
      <vt:lpstr>THE TECHNOLOGY SWEET SPOT</vt:lpstr>
      <vt:lpstr>≥200 RTN WORLDWIDE ≥107 RTN USA ≥37 DOT</vt:lpstr>
      <vt:lpstr>RTK vs. RTN</vt:lpstr>
      <vt:lpstr>SO – WHAT CAN I EXPECT FROM An RTN?</vt:lpstr>
      <vt:lpstr>Slide 29</vt:lpstr>
      <vt:lpstr>Slide 30</vt:lpstr>
      <vt:lpstr>NATIONAL SPATIAL REFERENCE SYSTEM (NSRS)</vt:lpstr>
      <vt:lpstr>HOW WILL NGS HELP THE USER OF RTN?</vt:lpstr>
      <vt:lpstr>Slide 33</vt:lpstr>
      <vt:lpstr>HOW DOES RT WORK?</vt:lpstr>
      <vt:lpstr>THE INTEGER AMBIGUITY</vt:lpstr>
      <vt:lpstr>Slide 36</vt:lpstr>
      <vt:lpstr>Slide 37</vt:lpstr>
      <vt:lpstr>RT PROCESSING IN YOUR ROVER</vt:lpstr>
      <vt:lpstr>Slide 39</vt:lpstr>
      <vt:lpstr>IONOSPHERIC EFFECTS ON POSITIONING</vt:lpstr>
      <vt:lpstr>SUNSPOT CYCLE</vt:lpstr>
      <vt:lpstr>Slide 42</vt:lpstr>
      <vt:lpstr>Slide 43</vt:lpstr>
      <vt:lpstr>ORBITAL ERRORS CONTRIBUTING TO PPM ERRORS</vt:lpstr>
      <vt:lpstr>IONO, TROPO, ORBIT CONTRIBUTE TO PPM ERROR</vt:lpstr>
      <vt:lpstr>THE UNDIFFERENCE CARRIER PHASE OBSERVABLE IN CYCLES</vt:lpstr>
      <vt:lpstr>THE CYCLE COUNT COOKBOOK- USING DIFFERENCING TO ELIMINATE OR REDUCE COMMON ERRORS IN THE RECEIVER AND SATELLITE</vt:lpstr>
      <vt:lpstr>Slide 48</vt:lpstr>
      <vt:lpstr>CARRIER PHASE PROCESSING FLOW</vt:lpstr>
      <vt:lpstr>BEST METHODS FOR REAL TIME POSITIONING</vt:lpstr>
      <vt:lpstr>REAL-TIME CHOICES - BIG PICTURE ISSUES</vt:lpstr>
      <vt:lpstr> FOUR CARDINAL RULES FOR RT POSITIONING</vt:lpstr>
      <vt:lpstr>NGS SINGLE BASE GUIDELINES</vt:lpstr>
      <vt:lpstr>RT USER GUIDELINES</vt:lpstr>
      <vt:lpstr>DRAFT GUIDELINES- 95% CONFIDENCE</vt:lpstr>
      <vt:lpstr>RTN GUIDELINES FOR GNSS POSITIONING– WILL NOT SPECIFY OR DEFINE A STANDARD, BUT WILL HELP ADMINISTRATORS AND USERS TO BE AWARE OF ALL THE ISSUES INVOLVED WITH THIS NEW TECHNOLOGY</vt:lpstr>
      <vt:lpstr>Slide 57</vt:lpstr>
      <vt:lpstr>“CONFIDENCE” IN YOUR POSITION INCREASES WITH:</vt:lpstr>
      <vt:lpstr>PRECISION VS. ACCURACY</vt:lpstr>
      <vt:lpstr>PRECISION vs. ACCURACY</vt:lpstr>
      <vt:lpstr>BEST METHODS FROM THE GUIDELINES: THE 7 “C’s”</vt:lpstr>
      <vt:lpstr>FROM NGS SINGLE BASE GUIDELINES CHAPTER 5 - FIELD PROCEDURES, AND “USERS” CHAPTER OF RTN GUIDELINES:   RT = single base, either active or passive B = Both Single base and RTN</vt:lpstr>
      <vt:lpstr>Slide 63</vt:lpstr>
      <vt:lpstr>Slide 64</vt:lpstr>
      <vt:lpstr>Slide 65</vt:lpstr>
      <vt:lpstr>Dilution Of Precision - DOP</vt:lpstr>
      <vt:lpstr>NHUN – SATELLITES/ WITH OBSTRUCTIONS</vt:lpstr>
      <vt:lpstr>NHUN – DOP / WITH OBSTRUCTIONS</vt:lpstr>
      <vt:lpstr>GPS AND GLN</vt:lpstr>
      <vt:lpstr>Slide 70</vt:lpstr>
      <vt:lpstr>Slide 71</vt:lpstr>
      <vt:lpstr>ROUTE OBSTRUCTIONS GNSS vs GPS – MIGHT HELP</vt:lpstr>
      <vt:lpstr>Slide 73</vt:lpstr>
      <vt:lpstr>Slide 74</vt:lpstr>
      <vt:lpstr>PASSIVE/ACTIVE</vt:lpstr>
      <vt:lpstr>POSITIONAL ACCURACY REPLACING DISTANCE CORRELATED ACCURACY</vt:lpstr>
      <vt:lpstr>Slide 77</vt:lpstr>
      <vt:lpstr>RT DERIVED ORTHO HEIGHTS - LOCALIZE OR NOT?</vt:lpstr>
      <vt:lpstr>USING RTN ELLIPSOID HEIGHTS WITH THE HYBRID GEOID FOR ORTHO HEIGHTS</vt:lpstr>
      <vt:lpstr>CALIBRATIONS/VERTICAL LOCALIZATIONS</vt:lpstr>
      <vt:lpstr>Slide 81</vt:lpstr>
      <vt:lpstr>PROJECT SURFACE VS. GRID PROJECTION SURFACE IS YOUR DATA COLLECTOR CONFIGURED TO HANDLE THE TRANSFORMATION?</vt:lpstr>
      <vt:lpstr>Slide 83</vt:lpstr>
      <vt:lpstr>COLLECTION ENVIRONMENT</vt:lpstr>
      <vt:lpstr>MULTIPATH</vt:lpstr>
      <vt:lpstr>MULTIPATH = NOISE SPECULAR(DISCRETE) &amp; DIFFUSE</vt:lpstr>
      <vt:lpstr>Slide 87</vt:lpstr>
      <vt:lpstr>BLUNDER/MISMATCH CHECKING</vt:lpstr>
      <vt:lpstr>FURTHER CHECKS IN THE OFFICE</vt:lpstr>
      <vt:lpstr>VECTOR &amp; EQUIPMENT REVIEW</vt:lpstr>
      <vt:lpstr>METADATA !</vt:lpstr>
      <vt:lpstr>KNOW YOUR METADATA</vt:lpstr>
      <vt:lpstr> QUICK FIELD SUMMARY:  </vt:lpstr>
      <vt:lpstr> FOUR CARDINAL RULES FOR RT POSITIONING</vt:lpstr>
      <vt:lpstr>CRADLE TO GRAVE GNSS!</vt:lpstr>
    </vt:vector>
  </TitlesOfParts>
  <Company>NGS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william.henning</dc:creator>
  <cp:lastModifiedBy>william.henning</cp:lastModifiedBy>
  <cp:revision>920</cp:revision>
  <dcterms:created xsi:type="dcterms:W3CDTF">2008-08-19T11:41:47Z</dcterms:created>
  <dcterms:modified xsi:type="dcterms:W3CDTF">2011-11-08T15:23:33Z</dcterms:modified>
</cp:coreProperties>
</file>