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7568" r:id="rId1"/>
    <p:sldMasterId id="2147487879" r:id="rId2"/>
    <p:sldMasterId id="2147487891" r:id="rId3"/>
  </p:sldMasterIdLst>
  <p:notesMasterIdLst>
    <p:notesMasterId r:id="rId27"/>
  </p:notesMasterIdLst>
  <p:handoutMasterIdLst>
    <p:handoutMasterId r:id="rId28"/>
  </p:handoutMasterIdLst>
  <p:sldIdLst>
    <p:sldId id="362" r:id="rId4"/>
    <p:sldId id="602" r:id="rId5"/>
    <p:sldId id="607" r:id="rId6"/>
    <p:sldId id="681" r:id="rId7"/>
    <p:sldId id="641" r:id="rId8"/>
    <p:sldId id="663" r:id="rId9"/>
    <p:sldId id="646" r:id="rId10"/>
    <p:sldId id="682" r:id="rId11"/>
    <p:sldId id="664" r:id="rId12"/>
    <p:sldId id="647" r:id="rId13"/>
    <p:sldId id="665" r:id="rId14"/>
    <p:sldId id="651" r:id="rId15"/>
    <p:sldId id="652" r:id="rId16"/>
    <p:sldId id="653" r:id="rId17"/>
    <p:sldId id="654" r:id="rId18"/>
    <p:sldId id="680" r:id="rId19"/>
    <p:sldId id="666" r:id="rId20"/>
    <p:sldId id="655" r:id="rId21"/>
    <p:sldId id="656" r:id="rId22"/>
    <p:sldId id="674" r:id="rId23"/>
    <p:sldId id="676" r:id="rId24"/>
    <p:sldId id="678" r:id="rId25"/>
    <p:sldId id="649" r:id="rId2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000" autoAdjust="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4/25/2019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4/25/2019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5D85277-4828-4DC4-8297-05C1262BA258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4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5D85277-4828-4DC4-8297-05C1262BA258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0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5D85277-4828-4DC4-8297-05C1262BA258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7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May 6, 2019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2019 Geospatial Summit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May 6, 2019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2019 Geospatial Summit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87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Recap of 2018 Industry Days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and </a:t>
            </a:r>
            <a:endParaRPr lang="en-US" sz="3600" b="1" dirty="0" smtClean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Status of </a:t>
            </a: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“Alpha</a:t>
            </a: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” </a:t>
            </a: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Products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Definitional Models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645607"/>
              </p:ext>
            </p:extLst>
          </p:nvPr>
        </p:nvGraphicFramePr>
        <p:xfrm>
          <a:off x="374073" y="1141232"/>
          <a:ext cx="10446328" cy="5134239"/>
        </p:xfrm>
        <a:graphic>
          <a:graphicData uri="http://schemas.openxmlformats.org/drawingml/2006/table">
            <a:tbl>
              <a:tblPr firstRow="1" firstCol="1" bandRow="1"/>
              <a:tblGrid>
                <a:gridCol w="1399309">
                  <a:extLst>
                    <a:ext uri="{9D8B030D-6E8A-4147-A177-3AD203B41FA5}">
                      <a16:colId xmlns:a16="http://schemas.microsoft.com/office/drawing/2014/main" val="1479803938"/>
                    </a:ext>
                  </a:extLst>
                </a:gridCol>
                <a:gridCol w="3422073">
                  <a:extLst>
                    <a:ext uri="{9D8B030D-6E8A-4147-A177-3AD203B41FA5}">
                      <a16:colId xmlns:a16="http://schemas.microsoft.com/office/drawing/2014/main" val="976375485"/>
                    </a:ext>
                  </a:extLst>
                </a:gridCol>
                <a:gridCol w="5624946">
                  <a:extLst>
                    <a:ext uri="{9D8B030D-6E8A-4147-A177-3AD203B41FA5}">
                      <a16:colId xmlns:a16="http://schemas.microsoft.com/office/drawing/2014/main" val="1930816190"/>
                    </a:ext>
                  </a:extLst>
                </a:gridCol>
              </a:tblGrid>
              <a:tr h="138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(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Alpha status in BLUE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51773"/>
                  </a:ext>
                </a:extLst>
              </a:tr>
              <a:tr h="8637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of Earth’s time dependent external gravitational potential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Alpha version will use PGM17 with time dependencies from GRACE </a:t>
                      </a: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46445"/>
                  </a:ext>
                </a:extLst>
              </a:tr>
              <a:tr h="558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IFVM2022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of time dependent 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3-D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crustal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Alpha version will consist of a series of drift/jump grids based on The CORS Network.  Likely not available until end of 2019</a:t>
                      </a: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999591"/>
                  </a:ext>
                </a:extLst>
              </a:tr>
              <a:tr h="493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GEOID2022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of time dependent ellipsoid/geoid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separation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Alpha version will be xGEOID2019 with linear velocities derived from GRACE</a:t>
                      </a: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752489"/>
                  </a:ext>
                </a:extLst>
              </a:tr>
              <a:tr h="525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DOV2022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of time dependent surface deflections of the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Alpha version will be xDEFLEC2019 with linear velocities derived from GRACE</a:t>
                      </a: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98920"/>
                  </a:ext>
                </a:extLst>
              </a:tr>
              <a:tr h="740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GRAV2022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of time dependent surface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gravity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2019:  Alpha version (xGRAV2019) of will be put out as an experimental product with xGEOID2019 and xDEFLEC2019.  No time dependencies.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34766"/>
                  </a:ext>
                </a:extLst>
              </a:tr>
              <a:tr h="7404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DEM2022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of time dependent crust of the Earth</a:t>
                      </a: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Alpha version (xDEM2019) of will be put out as an experimental product with xGEOID2019 and xDEFLEC2019.  No time dependencies.</a:t>
                      </a: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775387"/>
                  </a:ext>
                </a:extLst>
              </a:tr>
              <a:tr h="788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IGLD2020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International Great Lakes Datum of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Alpha version, relying upon xGRAV2019 will be put into alpha versions of OPUS</a:t>
                      </a: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01411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08451" y="605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Products and Services to release</a:t>
            </a:r>
            <a:br>
              <a:rPr lang="en-US" dirty="0" smtClean="0"/>
            </a:br>
            <a:r>
              <a:rPr lang="en-US" b="1" i="1" u="sng" dirty="0" smtClean="0"/>
              <a:t>by</a:t>
            </a:r>
            <a:r>
              <a:rPr lang="en-US" dirty="0" smtClean="0"/>
              <a:t> 2022</a:t>
            </a:r>
            <a:endParaRPr lang="en-US" b="1" i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Products/Services </a:t>
            </a:r>
            <a:r>
              <a:rPr lang="en-US" i="1" dirty="0"/>
              <a:t>by</a:t>
            </a:r>
            <a:r>
              <a:rPr lang="en-US" dirty="0"/>
              <a:t> </a:t>
            </a:r>
            <a:r>
              <a:rPr lang="en-US" dirty="0" smtClean="0"/>
              <a:t>2022 (1 of 5)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945832"/>
              </p:ext>
            </p:extLst>
          </p:nvPr>
        </p:nvGraphicFramePr>
        <p:xfrm>
          <a:off x="609600" y="1590411"/>
          <a:ext cx="10487526" cy="3848291"/>
        </p:xfrm>
        <a:graphic>
          <a:graphicData uri="http://schemas.openxmlformats.org/drawingml/2006/table">
            <a:tbl>
              <a:tblPr firstRow="1" firstCol="1" bandRow="1"/>
              <a:tblGrid>
                <a:gridCol w="4792579">
                  <a:extLst>
                    <a:ext uri="{9D8B030D-6E8A-4147-A177-3AD203B41FA5}">
                      <a16:colId xmlns:a16="http://schemas.microsoft.com/office/drawing/2014/main" val="1479803938"/>
                    </a:ext>
                  </a:extLst>
                </a:gridCol>
                <a:gridCol w="5694947">
                  <a:extLst>
                    <a:ext uri="{9D8B030D-6E8A-4147-A177-3AD203B41FA5}">
                      <a16:colId xmlns:a16="http://schemas.microsoft.com/office/drawing/2014/main" val="1930816190"/>
                    </a:ext>
                  </a:extLst>
                </a:gridCol>
              </a:tblGrid>
              <a:tr h="13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(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Alpha status in BLUE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51773"/>
                  </a:ext>
                </a:extLst>
              </a:tr>
              <a:tr h="5870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NSRS Database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2019:  Alpha version exists with basic information and data 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models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4644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“The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NOAA CORS Network” (NCN)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Modernized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Alpha version using only piecewise linear ITRF2014 coordinate functions will be available by Summit (May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999591"/>
                  </a:ext>
                </a:extLst>
              </a:tr>
              <a:tr h="6577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Everything”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customers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Alpha version of should be available by the Summit (May)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752489"/>
                  </a:ext>
                </a:extLst>
              </a:tr>
              <a:tr h="5557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 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Recovery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Alpha version should be available by the Summit (May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989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Products/Services </a:t>
            </a:r>
            <a:r>
              <a:rPr lang="en-US" i="1" dirty="0"/>
              <a:t>by</a:t>
            </a:r>
            <a:r>
              <a:rPr lang="en-US" dirty="0"/>
              <a:t> </a:t>
            </a:r>
            <a:r>
              <a:rPr lang="en-US" dirty="0" smtClean="0"/>
              <a:t>2022 (2 of 5)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612953"/>
              </p:ext>
            </p:extLst>
          </p:nvPr>
        </p:nvGraphicFramePr>
        <p:xfrm>
          <a:off x="609600" y="1141232"/>
          <a:ext cx="10972800" cy="4861180"/>
        </p:xfrm>
        <a:graphic>
          <a:graphicData uri="http://schemas.openxmlformats.org/drawingml/2006/table">
            <a:tbl>
              <a:tblPr firstRow="1" firstCol="1" bandRow="1"/>
              <a:tblGrid>
                <a:gridCol w="4572000">
                  <a:extLst>
                    <a:ext uri="{9D8B030D-6E8A-4147-A177-3AD203B41FA5}">
                      <a16:colId xmlns:a16="http://schemas.microsoft.com/office/drawing/2014/main" val="147980393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930816190"/>
                    </a:ext>
                  </a:extLst>
                </a:gridCol>
              </a:tblGrid>
              <a:tr h="13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(</a:t>
                      </a:r>
                      <a:r>
                        <a:rPr lang="en-US" sz="11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Alpha status in BLUE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51773"/>
                  </a:ext>
                </a:extLst>
              </a:tr>
              <a:tr h="608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 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GNSS </a:t>
                      </a:r>
                      <a:r>
                        <a:rPr lang="en-US" sz="2400" b="1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single-occupation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processing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customers)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2019: Alpha version is effectively “OPUS-S” running on ITRF2014 coordinates in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NOAA CORS Network (NCN),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though with alpha versions of EPP2022 and GEOID2022 available, an addendum to OPUS-S output could easily add alpha versions of NATRF2022, PATRF2022, MATRF2022, CATRF2022 and NAPGD2022 coordinates.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34766"/>
                  </a:ext>
                </a:extLst>
              </a:tr>
              <a:tr h="12785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GNSS (including RTK/N ;</a:t>
                      </a:r>
                      <a:r>
                        <a:rPr lang="en-US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vectors) </a:t>
                      </a:r>
                      <a:r>
                        <a:rPr lang="en-US" sz="2400" b="1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processing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customers)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2019: Alpha version allowing for RTK/vector input should be available by the Summit (May).  Will rely upon ADJUST for now.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775387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Leveling </a:t>
                      </a:r>
                      <a:r>
                        <a:rPr lang="en-US" sz="2400" b="1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processing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customers)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2019:  Alpha version not available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01411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08451" y="605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Products/Services </a:t>
            </a:r>
            <a:r>
              <a:rPr lang="en-US" i="1" dirty="0"/>
              <a:t>by</a:t>
            </a:r>
            <a:r>
              <a:rPr lang="en-US" dirty="0"/>
              <a:t> </a:t>
            </a:r>
            <a:r>
              <a:rPr lang="en-US" dirty="0" smtClean="0"/>
              <a:t>2022 (3 of 5)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414757"/>
              </p:ext>
            </p:extLst>
          </p:nvPr>
        </p:nvGraphicFramePr>
        <p:xfrm>
          <a:off x="336884" y="1141232"/>
          <a:ext cx="11245515" cy="3892361"/>
        </p:xfrm>
        <a:graphic>
          <a:graphicData uri="http://schemas.openxmlformats.org/drawingml/2006/table">
            <a:tbl>
              <a:tblPr firstRow="1" firstCol="1" bandRow="1"/>
              <a:tblGrid>
                <a:gridCol w="5274119">
                  <a:extLst>
                    <a:ext uri="{9D8B030D-6E8A-4147-A177-3AD203B41FA5}">
                      <a16:colId xmlns:a16="http://schemas.microsoft.com/office/drawing/2014/main" val="1479803938"/>
                    </a:ext>
                  </a:extLst>
                </a:gridCol>
                <a:gridCol w="5971396">
                  <a:extLst>
                    <a:ext uri="{9D8B030D-6E8A-4147-A177-3AD203B41FA5}">
                      <a16:colId xmlns:a16="http://schemas.microsoft.com/office/drawing/2014/main" val="1930816190"/>
                    </a:ext>
                  </a:extLst>
                </a:gridCol>
              </a:tblGrid>
              <a:tr h="1455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(2019 Alpha status in BLUE)</a:t>
                      </a:r>
                      <a:endParaRPr lang="en-US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51773"/>
                  </a:ext>
                </a:extLst>
              </a:tr>
              <a:tr h="603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  RTN Alignment Service (for customers)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No alpha version will be available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34766"/>
                  </a:ext>
                </a:extLst>
              </a:tr>
              <a:tr h="6035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Comprehensive Coordinate Conversion and Transformation Engine (in two tools: NCAT and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VDatum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2019:  Alpha version will be current versions of NCAT and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VDatum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The current NCAT functionality is shown in blue in the list to the left.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775387"/>
                  </a:ext>
                </a:extLst>
              </a:tr>
              <a:tr h="8268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NGS Toolkit:  Modernized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2019:  No alpha version will be available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01411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Products/Services </a:t>
            </a:r>
            <a:r>
              <a:rPr lang="en-US" i="1" dirty="0"/>
              <a:t>by</a:t>
            </a:r>
            <a:r>
              <a:rPr lang="en-US" dirty="0"/>
              <a:t> </a:t>
            </a:r>
            <a:r>
              <a:rPr lang="en-US" dirty="0" smtClean="0"/>
              <a:t>2022 (4 of 5)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351527"/>
              </p:ext>
            </p:extLst>
          </p:nvPr>
        </p:nvGraphicFramePr>
        <p:xfrm>
          <a:off x="721895" y="1141232"/>
          <a:ext cx="10860505" cy="4794187"/>
        </p:xfrm>
        <a:graphic>
          <a:graphicData uri="http://schemas.openxmlformats.org/drawingml/2006/table">
            <a:tbl>
              <a:tblPr firstRow="1" firstCol="1" bandRow="1"/>
              <a:tblGrid>
                <a:gridCol w="5749243">
                  <a:extLst>
                    <a:ext uri="{9D8B030D-6E8A-4147-A177-3AD203B41FA5}">
                      <a16:colId xmlns:a16="http://schemas.microsoft.com/office/drawing/2014/main" val="1479803938"/>
                    </a:ext>
                  </a:extLst>
                </a:gridCol>
                <a:gridCol w="5111262">
                  <a:extLst>
                    <a:ext uri="{9D8B030D-6E8A-4147-A177-3AD203B41FA5}">
                      <a16:colId xmlns:a16="http://schemas.microsoft.com/office/drawing/2014/main" val="1930816190"/>
                    </a:ext>
                  </a:extLst>
                </a:gridCol>
              </a:tblGrid>
              <a:tr h="13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(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Alpha status in BLUE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51773"/>
                  </a:ext>
                </a:extLst>
              </a:tr>
              <a:tr h="608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Manual:  GNSS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2019:  The manual may be complete before the Summit, but will definitely be complete </a:t>
                      </a:r>
                      <a:r>
                        <a:rPr lang="en-US" sz="2000" u="sng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the end of the calendar year.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34766"/>
                  </a:ext>
                </a:extLst>
              </a:tr>
              <a:tr h="383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Manual:  Leveling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2019:  </a:t>
                      </a: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 version will be the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leveling chapters from BP3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775387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GNSS </a:t>
                      </a:r>
                      <a:r>
                        <a:rPr lang="en-US" sz="20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GPS Month-based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processing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</a:t>
                      </a: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No alpha version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014116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Leveling </a:t>
                      </a:r>
                      <a:r>
                        <a:rPr lang="en-US" sz="20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and/or multi-project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processing (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No alpha version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233777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Reference-Epoch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processing for </a:t>
                      </a:r>
                      <a:r>
                        <a:rPr lang="en-US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eht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oht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No alpha version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71545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08451" y="605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Products/Services </a:t>
            </a:r>
            <a:r>
              <a:rPr lang="en-US" i="1" dirty="0"/>
              <a:t>by</a:t>
            </a:r>
            <a:r>
              <a:rPr lang="en-US" dirty="0"/>
              <a:t> </a:t>
            </a:r>
            <a:r>
              <a:rPr lang="en-US" dirty="0" smtClean="0"/>
              <a:t>2022 (5 of 5)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403174"/>
              </p:ext>
            </p:extLst>
          </p:nvPr>
        </p:nvGraphicFramePr>
        <p:xfrm>
          <a:off x="609600" y="1141232"/>
          <a:ext cx="10972800" cy="3018676"/>
        </p:xfrm>
        <a:graphic>
          <a:graphicData uri="http://schemas.openxmlformats.org/drawingml/2006/table">
            <a:tbl>
              <a:tblPr firstRow="1" firstCol="1" bandRow="1"/>
              <a:tblGrid>
                <a:gridCol w="6424246">
                  <a:extLst>
                    <a:ext uri="{9D8B030D-6E8A-4147-A177-3AD203B41FA5}">
                      <a16:colId xmlns:a16="http://schemas.microsoft.com/office/drawing/2014/main" val="1479803938"/>
                    </a:ext>
                  </a:extLst>
                </a:gridCol>
                <a:gridCol w="4548554">
                  <a:extLst>
                    <a:ext uri="{9D8B030D-6E8A-4147-A177-3AD203B41FA5}">
                      <a16:colId xmlns:a16="http://schemas.microsoft.com/office/drawing/2014/main" val="1930816190"/>
                    </a:ext>
                  </a:extLst>
                </a:gridCol>
              </a:tblGrid>
              <a:tr h="13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(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Alpha status in BLUE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51773"/>
                  </a:ext>
                </a:extLst>
              </a:tr>
              <a:tr h="608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NADCON:  Connecting NAD 83(**11) epoch 2010.00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**TRF2022 epoch 2020.00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2019:  CORS data will be used to compute a simple alpha version</a:t>
                      </a:r>
                      <a:endParaRPr lang="en-US" sz="2000" u="sng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34766"/>
                  </a:ext>
                </a:extLst>
              </a:tr>
              <a:tr h="383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VERTCON:  Connecting NAVD 88 and other vertical </a:t>
                      </a:r>
                      <a:r>
                        <a:rPr lang="en-US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datums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NAPGD2022 epoch 2020.00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2019:  GPSBM data (from GEOID18 etc.) used to generate an alpha version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775387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SPCS2022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2019:  No alpha version will be available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01411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08451" y="605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Products and Services to release</a:t>
            </a:r>
            <a:br>
              <a:rPr lang="en-US" dirty="0" smtClean="0"/>
            </a:br>
            <a:r>
              <a:rPr lang="en-US" b="1" i="1" u="sng" dirty="0" smtClean="0"/>
              <a:t>after</a:t>
            </a:r>
            <a:r>
              <a:rPr lang="en-US" dirty="0" smtClean="0"/>
              <a:t> 2022</a:t>
            </a:r>
            <a:endParaRPr lang="en-US" b="1" i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Products/Services </a:t>
            </a:r>
            <a:r>
              <a:rPr lang="en-US" i="1" dirty="0" smtClean="0"/>
              <a:t>after</a:t>
            </a:r>
            <a:r>
              <a:rPr lang="en-US" dirty="0" smtClean="0"/>
              <a:t> 2022 (1/2)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423264"/>
              </p:ext>
            </p:extLst>
          </p:nvPr>
        </p:nvGraphicFramePr>
        <p:xfrm>
          <a:off x="609600" y="1141233"/>
          <a:ext cx="10972800" cy="2837180"/>
        </p:xfrm>
        <a:graphic>
          <a:graphicData uri="http://schemas.openxmlformats.org/drawingml/2006/table">
            <a:tbl>
              <a:tblPr firstRow="1" firstCol="1" bandRow="1"/>
              <a:tblGrid>
                <a:gridCol w="5374105">
                  <a:extLst>
                    <a:ext uri="{9D8B030D-6E8A-4147-A177-3AD203B41FA5}">
                      <a16:colId xmlns:a16="http://schemas.microsoft.com/office/drawing/2014/main" val="1479803938"/>
                    </a:ext>
                  </a:extLst>
                </a:gridCol>
                <a:gridCol w="5598695">
                  <a:extLst>
                    <a:ext uri="{9D8B030D-6E8A-4147-A177-3AD203B41FA5}">
                      <a16:colId xmlns:a16="http://schemas.microsoft.com/office/drawing/2014/main" val="1930816190"/>
                    </a:ext>
                  </a:extLst>
                </a:gridCol>
              </a:tblGrid>
              <a:tr h="13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(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Alpha status in BLUE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51773"/>
                  </a:ext>
                </a:extLst>
              </a:tr>
              <a:tr h="608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Absolute Gravity </a:t>
                      </a:r>
                      <a:r>
                        <a:rPr lang="en-US" sz="18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single-occupation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processing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customers)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No alpha version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34766"/>
                  </a:ext>
                </a:extLst>
              </a:tr>
              <a:tr h="383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Gravity Gradient </a:t>
                      </a:r>
                      <a:r>
                        <a:rPr lang="en-US" sz="18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single-occupation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processing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customers)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No alpha version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775387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Classical </a:t>
                      </a:r>
                      <a:r>
                        <a:rPr lang="en-US" sz="1800" b="1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processing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customers)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No alpha version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01411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08451" y="605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Products/Services </a:t>
            </a:r>
            <a:r>
              <a:rPr lang="en-US" i="1" dirty="0" smtClean="0"/>
              <a:t>after</a:t>
            </a:r>
            <a:r>
              <a:rPr lang="en-US" dirty="0" smtClean="0"/>
              <a:t> 2022 (2/2)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151464"/>
              </p:ext>
            </p:extLst>
          </p:nvPr>
        </p:nvGraphicFramePr>
        <p:xfrm>
          <a:off x="609600" y="1141233"/>
          <a:ext cx="10972800" cy="3717671"/>
        </p:xfrm>
        <a:graphic>
          <a:graphicData uri="http://schemas.openxmlformats.org/drawingml/2006/table">
            <a:tbl>
              <a:tblPr firstRow="1" firstCol="1" bandRow="1"/>
              <a:tblGrid>
                <a:gridCol w="5630779">
                  <a:extLst>
                    <a:ext uri="{9D8B030D-6E8A-4147-A177-3AD203B41FA5}">
                      <a16:colId xmlns:a16="http://schemas.microsoft.com/office/drawing/2014/main" val="1479803938"/>
                    </a:ext>
                  </a:extLst>
                </a:gridCol>
                <a:gridCol w="5342021">
                  <a:extLst>
                    <a:ext uri="{9D8B030D-6E8A-4147-A177-3AD203B41FA5}">
                      <a16:colId xmlns:a16="http://schemas.microsoft.com/office/drawing/2014/main" val="1930816190"/>
                    </a:ext>
                  </a:extLst>
                </a:gridCol>
              </a:tblGrid>
              <a:tr h="13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(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Alpha status in BLUE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32" marR="29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51773"/>
                  </a:ext>
                </a:extLst>
              </a:tr>
              <a:tr h="608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Relative gravity </a:t>
                      </a:r>
                      <a:r>
                        <a:rPr lang="en-US" sz="18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processing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customers)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No alpha version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34766"/>
                  </a:ext>
                </a:extLst>
              </a:tr>
              <a:tr h="383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Support for </a:t>
                      </a:r>
                      <a:r>
                        <a:rPr lang="en-US" sz="18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Calibration Baselines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customers)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No alpha version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775387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Support for </a:t>
                      </a:r>
                      <a:r>
                        <a:rPr lang="en-US" sz="18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Airport Surveys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customers)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No alpha version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014116"/>
                  </a:ext>
                </a:extLst>
              </a:tr>
              <a:tr h="833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OPUS: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 Support for </a:t>
                      </a:r>
                      <a:r>
                        <a:rPr lang="en-US" sz="18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CORS installation</a:t>
                      </a:r>
                      <a:endParaRPr lang="en-US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(for customers)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No alpha version expected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58616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08451" y="605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4518"/>
            <a:ext cx="8229600" cy="1143000"/>
          </a:xfrm>
        </p:spPr>
        <p:txBody>
          <a:bodyPr/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80083"/>
            <a:ext cx="8229600" cy="4525963"/>
          </a:xfrm>
        </p:spPr>
        <p:txBody>
          <a:bodyPr/>
          <a:lstStyle/>
          <a:p>
            <a:r>
              <a:rPr lang="en-US" dirty="0" smtClean="0"/>
              <a:t>Industry Days</a:t>
            </a:r>
          </a:p>
          <a:p>
            <a:r>
              <a:rPr lang="en-US" dirty="0" smtClean="0"/>
              <a:t>Alpha products and the schedule to 2022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157553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“Minimum” Projects - 2019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4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  <a:cs typeface="Arial" charset="0"/>
              </a:rPr>
              <a:t>May 6, 2019</a:t>
            </a:r>
            <a:endParaRPr lang="en-US" altLang="en-US" sz="120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575568"/>
              </p:ext>
            </p:extLst>
          </p:nvPr>
        </p:nvGraphicFramePr>
        <p:xfrm>
          <a:off x="609600" y="1300553"/>
          <a:ext cx="7772400" cy="424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GRAV-D airborne campaign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Geometric Transformation Consistency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(AKA “NADCON 5, connected to *TRF2022”)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Name “the datum(s)”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Geoid monitoring service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(AKA “(D)GM2022”, </a:t>
                      </a:r>
                      <a:r>
                        <a:rPr lang="en-US" altLang="en-US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 “(D)GEOID2022” and “(D)DEFLEC2022”)</a:t>
                      </a:r>
                      <a:endParaRPr lang="en-US" alt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Mathematical Relationship between </a:t>
                      </a:r>
                      <a:r>
                        <a:rPr lang="en-US" altLang="en-US" sz="1200" b="1" dirty="0" err="1" smtClean="0">
                          <a:ea typeface="ＭＳ Ｐゴシック" charset="0"/>
                        </a:rPr>
                        <a:t>IGSxx</a:t>
                      </a:r>
                      <a:r>
                        <a:rPr lang="en-US" altLang="en-US" sz="1200" b="1" dirty="0" smtClean="0">
                          <a:ea typeface="ＭＳ Ｐゴシック" charset="0"/>
                        </a:rPr>
                        <a:t> and “the datum(s)”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(AKA “EPP2022”)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Dynamic Heights from GPS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GPS campaign for transformations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Common gravity dataset between USA &amp; Canada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Geopotential Transformation Consistency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(AKA “VERTCON 3, connected to NAPGD2022” + </a:t>
                      </a:r>
                      <a:r>
                        <a:rPr lang="en-US" altLang="en-US" sz="1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DynHt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Define Ellipsoid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947431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Define W</a:t>
                      </a:r>
                      <a:r>
                        <a:rPr lang="en-US" altLang="en-US" sz="1200" b="1" baseline="-2500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656377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IFVM2022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788220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GRAV2022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025641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The CORS Network operating in ITRF2014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841332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(S)GM2022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18054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(S)GEOID2022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65438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(S)DEFLEC2022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866539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DEM2022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127653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(GPS stand alone solutions)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feeding 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the NSRS DB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721293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(“GPS month” processing) </a:t>
                      </a:r>
                      <a:r>
                        <a:rPr lang="en-US" altLang="en-US" sz="1200" b="1" dirty="0" smtClean="0">
                          <a:solidFill>
                            <a:srgbClr val="FF0000"/>
                          </a:solidFill>
                          <a:ea typeface="ＭＳ Ｐゴシック" charset="0"/>
                        </a:rPr>
                        <a:t>– internal NGS use only (Final Discrete Coordinates)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748721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(“Reference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Epoch” processing for 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ＭＳ Ｐゴシック" charset="0"/>
                        </a:rPr>
                        <a:t>f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, 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ea typeface="ＭＳ Ｐゴシック" charset="0"/>
                        </a:rPr>
                        <a:t>l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, h, H) </a:t>
                      </a:r>
                      <a:r>
                        <a:rPr lang="en-US" altLang="en-US" sz="1200" b="1" baseline="0" dirty="0" smtClean="0">
                          <a:solidFill>
                            <a:srgbClr val="FF0000"/>
                          </a:solidFill>
                          <a:ea typeface="ＭＳ Ｐゴシック" charset="0"/>
                        </a:rPr>
                        <a:t>– internal NGS use only (Reference Epoch Coordinates)</a:t>
                      </a:r>
                      <a:endParaRPr lang="en-US" altLang="en-US" sz="1200" b="1" dirty="0" smtClean="0">
                        <a:solidFill>
                          <a:srgbClr val="FF0000"/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12796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33712"/>
              </p:ext>
            </p:extLst>
          </p:nvPr>
        </p:nvGraphicFramePr>
        <p:xfrm>
          <a:off x="8547652" y="1300553"/>
          <a:ext cx="3299791" cy="60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On schedule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In danger of falling behind schedule</a:t>
                      </a:r>
                      <a:endParaRPr lang="en-US" alt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Behind schedule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157553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“Preferred” Projects - 2019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989138" y="1781176"/>
            <a:ext cx="8229600" cy="4797425"/>
          </a:xfrm>
          <a:noFill/>
        </p:spPr>
        <p:txBody>
          <a:bodyPr/>
          <a:lstStyle/>
          <a:p>
            <a:pPr marL="400050" lvl="1" indent="-400050">
              <a:buFont typeface="Arial" pitchFamily="34" charset="0"/>
              <a:buChar char="•"/>
              <a:defRPr/>
            </a:pPr>
            <a:endParaRPr lang="en-US" altLang="en-US" sz="2000" b="1" dirty="0">
              <a:ea typeface="ＭＳ Ｐゴシック" charset="0"/>
            </a:endParaRPr>
          </a:p>
          <a:p>
            <a:pPr marL="0" lvl="1" indent="0"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4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  <a:cs typeface="Arial" charset="0"/>
              </a:rPr>
              <a:t>May 6, 2019</a:t>
            </a:r>
            <a:endParaRPr lang="en-US" altLang="en-US" sz="120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28213"/>
              </p:ext>
            </p:extLst>
          </p:nvPr>
        </p:nvGraphicFramePr>
        <p:xfrm>
          <a:off x="609600" y="1302523"/>
          <a:ext cx="7772400" cy="3435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OPUS-Projects (GPS) loading the IDB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Legislation Template 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NSRS database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OPUS</a:t>
                      </a:r>
                      <a:r>
                        <a:rPr lang="en-US" altLang="en-US" sz="1200" b="1" strike="dblStrike" baseline="0" dirty="0" smtClean="0">
                          <a:ea typeface="ＭＳ Ｐゴシック" charset="0"/>
                        </a:rPr>
                        <a:t>-Projects </a:t>
                      </a:r>
                      <a:r>
                        <a:rPr lang="en-US" altLang="en-US" sz="1200" b="1" dirty="0" smtClean="0">
                          <a:ea typeface="ＭＳ Ｐゴシック" charset="0"/>
                        </a:rPr>
                        <a:t>(GPS</a:t>
                      </a:r>
                      <a:r>
                        <a:rPr lang="en-US" altLang="en-US" sz="1200" b="1" baseline="0" dirty="0" smtClean="0">
                          <a:ea typeface="ＭＳ Ｐゴシック" charset="0"/>
                        </a:rPr>
                        <a:t> Projects</a:t>
                      </a:r>
                      <a:r>
                        <a:rPr lang="en-US" altLang="en-US" sz="1200" b="1" dirty="0" smtClean="0">
                          <a:ea typeface="ＭＳ Ｐゴシック" charset="0"/>
                        </a:rPr>
                        <a:t>) developed and loading the NSRS DB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Manual of leveling in a GPS/geoid-based vertical datum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GSVS 17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State Plane  Coordinates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Replace NGS 58 </a:t>
                      </a:r>
                      <a:r>
                        <a:rPr lang="en-US" altLang="en-US" sz="1200" b="1" strike="dblStrike" baseline="0" dirty="0" smtClean="0">
                          <a:ea typeface="ＭＳ Ｐゴシック" charset="0"/>
                        </a:rPr>
                        <a:t>and 59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OPUS</a:t>
                      </a:r>
                      <a:r>
                        <a:rPr lang="en-US" altLang="en-US" sz="1200" b="1" strike="dblStrike" baseline="0" dirty="0" smtClean="0">
                          <a:ea typeface="ＭＳ Ｐゴシック" charset="0"/>
                        </a:rPr>
                        <a:t>-Projects</a:t>
                      </a:r>
                      <a:r>
                        <a:rPr lang="en-US" altLang="en-US" sz="1200" b="1" dirty="0" smtClean="0">
                          <a:ea typeface="ＭＳ Ｐゴシック" charset="0"/>
                        </a:rPr>
                        <a:t> (Leveling Projects) developed and loading the NSRS DB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The CORS Network “Modernized”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56066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for Everything (Mark Reporting, Single GPS Occupations, Projects of all types)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259785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Mark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Recovery Page working on any platform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801043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NCAT/</a:t>
                      </a:r>
                      <a:r>
                        <a:rPr lang="en-US" altLang="en-US" sz="1200" b="1" dirty="0" err="1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Vdatum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fully ingest all coordinate transformation/conversion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tools currently in the NGS toolkit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722305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Toolkit Improvements 1: GRAV2022,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IFVM2022, CALIBRATE, </a:t>
                      </a:r>
                      <a:r>
                        <a:rPr lang="en-US" altLang="en-US" sz="1200" b="1" baseline="0" dirty="0" err="1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Translev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, </a:t>
                      </a:r>
                      <a:r>
                        <a:rPr lang="en-US" altLang="en-US" sz="1200" b="1" baseline="0" dirty="0" err="1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WinDESC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, LOCUS, LOOP  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324124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FFF00"/>
                      </a:fgClr>
                      <a:bgClr>
                        <a:srgbClr val="00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Organize all historic GPS data files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892936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rgbClr val="FFFF00"/>
                      </a:fgClr>
                      <a:bgClr>
                        <a:srgbClr val="00FF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Re-process all historic GPS and load into NSRS database 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82108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RTN Alignment Service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92703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89625"/>
              </p:ext>
            </p:extLst>
          </p:nvPr>
        </p:nvGraphicFramePr>
        <p:xfrm>
          <a:off x="8547652" y="1300553"/>
          <a:ext cx="3299791" cy="60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On schedule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In danger of falling behind schedule</a:t>
                      </a:r>
                      <a:endParaRPr lang="en-US" alt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Behind schedule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167281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“Stretch” Projects - 2019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989138" y="1781176"/>
            <a:ext cx="8229600" cy="4797425"/>
          </a:xfrm>
          <a:noFill/>
        </p:spPr>
        <p:txBody>
          <a:bodyPr/>
          <a:lstStyle/>
          <a:p>
            <a:pPr marL="400050" lvl="1" indent="-400050">
              <a:buFont typeface="Arial" pitchFamily="34" charset="0"/>
              <a:buChar char="•"/>
              <a:defRPr/>
            </a:pPr>
            <a:endParaRPr lang="en-US" altLang="en-US" sz="2000" b="1" dirty="0">
              <a:ea typeface="ＭＳ Ｐゴシック" charset="0"/>
            </a:endParaRPr>
          </a:p>
          <a:p>
            <a:pPr marL="0" lvl="1" indent="0"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41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rgbClr val="898989"/>
                </a:solidFill>
                <a:cs typeface="Arial" charset="0"/>
              </a:rPr>
              <a:t>May 6, 2019</a:t>
            </a:r>
            <a:endParaRPr lang="en-US" altLang="en-US" sz="1200">
              <a:solidFill>
                <a:srgbClr val="898989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99440"/>
              </p:ext>
            </p:extLst>
          </p:nvPr>
        </p:nvGraphicFramePr>
        <p:xfrm>
          <a:off x="609600" y="1310281"/>
          <a:ext cx="7772400" cy="32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Re-process all historic leveling data, adjust to GPS and load in NSRS database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OPUS</a:t>
                      </a:r>
                      <a:r>
                        <a:rPr lang="en-US" altLang="en-US" sz="1200" b="1" strike="dblStrike" baseline="0" dirty="0" smtClean="0">
                          <a:ea typeface="ＭＳ Ｐゴシック" charset="0"/>
                        </a:rPr>
                        <a:t>-Projects</a:t>
                      </a:r>
                      <a:r>
                        <a:rPr lang="en-US" altLang="en-US" sz="1200" b="1" dirty="0" smtClean="0">
                          <a:ea typeface="ＭＳ Ｐゴシック" charset="0"/>
                        </a:rPr>
                        <a:t> (Gravity Projects) developed and loading the NSRS DB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(planned for post 2022)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OPUS</a:t>
                      </a:r>
                      <a:r>
                        <a:rPr lang="en-US" altLang="en-US" sz="1200" b="1" strike="dblStrike" baseline="0" dirty="0" smtClean="0">
                          <a:ea typeface="ＭＳ Ｐゴシック" charset="0"/>
                        </a:rPr>
                        <a:t>-Projects</a:t>
                      </a:r>
                      <a:r>
                        <a:rPr lang="en-US" altLang="en-US" sz="1200" b="1" dirty="0" smtClean="0">
                          <a:ea typeface="ＭＳ Ｐゴシック" charset="0"/>
                        </a:rPr>
                        <a:t> (DoV Projects) developed and loading the NSRS DB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(planned for post 2022)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OPUS</a:t>
                      </a:r>
                      <a:r>
                        <a:rPr lang="en-US" altLang="en-US" sz="1200" b="1" strike="dblStrike" baseline="0" dirty="0" smtClean="0">
                          <a:ea typeface="ＭＳ Ｐゴシック" charset="0"/>
                        </a:rPr>
                        <a:t>-Projects</a:t>
                      </a:r>
                      <a:r>
                        <a:rPr lang="en-US" altLang="en-US" sz="1200" b="1" dirty="0" smtClean="0">
                          <a:ea typeface="ＭＳ Ｐゴシック" charset="0"/>
                        </a:rPr>
                        <a:t> (RTN/RTK Projects) developed and loading the NSRS DB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OPUS</a:t>
                      </a:r>
                      <a:r>
                        <a:rPr lang="en-US" altLang="en-US" sz="1200" b="1" strike="dblStrike" baseline="0" dirty="0" smtClean="0">
                          <a:ea typeface="ＭＳ Ｐゴシック" charset="0"/>
                        </a:rPr>
                        <a:t>-Projects</a:t>
                      </a:r>
                      <a:r>
                        <a:rPr lang="en-US" altLang="en-US" sz="1200" b="1" dirty="0" smtClean="0">
                          <a:ea typeface="ＭＳ Ｐゴシック" charset="0"/>
                        </a:rPr>
                        <a:t> (Traverse Projects) developed and loading the NSRS DB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(planned for post 2022)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Develop an all-GNSS orbit/positioning software suite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Toolkit Improvements 2: Inverse/Forward, </a:t>
                      </a:r>
                      <a:r>
                        <a:rPr lang="en-US" altLang="en-US" sz="1200" b="1" dirty="0" err="1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exo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-NGS code repository, old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NGS code repository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664440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(Leveling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Project/Multi-Project processing) – </a:t>
                      </a:r>
                      <a:r>
                        <a:rPr lang="en-US" altLang="en-US" sz="1200" b="1" baseline="0" dirty="0" smtClean="0">
                          <a:solidFill>
                            <a:srgbClr val="FF0000"/>
                          </a:solidFill>
                          <a:ea typeface="ＭＳ Ｐゴシック" charset="0"/>
                        </a:rPr>
                        <a:t>internal NGS use only (Final Discrete Coordinates)</a:t>
                      </a:r>
                      <a:endParaRPr lang="en-US" altLang="en-US" sz="1200" b="1" dirty="0" smtClean="0">
                        <a:solidFill>
                          <a:srgbClr val="FF0000"/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040113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(Absolute Gravity stand alone solutions)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feeding 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the NSRS DB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(planned for post 2022)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348649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(Vertical Gravity Gradient stand alone solutions)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feeding 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the NSRS DB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(planned for post 2022)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984338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(Classical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Project/Multi-Project processing) – </a:t>
                      </a:r>
                      <a:r>
                        <a:rPr lang="en-US" altLang="en-US" sz="1200" b="1" baseline="0" dirty="0" smtClean="0">
                          <a:solidFill>
                            <a:srgbClr val="FF0000"/>
                          </a:solidFill>
                          <a:ea typeface="ＭＳ Ｐゴシック" charset="0"/>
                        </a:rPr>
                        <a:t>internal NGS use only (Final Discrete Coordinates) </a:t>
                      </a:r>
                      <a:r>
                        <a:rPr lang="en-US" altLang="en-US" sz="12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post 2022)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956919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(“Reference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Epoch” processing for g) </a:t>
                      </a:r>
                      <a:r>
                        <a:rPr lang="en-US" altLang="en-US" sz="1200" b="1" baseline="0" dirty="0" smtClean="0">
                          <a:solidFill>
                            <a:srgbClr val="FF0000"/>
                          </a:solidFill>
                          <a:ea typeface="ＭＳ Ｐゴシック" charset="0"/>
                        </a:rPr>
                        <a:t>– internal NGS use only (R.E. Coordinates)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(planned for post 2022)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257872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(“Reference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Epoch” processing for </a:t>
                      </a:r>
                      <a:r>
                        <a:rPr lang="en-US" altLang="en-US" sz="1200" b="1" baseline="0" dirty="0" err="1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DoVs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) </a:t>
                      </a:r>
                      <a:r>
                        <a:rPr lang="en-US" altLang="en-US" sz="1200" b="1" baseline="0" dirty="0" smtClean="0">
                          <a:solidFill>
                            <a:srgbClr val="FF0000"/>
                          </a:solidFill>
                          <a:ea typeface="ＭＳ Ｐゴシック" charset="0"/>
                        </a:rPr>
                        <a:t>– internal NGS use only (R.E. Coordinates)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(planned for post 2022)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556802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(Special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Support for CBLs)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(planned for post 2022)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646226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(Special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Support for Airport Surveys)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(planned for post 2022)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32748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OPUS (Special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 Support for New CORS Installations) </a:t>
                      </a:r>
                      <a:r>
                        <a:rPr lang="en-US" altLang="en-US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a typeface="ＭＳ Ｐゴシック" charset="0"/>
                        </a:rPr>
                        <a:t>(planned for post 2022)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33047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81279"/>
              </p:ext>
            </p:extLst>
          </p:nvPr>
        </p:nvGraphicFramePr>
        <p:xfrm>
          <a:off x="8547652" y="1300553"/>
          <a:ext cx="3299791" cy="60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ea typeface="ＭＳ Ｐゴシック" charset="0"/>
                        </a:rPr>
                        <a:t>On schedule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In danger of falling behind schedule</a:t>
                      </a:r>
                      <a:endParaRPr lang="en-US" altLang="en-US" sz="12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a typeface="ＭＳ Ｐゴシック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ea typeface="ＭＳ Ｐゴシック" charset="0"/>
                        </a:rPr>
                        <a:t>Behind schedule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1825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May 7-8, 2018 </a:t>
            </a:r>
            <a:r>
              <a:rPr lang="en-US" sz="3600" dirty="0" smtClean="0"/>
              <a:t>in </a:t>
            </a:r>
            <a:r>
              <a:rPr lang="en-US" sz="3600" dirty="0" smtClean="0"/>
              <a:t>Silver Spring</a:t>
            </a:r>
          </a:p>
          <a:p>
            <a:r>
              <a:rPr lang="en-US" sz="3600" dirty="0" smtClean="0"/>
              <a:t>Intent:</a:t>
            </a:r>
          </a:p>
          <a:p>
            <a:pPr lvl="1"/>
            <a:r>
              <a:rPr lang="en-US" sz="2400" dirty="0" smtClean="0"/>
              <a:t>Invite partners from </a:t>
            </a:r>
            <a:r>
              <a:rPr lang="en-US" sz="2400" dirty="0" smtClean="0"/>
              <a:t>industry </a:t>
            </a:r>
            <a:r>
              <a:rPr lang="en-US" sz="2400" dirty="0" smtClean="0"/>
              <a:t>to hear how the NSRS modernization will impact them</a:t>
            </a:r>
          </a:p>
          <a:p>
            <a:r>
              <a:rPr lang="en-US" dirty="0" smtClean="0"/>
              <a:t>Outcomes:</a:t>
            </a:r>
          </a:p>
          <a:p>
            <a:pPr lvl="1"/>
            <a:r>
              <a:rPr lang="en-US" dirty="0" smtClean="0"/>
              <a:t>General support for NGS, its mission</a:t>
            </a:r>
          </a:p>
          <a:p>
            <a:pPr lvl="1"/>
            <a:r>
              <a:rPr lang="en-US" dirty="0" smtClean="0"/>
              <a:t>Cautious optimism about preparedness for NSRS Modernization</a:t>
            </a:r>
          </a:p>
          <a:p>
            <a:pPr lvl="1"/>
            <a:r>
              <a:rPr lang="en-US" dirty="0" smtClean="0"/>
              <a:t>An overall request to share any/all products and services early</a:t>
            </a:r>
          </a:p>
          <a:p>
            <a:pPr lvl="2"/>
            <a:r>
              <a:rPr lang="en-US" sz="2000" dirty="0" smtClean="0"/>
              <a:t>Even before release as Beta products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31693"/>
            <a:ext cx="10972800" cy="1143000"/>
          </a:xfrm>
        </p:spPr>
        <p:txBody>
          <a:bodyPr/>
          <a:lstStyle/>
          <a:p>
            <a:r>
              <a:rPr lang="en-US" dirty="0" smtClean="0"/>
              <a:t>What does 2022 look like?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TM NOS NGS 78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566" y="1624014"/>
            <a:ext cx="3419034" cy="4525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3920" y="2012694"/>
            <a:ext cx="68002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Most of the following slides are pulled</a:t>
            </a:r>
          </a:p>
          <a:p>
            <a:r>
              <a:rPr lang="en-US" sz="2400" b="1" dirty="0" smtClean="0"/>
              <a:t>from a NOAA Technical Memorandum that is</a:t>
            </a:r>
          </a:p>
          <a:p>
            <a:r>
              <a:rPr lang="en-US" sz="2400" b="1" dirty="0" smtClean="0"/>
              <a:t>in the works.</a:t>
            </a:r>
          </a:p>
          <a:p>
            <a:endParaRPr lang="en-US" sz="2400" b="1" dirty="0"/>
          </a:p>
          <a:p>
            <a:r>
              <a:rPr lang="en-US" sz="2400" b="1" dirty="0" smtClean="0"/>
              <a:t>“</a:t>
            </a:r>
            <a:r>
              <a:rPr lang="en-US" sz="2400" b="1" i="1" dirty="0" smtClean="0"/>
              <a:t>Status Report on the products and services </a:t>
            </a:r>
          </a:p>
          <a:p>
            <a:r>
              <a:rPr lang="en-US" sz="2400" b="1" i="1" dirty="0" smtClean="0"/>
              <a:t>of the upcoming Modernized National </a:t>
            </a:r>
          </a:p>
          <a:p>
            <a:r>
              <a:rPr lang="en-US" sz="2400" b="1" i="1" dirty="0" smtClean="0"/>
              <a:t>Spatial Reference System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Definitional </a:t>
            </a:r>
            <a:r>
              <a:rPr lang="en-US" b="1" i="1" u="sng" dirty="0" smtClean="0"/>
              <a:t>Constants</a:t>
            </a:r>
            <a:endParaRPr lang="en-US" b="1" i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Definitional Constants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446668"/>
              </p:ext>
            </p:extLst>
          </p:nvPr>
        </p:nvGraphicFramePr>
        <p:xfrm>
          <a:off x="270163" y="1108229"/>
          <a:ext cx="11651674" cy="5303368"/>
        </p:xfrm>
        <a:graphic>
          <a:graphicData uri="http://schemas.openxmlformats.org/drawingml/2006/table">
            <a:tbl>
              <a:tblPr firstRow="1" firstCol="1" bandRow="1"/>
              <a:tblGrid>
                <a:gridCol w="1916309">
                  <a:extLst>
                    <a:ext uri="{9D8B030D-6E8A-4147-A177-3AD203B41FA5}">
                      <a16:colId xmlns:a16="http://schemas.microsoft.com/office/drawing/2014/main" val="1401813842"/>
                    </a:ext>
                  </a:extLst>
                </a:gridCol>
                <a:gridCol w="3085128">
                  <a:extLst>
                    <a:ext uri="{9D8B030D-6E8A-4147-A177-3AD203B41FA5}">
                      <a16:colId xmlns:a16="http://schemas.microsoft.com/office/drawing/2014/main" val="3897788899"/>
                    </a:ext>
                  </a:extLst>
                </a:gridCol>
                <a:gridCol w="1440927">
                  <a:extLst>
                    <a:ext uri="{9D8B030D-6E8A-4147-A177-3AD203B41FA5}">
                      <a16:colId xmlns:a16="http://schemas.microsoft.com/office/drawing/2014/main" val="2931441159"/>
                    </a:ext>
                  </a:extLst>
                </a:gridCol>
                <a:gridCol w="2798618">
                  <a:extLst>
                    <a:ext uri="{9D8B030D-6E8A-4147-A177-3AD203B41FA5}">
                      <a16:colId xmlns:a16="http://schemas.microsoft.com/office/drawing/2014/main" val="4202907068"/>
                    </a:ext>
                  </a:extLst>
                </a:gridCol>
                <a:gridCol w="2410692">
                  <a:extLst>
                    <a:ext uri="{9D8B030D-6E8A-4147-A177-3AD203B41FA5}">
                      <a16:colId xmlns:a16="http://schemas.microsoft.com/office/drawing/2014/main" val="4101363338"/>
                    </a:ext>
                  </a:extLst>
                </a:gridCol>
              </a:tblGrid>
              <a:tr h="4968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Values (</a:t>
                      </a:r>
                      <a:r>
                        <a:rPr lang="en-US" sz="16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Alpha versions in BLUE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90999"/>
                  </a:ext>
                </a:extLst>
              </a:tr>
              <a:tr h="767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Ellipsoid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Converts XYZ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Provides Normal Gravity Field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Provides time-dependency to both of the above values</a:t>
                      </a: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GRS 80 will be used.  Time dependency will be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definitionally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set to zero.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a=        6.378137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×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GM=    3.986005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×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/s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2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      1.08263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×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      7.292115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×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rad/s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704743"/>
                  </a:ext>
                </a:extLst>
              </a:tr>
              <a:tr h="10049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Euler Pole Parameters for the </a:t>
                      </a:r>
                      <a:r>
                        <a:rPr lang="en-US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American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Converts XYZ(ITRF2014,t)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XYZ(NATRF2022,t)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1 of 4 of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EPP2022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Incomplete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Alpha: ITRF2014 Plate Motion Model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Final: IAG Working Group</a:t>
                      </a: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B0F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200" baseline="-25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+0.024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0.002 mas/year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B0F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200" baseline="-25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-0.694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0.005 </a:t>
                      </a: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mas/year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B0F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200" baseline="-25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baseline="-250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-0.063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0.004 </a:t>
                      </a: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mas/year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351394"/>
                  </a:ext>
                </a:extLst>
              </a:tr>
              <a:tr h="750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Euler Pole Parameters for the </a:t>
                      </a:r>
                      <a:r>
                        <a:rPr lang="en-US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Pacific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Converts XYZ(ITRF2014,t)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XYZ(PATRF2022,t)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2 of 4 of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EPP2022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Incomplete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Alpha: ITRF2014 Plate Motion Model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Final: IAG Working Group</a:t>
                      </a: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B0F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200" baseline="-25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-0.409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0.003 </a:t>
                      </a: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mas/year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B0F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200" baseline="-25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+1.047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0.004 </a:t>
                      </a: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mas/year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B0F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200" baseline="-25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baseline="-250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-2.169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0.004 </a:t>
                      </a: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mas/year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229019"/>
                  </a:ext>
                </a:extLst>
              </a:tr>
              <a:tr h="7508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Euler Pole Parameters for the </a:t>
                      </a:r>
                      <a:r>
                        <a:rPr lang="en-US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Caribbean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Converts XYZ(ITRF2014,t)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XYZ(CATRF2022,t)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3 of 4 of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EPP2022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Incomplete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Alpha: ITRF2008 Plate Motion Model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Final: IAG Working Group</a:t>
                      </a: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B0F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200" baseline="-25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+0.049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0.201 </a:t>
                      </a: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mas/year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B0F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200" baseline="-25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-1.088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0.417 </a:t>
                      </a: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mas/year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B0F0"/>
                          </a:solidFill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200" baseline="-25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baseline="-250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+0.664 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0.146 </a:t>
                      </a:r>
                      <a:r>
                        <a:rPr lang="en-US" sz="1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mas/year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178412"/>
                  </a:ext>
                </a:extLst>
              </a:tr>
              <a:tr h="8336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Euler Pole Parameters for the </a:t>
                      </a:r>
                      <a:r>
                        <a:rPr lang="en-US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Mariana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Converts XYZ(ITRF2014,t)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↔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XYZ(MATRF2022,t)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 4 of 4 of 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EPP2022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Incomplete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Alpha: computations at NGS from the 2017 survey (paper pending)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Final: TBD</a:t>
                      </a: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Withheld from public release until publication of paper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309105"/>
                  </a:ext>
                </a:extLst>
              </a:tr>
              <a:tr h="555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6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gravity potential of the geoid at 2020.00</a:t>
                      </a: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agreement with the Geodetic Survey of Canada, 16 April 2012.</a:t>
                      </a: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62636856.0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×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en-US" sz="12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/s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(exact)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7478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81201" y="141991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the next few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is “done” yet</a:t>
            </a:r>
          </a:p>
          <a:p>
            <a:r>
              <a:rPr lang="en-US" dirty="0" smtClean="0"/>
              <a:t>But if an alpha version of product/service will be available by 2022, it will have a blue note explaining what the alpha product will look like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84205"/>
            <a:ext cx="8229600" cy="1143000"/>
          </a:xfrm>
        </p:spPr>
        <p:txBody>
          <a:bodyPr/>
          <a:lstStyle/>
          <a:p>
            <a:r>
              <a:rPr lang="en-US" dirty="0" smtClean="0"/>
              <a:t>Definitional </a:t>
            </a:r>
            <a:r>
              <a:rPr lang="en-US" b="1" i="1" u="sng" dirty="0" smtClean="0"/>
              <a:t>Models</a:t>
            </a:r>
            <a:endParaRPr lang="en-US" b="1" i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86873</TotalTime>
  <Words>1965</Words>
  <Application>Microsoft Office PowerPoint</Application>
  <PresentationFormat>Widescreen</PresentationFormat>
  <Paragraphs>380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Gill Sans MT</vt:lpstr>
      <vt:lpstr>Symbol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Outline</vt:lpstr>
      <vt:lpstr>Industry Days</vt:lpstr>
      <vt:lpstr>What does 2022 look like?</vt:lpstr>
      <vt:lpstr>NOAA TM NOS NGS 78</vt:lpstr>
      <vt:lpstr>Definitional Constants</vt:lpstr>
      <vt:lpstr>Definitional Constants</vt:lpstr>
      <vt:lpstr>How to read the next few slides</vt:lpstr>
      <vt:lpstr>Definitional Models</vt:lpstr>
      <vt:lpstr>Definitional Models</vt:lpstr>
      <vt:lpstr>Products and Services to release by 2022</vt:lpstr>
      <vt:lpstr>Products/Services by 2022 (1 of 5) </vt:lpstr>
      <vt:lpstr>Products/Services by 2022 (2 of 5)</vt:lpstr>
      <vt:lpstr>Products/Services by 2022 (3 of 5)</vt:lpstr>
      <vt:lpstr>Products/Services by 2022 (4 of 5)</vt:lpstr>
      <vt:lpstr>Products/Services by 2022 (5 of 5)</vt:lpstr>
      <vt:lpstr>Products and Services to release after 2022</vt:lpstr>
      <vt:lpstr>Products/Services after 2022 (1/2) </vt:lpstr>
      <vt:lpstr>Products/Services after 2022 (2/2) </vt:lpstr>
      <vt:lpstr>“Minimum” Projects - 2019</vt:lpstr>
      <vt:lpstr>“Preferred” Projects - 2019</vt:lpstr>
      <vt:lpstr>“Stretch” Projects - 2019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2776</cp:revision>
  <cp:lastPrinted>2017-02-02T17:15:29Z</cp:lastPrinted>
  <dcterms:created xsi:type="dcterms:W3CDTF">2009-09-30T12:20:38Z</dcterms:created>
  <dcterms:modified xsi:type="dcterms:W3CDTF">2019-04-25T13:23:24Z</dcterms:modified>
</cp:coreProperties>
</file>