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52"/>
  </p:notesMasterIdLst>
  <p:sldIdLst>
    <p:sldId id="1036" r:id="rId2"/>
    <p:sldId id="1248" r:id="rId3"/>
    <p:sldId id="819" r:id="rId4"/>
    <p:sldId id="1238" r:id="rId5"/>
    <p:sldId id="1228" r:id="rId6"/>
    <p:sldId id="1250" r:id="rId7"/>
    <p:sldId id="1255" r:id="rId8"/>
    <p:sldId id="1211" r:id="rId9"/>
    <p:sldId id="1213" r:id="rId10"/>
    <p:sldId id="1214" r:id="rId11"/>
    <p:sldId id="1217" r:id="rId12"/>
    <p:sldId id="1218" r:id="rId13"/>
    <p:sldId id="1251" r:id="rId14"/>
    <p:sldId id="1236" r:id="rId15"/>
    <p:sldId id="1237" r:id="rId16"/>
    <p:sldId id="654" r:id="rId17"/>
    <p:sldId id="528" r:id="rId18"/>
    <p:sldId id="1229" r:id="rId19"/>
    <p:sldId id="950" r:id="rId20"/>
    <p:sldId id="592" r:id="rId21"/>
    <p:sldId id="1202" r:id="rId22"/>
    <p:sldId id="912" r:id="rId23"/>
    <p:sldId id="833" r:id="rId24"/>
    <p:sldId id="1232" r:id="rId25"/>
    <p:sldId id="844" r:id="rId26"/>
    <p:sldId id="1253" r:id="rId27"/>
    <p:sldId id="937" r:id="rId28"/>
    <p:sldId id="1254" r:id="rId29"/>
    <p:sldId id="1185" r:id="rId30"/>
    <p:sldId id="1203" r:id="rId31"/>
    <p:sldId id="1256" r:id="rId32"/>
    <p:sldId id="1184" r:id="rId33"/>
    <p:sldId id="1243" r:id="rId34"/>
    <p:sldId id="1252" r:id="rId35"/>
    <p:sldId id="1244" r:id="rId36"/>
    <p:sldId id="1245" r:id="rId37"/>
    <p:sldId id="1246" r:id="rId38"/>
    <p:sldId id="875" r:id="rId39"/>
    <p:sldId id="919" r:id="rId40"/>
    <p:sldId id="879" r:id="rId41"/>
    <p:sldId id="908" r:id="rId42"/>
    <p:sldId id="1030" r:id="rId43"/>
    <p:sldId id="1177" r:id="rId44"/>
    <p:sldId id="1178" r:id="rId45"/>
    <p:sldId id="1180" r:id="rId46"/>
    <p:sldId id="1179" r:id="rId47"/>
    <p:sldId id="1026" r:id="rId48"/>
    <p:sldId id="1242" r:id="rId49"/>
    <p:sldId id="1204" r:id="rId50"/>
    <p:sldId id="836" r:id="rId5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3333FF"/>
    <a:srgbClr val="00CCFF"/>
    <a:srgbClr val="000099"/>
    <a:srgbClr val="00FF00"/>
    <a:srgbClr val="00B050"/>
    <a:srgbClr val="008000"/>
    <a:srgbClr val="0066FF"/>
    <a:srgbClr val="FF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444" autoAdjust="0"/>
  </p:normalViewPr>
  <p:slideViewPr>
    <p:cSldViewPr snapToGrid="0">
      <p:cViewPr varScale="1">
        <p:scale>
          <a:sx n="86" d="100"/>
          <a:sy n="86" d="100"/>
        </p:scale>
        <p:origin x="1282" y="53"/>
      </p:cViewPr>
      <p:guideLst/>
    </p:cSldViewPr>
  </p:slideViewPr>
  <p:notesTextViewPr>
    <p:cViewPr>
      <p:scale>
        <a:sx n="1" d="1"/>
        <a:sy n="1" d="1"/>
      </p:scale>
      <p:origin x="0" y="0"/>
    </p:cViewPr>
  </p:notesTextViewPr>
  <p:notesViewPr>
    <p:cSldViewPr snapToGrid="0">
      <p:cViewPr varScale="1">
        <p:scale>
          <a:sx n="54" d="100"/>
          <a:sy n="54" d="100"/>
        </p:scale>
        <p:origin x="201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39775" indent="-282575">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382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5954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051050" indent="-225425">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082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29654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4226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8798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1E12F78-7085-478D-A095-E31FB617B8C5}"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1710409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MS PGothic" pitchFamily="34" charset="-128"/>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888" indent="-288925" eaLnBrk="0" hangingPunct="0">
              <a:spcBef>
                <a:spcPct val="30000"/>
              </a:spcBef>
              <a:defRPr sz="1200">
                <a:solidFill>
                  <a:schemeClr val="tx1"/>
                </a:solidFill>
                <a:latin typeface="Calibri" pitchFamily="34" charset="0"/>
              </a:defRPr>
            </a:lvl2pPr>
            <a:lvl3pPr marL="1157288" indent="-230188" eaLnBrk="0" hangingPunct="0">
              <a:spcBef>
                <a:spcPct val="30000"/>
              </a:spcBef>
              <a:defRPr sz="1200">
                <a:solidFill>
                  <a:schemeClr val="tx1"/>
                </a:solidFill>
                <a:latin typeface="Calibri" pitchFamily="34" charset="0"/>
              </a:defRPr>
            </a:lvl3pPr>
            <a:lvl4pPr marL="1619250" indent="-230188" eaLnBrk="0" hangingPunct="0">
              <a:spcBef>
                <a:spcPct val="30000"/>
              </a:spcBef>
              <a:defRPr sz="1200">
                <a:solidFill>
                  <a:schemeClr val="tx1"/>
                </a:solidFill>
                <a:latin typeface="Calibri" pitchFamily="34" charset="0"/>
              </a:defRPr>
            </a:lvl4pPr>
            <a:lvl5pPr marL="2082800" indent="-230188" eaLnBrk="0" hangingPunct="0">
              <a:spcBef>
                <a:spcPct val="30000"/>
              </a:spcBef>
              <a:defRPr sz="1200">
                <a:solidFill>
                  <a:schemeClr val="tx1"/>
                </a:solidFill>
                <a:latin typeface="Calibri" pitchFamily="34" charset="0"/>
              </a:defRPr>
            </a:lvl5pPr>
            <a:lvl6pPr marL="2540000" indent="-230188" defTabSz="457200" eaLnBrk="0" fontAlgn="base" hangingPunct="0">
              <a:spcBef>
                <a:spcPct val="30000"/>
              </a:spcBef>
              <a:spcAft>
                <a:spcPct val="0"/>
              </a:spcAft>
              <a:defRPr sz="1200">
                <a:solidFill>
                  <a:schemeClr val="tx1"/>
                </a:solidFill>
                <a:latin typeface="Calibri" pitchFamily="34" charset="0"/>
              </a:defRPr>
            </a:lvl6pPr>
            <a:lvl7pPr marL="2997200" indent="-230188" defTabSz="457200" eaLnBrk="0" fontAlgn="base" hangingPunct="0">
              <a:spcBef>
                <a:spcPct val="30000"/>
              </a:spcBef>
              <a:spcAft>
                <a:spcPct val="0"/>
              </a:spcAft>
              <a:defRPr sz="1200">
                <a:solidFill>
                  <a:schemeClr val="tx1"/>
                </a:solidFill>
                <a:latin typeface="Calibri" pitchFamily="34" charset="0"/>
              </a:defRPr>
            </a:lvl7pPr>
            <a:lvl8pPr marL="3454400" indent="-230188" defTabSz="457200" eaLnBrk="0" fontAlgn="base" hangingPunct="0">
              <a:spcBef>
                <a:spcPct val="30000"/>
              </a:spcBef>
              <a:spcAft>
                <a:spcPct val="0"/>
              </a:spcAft>
              <a:defRPr sz="1200">
                <a:solidFill>
                  <a:schemeClr val="tx1"/>
                </a:solidFill>
                <a:latin typeface="Calibri" pitchFamily="34" charset="0"/>
              </a:defRPr>
            </a:lvl8pPr>
            <a:lvl9pPr marL="3911600" indent="-230188"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3CE51129-5AEC-4B67-AF3B-5C7F754D75CE}" type="slidenum">
              <a:rPr kumimoji="0" lang="en-US" altLang="en-US" sz="1200" b="0" i="0" u="none" strike="noStrike" kern="0" cap="none" spc="0" normalizeH="0" baseline="0" noProof="0" smtClean="0">
                <a:ln>
                  <a:noFill/>
                </a:ln>
                <a:solidFill>
                  <a:srgbClr val="000000"/>
                </a:solidFill>
                <a:effectLst/>
                <a:uLnTx/>
                <a:uFillTx/>
                <a:latin typeface="Gill Sans MT" pitchFamily="34" charset="0"/>
                <a:ea typeface="MS PGothic" pitchFamily="34" charset="-128"/>
                <a:cs typeface="Arial" charset="0"/>
                <a:sym typeface="Arial"/>
              </a:rPr>
              <a:pPr marL="0" marR="0" lvl="0" indent="0" algn="l" defTabSz="914400" rtl="0" eaLnBrk="1" fontAlgn="auto" latinLnBrk="0" hangingPunct="1">
                <a:lnSpc>
                  <a:spcPct val="100000"/>
                </a:lnSpc>
                <a:spcBef>
                  <a:spcPct val="0"/>
                </a:spcBef>
                <a:spcAft>
                  <a:spcPts val="0"/>
                </a:spcAft>
                <a:buClrTx/>
                <a:buSzTx/>
                <a:buFontTx/>
                <a:buNone/>
                <a:tabLst/>
                <a:defRPr/>
              </a:pPr>
              <a:t>17</a:t>
            </a:fld>
            <a:endParaRPr kumimoji="0" lang="en-US" altLang="en-US" sz="1200" b="0" i="0" u="none" strike="noStrike" kern="0" cap="none" spc="0" normalizeH="0" baseline="0" noProof="0" dirty="0" smtClean="0">
              <a:ln>
                <a:noFill/>
              </a:ln>
              <a:solidFill>
                <a:srgbClr val="000000"/>
              </a:solidFill>
              <a:effectLst/>
              <a:uLnTx/>
              <a:uFillTx/>
              <a:latin typeface="Gill Sans MT" pitchFamily="34" charset="0"/>
              <a:ea typeface="MS PGothic" pitchFamily="34" charset="-128"/>
              <a:cs typeface="Arial" charset="0"/>
              <a:sym typeface="Arial"/>
            </a:endParaRPr>
          </a:p>
        </p:txBody>
      </p:sp>
    </p:spTree>
    <p:extLst>
      <p:ext uri="{BB962C8B-B14F-4D97-AF65-F5344CB8AC3E}">
        <p14:creationId xmlns:p14="http://schemas.microsoft.com/office/powerpoint/2010/main" val="2371384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Rot="1" noChangeAspect="1" noChangeArrowheads="1" noTextEdit="1"/>
          </p:cNvSpPr>
          <p:nvPr>
            <p:ph type="sldImg"/>
          </p:nvPr>
        </p:nvSpPr>
        <p:spPr>
          <a:xfrm>
            <a:off x="1143000" y="685800"/>
            <a:ext cx="4572000" cy="3429000"/>
          </a:xfrm>
        </p:spPr>
      </p:sp>
      <p:sp>
        <p:nvSpPr>
          <p:cNvPr id="5427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marL="338138" indent="-338138" eaLnBrk="1"/>
            <a:r>
              <a:rPr lang="en-US" altLang="en-US" dirty="0" smtClean="0"/>
              <a:t>Re-leveling NAVD 88 won’t fix:</a:t>
            </a:r>
          </a:p>
          <a:p>
            <a:pPr marL="338138" indent="-338138" eaLnBrk="1">
              <a:buFontTx/>
              <a:buAutoNum type="arabicParenR"/>
            </a:pPr>
            <a:r>
              <a:rPr lang="en-US" altLang="en-US" dirty="0" smtClean="0"/>
              <a:t>Sparseness of the bench marks</a:t>
            </a:r>
          </a:p>
          <a:p>
            <a:pPr marL="338138" indent="-338138" eaLnBrk="1">
              <a:buFontTx/>
              <a:buAutoNum type="arabicParenR"/>
            </a:pPr>
            <a:r>
              <a:rPr lang="en-US" altLang="en-US" dirty="0" smtClean="0"/>
              <a:t>Continued subsidence or uplift of bench marks</a:t>
            </a:r>
          </a:p>
          <a:p>
            <a:pPr marL="338138" indent="-338138" eaLnBrk="1">
              <a:buFontTx/>
              <a:buAutoNum type="arabicParenR"/>
            </a:pPr>
            <a:r>
              <a:rPr lang="en-US" altLang="en-US" dirty="0" smtClean="0"/>
              <a:t>Destruction of bench marks</a:t>
            </a:r>
          </a:p>
          <a:p>
            <a:pPr marL="338138" indent="-338138" eaLnBrk="1">
              <a:buFontTx/>
              <a:buAutoNum type="arabicParenR"/>
            </a:pPr>
            <a:r>
              <a:rPr lang="en-US" altLang="en-US" dirty="0" smtClean="0"/>
              <a:t>Canada’s decision not to adopt NAVD 88</a:t>
            </a:r>
          </a:p>
          <a:p>
            <a:pPr marL="338138" indent="-338138" eaLnBrk="1">
              <a:buFontTx/>
              <a:buAutoNum type="arabicParenR"/>
            </a:pPr>
            <a:r>
              <a:rPr lang="en-US" altLang="en-US" dirty="0" smtClean="0"/>
              <a:t>Whatever errors caused a continent-wide 1 meter build up in the leveling the first time around</a:t>
            </a:r>
          </a:p>
        </p:txBody>
      </p:sp>
    </p:spTree>
    <p:extLst>
      <p:ext uri="{BB962C8B-B14F-4D97-AF65-F5344CB8AC3E}">
        <p14:creationId xmlns:p14="http://schemas.microsoft.com/office/powerpoint/2010/main" val="1343590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21</a:t>
            </a:fld>
            <a:endParaRPr lang="en-US" altLang="en-US"/>
          </a:p>
        </p:txBody>
      </p:sp>
    </p:spTree>
    <p:extLst>
      <p:ext uri="{BB962C8B-B14F-4D97-AF65-F5344CB8AC3E}">
        <p14:creationId xmlns:p14="http://schemas.microsoft.com/office/powerpoint/2010/main" val="3137396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example of how short wavelength information is like low altitude aerial photos (1/2” pixel</a:t>
            </a:r>
            <a:r>
              <a:rPr lang="en-US" baseline="0" dirty="0" smtClean="0"/>
              <a:t> accuracy)</a:t>
            </a:r>
            <a:r>
              <a:rPr lang="en-US" dirty="0" smtClean="0"/>
              <a:t> in that it provides very accurate and detailed information.  The long</a:t>
            </a:r>
            <a:r>
              <a:rPr lang="en-US" baseline="0" dirty="0" smtClean="0"/>
              <a:t> wavelength gravity can be likened to the old LANDSAT imagery (3 meter pixel accuracy) in that it was good over large areas, but didn’t give much detail for local areas.  The intermediate wavelength gravity data gives us a connection between the two (the short and long), allowing the NGS gravity team to use all available gravity information in working toward the production of a 1 cm accurate gravitational surface.</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22</a:t>
            </a:fld>
            <a:endParaRPr lang="en-US" dirty="0"/>
          </a:p>
        </p:txBody>
      </p:sp>
    </p:spTree>
    <p:extLst>
      <p:ext uri="{BB962C8B-B14F-4D97-AF65-F5344CB8AC3E}">
        <p14:creationId xmlns:p14="http://schemas.microsoft.com/office/powerpoint/2010/main" val="87054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
        <p:nvSpPr>
          <p:cNvPr id="2" name="Date Placeholder 1"/>
          <p:cNvSpPr>
            <a:spLocks noGrp="1"/>
          </p:cNvSpPr>
          <p:nvPr>
            <p:ph type="dt" sz="quarter" idx="1"/>
          </p:nvPr>
        </p:nvSpPr>
        <p:spPr/>
        <p:txBody>
          <a:bodyPr/>
          <a:lstStyle/>
          <a:p>
            <a:pPr>
              <a:defRPr/>
            </a:pPr>
            <a:r>
              <a:rPr lang="en-US" dirty="0">
                <a:solidFill>
                  <a:prstClr val="black"/>
                </a:solidFill>
              </a:rPr>
              <a:t>1/13/2015</a:t>
            </a:r>
          </a:p>
        </p:txBody>
      </p:sp>
      <p:sp>
        <p:nvSpPr>
          <p:cNvPr id="3" name="Footer Placeholder 2"/>
          <p:cNvSpPr>
            <a:spLocks noGrp="1"/>
          </p:cNvSpPr>
          <p:nvPr>
            <p:ph type="ftr" sz="quarter" idx="4"/>
          </p:nvPr>
        </p:nvSpPr>
        <p:spPr/>
        <p:txBody>
          <a:bodyPr/>
          <a:lstStyle/>
          <a:p>
            <a:pPr>
              <a:defRPr/>
            </a:pPr>
            <a:r>
              <a:rPr lang="en-US" dirty="0">
                <a:solidFill>
                  <a:prstClr val="black"/>
                </a:solidFill>
              </a:rPr>
              <a:t>Dr. Theresa Damiani, National Geodetic Survey</a:t>
            </a:r>
          </a:p>
        </p:txBody>
      </p:sp>
      <p:sp>
        <p:nvSpPr>
          <p:cNvPr id="4" name="Header Placeholder 3"/>
          <p:cNvSpPr>
            <a:spLocks noGrp="1"/>
          </p:cNvSpPr>
          <p:nvPr>
            <p:ph type="hdr" sz="quarter"/>
          </p:nvPr>
        </p:nvSpPr>
        <p:spPr/>
        <p:txBody>
          <a:bodyPr/>
          <a:lstStyle/>
          <a:p>
            <a:pPr>
              <a:defRPr/>
            </a:pPr>
            <a:r>
              <a:rPr lang="en-US" dirty="0">
                <a:solidFill>
                  <a:prstClr val="black"/>
                </a:solidFill>
              </a:rPr>
              <a:t>GRAV-D and Its Impact on Surveying</a:t>
            </a:r>
          </a:p>
        </p:txBody>
      </p:sp>
    </p:spTree>
    <p:extLst>
      <p:ext uri="{BB962C8B-B14F-4D97-AF65-F5344CB8AC3E}">
        <p14:creationId xmlns:p14="http://schemas.microsoft.com/office/powerpoint/2010/main" val="1440465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itchFamily="34" charset="0"/>
              </a:rPr>
              <a:t>Block layout based on aircraft, adjust size of block if needed</a:t>
            </a:r>
          </a:p>
          <a:p>
            <a:pPr eaLnBrk="1" hangingPunct="1">
              <a:spcBef>
                <a:spcPct val="0"/>
              </a:spcBef>
            </a:pPr>
            <a:endParaRPr lang="en-US" altLang="en-US" dirty="0" smtClean="0">
              <a:latin typeface="Arial" pitchFamily="34" charset="0"/>
            </a:endParaRP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954" eaLnBrk="0" hangingPunct="0">
              <a:spcBef>
                <a:spcPct val="30000"/>
              </a:spcBef>
              <a:defRPr sz="1200">
                <a:solidFill>
                  <a:schemeClr val="tx1"/>
                </a:solidFill>
                <a:latin typeface="Calibri" pitchFamily="34" charset="0"/>
              </a:defRPr>
            </a:lvl1pPr>
            <a:lvl2pPr marL="715037" indent="-274175" defTabSz="887954" eaLnBrk="0" hangingPunct="0">
              <a:spcBef>
                <a:spcPct val="30000"/>
              </a:spcBef>
              <a:defRPr sz="1200">
                <a:solidFill>
                  <a:schemeClr val="tx1"/>
                </a:solidFill>
                <a:latin typeface="Calibri" pitchFamily="34" charset="0"/>
              </a:defRPr>
            </a:lvl2pPr>
            <a:lvl3pPr marL="1099817" indent="-219652" defTabSz="887954" eaLnBrk="0" hangingPunct="0">
              <a:spcBef>
                <a:spcPct val="30000"/>
              </a:spcBef>
              <a:defRPr sz="1200">
                <a:solidFill>
                  <a:schemeClr val="tx1"/>
                </a:solidFill>
                <a:latin typeface="Calibri" pitchFamily="34" charset="0"/>
              </a:defRPr>
            </a:lvl3pPr>
            <a:lvl4pPr marL="1540678" indent="-219652" defTabSz="887954" eaLnBrk="0" hangingPunct="0">
              <a:spcBef>
                <a:spcPct val="30000"/>
              </a:spcBef>
              <a:defRPr sz="1200">
                <a:solidFill>
                  <a:schemeClr val="tx1"/>
                </a:solidFill>
                <a:latin typeface="Calibri" pitchFamily="34" charset="0"/>
              </a:defRPr>
            </a:lvl4pPr>
            <a:lvl5pPr marL="1979982" indent="-219652" defTabSz="887954" eaLnBrk="0" hangingPunct="0">
              <a:spcBef>
                <a:spcPct val="30000"/>
              </a:spcBef>
              <a:defRPr sz="1200">
                <a:solidFill>
                  <a:schemeClr val="tx1"/>
                </a:solidFill>
                <a:latin typeface="Calibri" pitchFamily="34" charset="0"/>
              </a:defRPr>
            </a:lvl5pPr>
            <a:lvl6pPr marL="2428632" indent="-219652" defTabSz="887954" eaLnBrk="0" fontAlgn="base" hangingPunct="0">
              <a:spcBef>
                <a:spcPct val="30000"/>
              </a:spcBef>
              <a:spcAft>
                <a:spcPct val="0"/>
              </a:spcAft>
              <a:defRPr sz="1200">
                <a:solidFill>
                  <a:schemeClr val="tx1"/>
                </a:solidFill>
                <a:latin typeface="Calibri" pitchFamily="34" charset="0"/>
              </a:defRPr>
            </a:lvl6pPr>
            <a:lvl7pPr marL="2877282" indent="-219652" defTabSz="887954" eaLnBrk="0" fontAlgn="base" hangingPunct="0">
              <a:spcBef>
                <a:spcPct val="30000"/>
              </a:spcBef>
              <a:spcAft>
                <a:spcPct val="0"/>
              </a:spcAft>
              <a:defRPr sz="1200">
                <a:solidFill>
                  <a:schemeClr val="tx1"/>
                </a:solidFill>
                <a:latin typeface="Calibri" pitchFamily="34" charset="0"/>
              </a:defRPr>
            </a:lvl7pPr>
            <a:lvl8pPr marL="3325933" indent="-219652" defTabSz="887954" eaLnBrk="0" fontAlgn="base" hangingPunct="0">
              <a:spcBef>
                <a:spcPct val="30000"/>
              </a:spcBef>
              <a:spcAft>
                <a:spcPct val="0"/>
              </a:spcAft>
              <a:defRPr sz="1200">
                <a:solidFill>
                  <a:schemeClr val="tx1"/>
                </a:solidFill>
                <a:latin typeface="Calibri" pitchFamily="34" charset="0"/>
              </a:defRPr>
            </a:lvl8pPr>
            <a:lvl9pPr marL="3774583" indent="-219652" defTabSz="88795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F25F0B0-0EDF-41A2-A1D5-BDB2E4B75999}" type="slidenum">
              <a:rPr lang="en-US" altLang="en-US">
                <a:solidFill>
                  <a:prstClr val="black"/>
                </a:solidFill>
              </a:rPr>
              <a:pPr eaLnBrk="1" hangingPunct="1">
                <a:spcBef>
                  <a:spcPct val="0"/>
                </a:spcBef>
              </a:pPr>
              <a:t>24</a:t>
            </a:fld>
            <a:endParaRPr lang="en-US" altLang="en-US" dirty="0">
              <a:solidFill>
                <a:prstClr val="black"/>
              </a:solidFill>
            </a:endParaRPr>
          </a:p>
        </p:txBody>
      </p:sp>
      <p:sp>
        <p:nvSpPr>
          <p:cNvPr id="2" name="Date Placeholder 1"/>
          <p:cNvSpPr>
            <a:spLocks noGrp="1"/>
          </p:cNvSpPr>
          <p:nvPr>
            <p:ph type="dt" sz="quarter" idx="1"/>
          </p:nvPr>
        </p:nvSpPr>
        <p:spPr/>
        <p:txBody>
          <a:bodyPr/>
          <a:lstStyle/>
          <a:p>
            <a:pPr>
              <a:defRPr/>
            </a:pPr>
            <a:r>
              <a:rPr lang="en-US" dirty="0">
                <a:solidFill>
                  <a:prstClr val="black"/>
                </a:solidFill>
              </a:rPr>
              <a:t>1/13/2015</a:t>
            </a:r>
          </a:p>
        </p:txBody>
      </p:sp>
      <p:sp>
        <p:nvSpPr>
          <p:cNvPr id="3" name="Footer Placeholder 2"/>
          <p:cNvSpPr>
            <a:spLocks noGrp="1"/>
          </p:cNvSpPr>
          <p:nvPr>
            <p:ph type="ftr" sz="quarter" idx="4"/>
          </p:nvPr>
        </p:nvSpPr>
        <p:spPr/>
        <p:txBody>
          <a:bodyPr/>
          <a:lstStyle/>
          <a:p>
            <a:pPr>
              <a:defRPr/>
            </a:pPr>
            <a:r>
              <a:rPr lang="en-US" dirty="0">
                <a:solidFill>
                  <a:prstClr val="black"/>
                </a:solidFill>
              </a:rPr>
              <a:t>Dr. Theresa </a:t>
            </a:r>
            <a:r>
              <a:rPr lang="en-US" dirty="0" err="1">
                <a:solidFill>
                  <a:prstClr val="black"/>
                </a:solidFill>
              </a:rPr>
              <a:t>Damiani</a:t>
            </a:r>
            <a:r>
              <a:rPr lang="en-US" dirty="0">
                <a:solidFill>
                  <a:prstClr val="black"/>
                </a:solidFill>
              </a:rPr>
              <a:t>, National Geodetic Survey</a:t>
            </a:r>
          </a:p>
        </p:txBody>
      </p:sp>
      <p:sp>
        <p:nvSpPr>
          <p:cNvPr id="4" name="Header Placeholder 3"/>
          <p:cNvSpPr>
            <a:spLocks noGrp="1"/>
          </p:cNvSpPr>
          <p:nvPr>
            <p:ph type="hdr" sz="quarter"/>
          </p:nvPr>
        </p:nvSpPr>
        <p:spPr/>
        <p:txBody>
          <a:bodyPr/>
          <a:lstStyle/>
          <a:p>
            <a:pPr>
              <a:defRPr/>
            </a:pPr>
            <a:r>
              <a:rPr lang="en-US" dirty="0">
                <a:solidFill>
                  <a:prstClr val="black"/>
                </a:solidFill>
              </a:rPr>
              <a:t>GRAV-D and Its Impact on Surveying</a:t>
            </a:r>
          </a:p>
        </p:txBody>
      </p:sp>
    </p:spTree>
    <p:extLst>
      <p:ext uri="{BB962C8B-B14F-4D97-AF65-F5344CB8AC3E}">
        <p14:creationId xmlns:p14="http://schemas.microsoft.com/office/powerpoint/2010/main" val="1053353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charset="0"/>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eaLnBrk="0" hangingPunct="0">
              <a:spcBef>
                <a:spcPct val="30000"/>
              </a:spcBef>
              <a:defRPr sz="1200">
                <a:solidFill>
                  <a:schemeClr val="tx1"/>
                </a:solidFill>
                <a:latin typeface="Calibri" pitchFamily="34" charset="0"/>
              </a:defRPr>
            </a:lvl1pPr>
            <a:lvl2pPr marL="750888" indent="-288925" defTabSz="933450" eaLnBrk="0" hangingPunct="0">
              <a:spcBef>
                <a:spcPct val="30000"/>
              </a:spcBef>
              <a:defRPr sz="1200">
                <a:solidFill>
                  <a:schemeClr val="tx1"/>
                </a:solidFill>
                <a:latin typeface="Calibri" pitchFamily="34" charset="0"/>
              </a:defRPr>
            </a:lvl2pPr>
            <a:lvl3pPr marL="1155700" indent="-230188" defTabSz="933450" eaLnBrk="0" hangingPunct="0">
              <a:spcBef>
                <a:spcPct val="30000"/>
              </a:spcBef>
              <a:defRPr sz="1200">
                <a:solidFill>
                  <a:schemeClr val="tx1"/>
                </a:solidFill>
                <a:latin typeface="Calibri" pitchFamily="34" charset="0"/>
              </a:defRPr>
            </a:lvl3pPr>
            <a:lvl4pPr marL="1617663" indent="-230188" defTabSz="933450" eaLnBrk="0" hangingPunct="0">
              <a:spcBef>
                <a:spcPct val="30000"/>
              </a:spcBef>
              <a:defRPr sz="1200">
                <a:solidFill>
                  <a:schemeClr val="tx1"/>
                </a:solidFill>
                <a:latin typeface="Calibri" pitchFamily="34" charset="0"/>
              </a:defRPr>
            </a:lvl4pPr>
            <a:lvl5pPr marL="2079625" indent="-230188" defTabSz="933450" eaLnBrk="0" hangingPunct="0">
              <a:spcBef>
                <a:spcPct val="30000"/>
              </a:spcBef>
              <a:defRPr sz="1200">
                <a:solidFill>
                  <a:schemeClr val="tx1"/>
                </a:solidFill>
                <a:latin typeface="Calibri" pitchFamily="34" charset="0"/>
              </a:defRPr>
            </a:lvl5pPr>
            <a:lvl6pPr marL="2536825" indent="-230188" defTabSz="933450" eaLnBrk="0" fontAlgn="base" hangingPunct="0">
              <a:spcBef>
                <a:spcPct val="30000"/>
              </a:spcBef>
              <a:spcAft>
                <a:spcPct val="0"/>
              </a:spcAft>
              <a:defRPr sz="1200">
                <a:solidFill>
                  <a:schemeClr val="tx1"/>
                </a:solidFill>
                <a:latin typeface="Calibri" pitchFamily="34" charset="0"/>
              </a:defRPr>
            </a:lvl6pPr>
            <a:lvl7pPr marL="2994025" indent="-230188" defTabSz="933450" eaLnBrk="0" fontAlgn="base" hangingPunct="0">
              <a:spcBef>
                <a:spcPct val="30000"/>
              </a:spcBef>
              <a:spcAft>
                <a:spcPct val="0"/>
              </a:spcAft>
              <a:defRPr sz="1200">
                <a:solidFill>
                  <a:schemeClr val="tx1"/>
                </a:solidFill>
                <a:latin typeface="Calibri" pitchFamily="34" charset="0"/>
              </a:defRPr>
            </a:lvl7pPr>
            <a:lvl8pPr marL="3451225" indent="-230188" defTabSz="933450" eaLnBrk="0" fontAlgn="base" hangingPunct="0">
              <a:spcBef>
                <a:spcPct val="30000"/>
              </a:spcBef>
              <a:spcAft>
                <a:spcPct val="0"/>
              </a:spcAft>
              <a:defRPr sz="1200">
                <a:solidFill>
                  <a:schemeClr val="tx1"/>
                </a:solidFill>
                <a:latin typeface="Calibri" pitchFamily="34" charset="0"/>
              </a:defRPr>
            </a:lvl8pPr>
            <a:lvl9pPr marL="3908425" indent="-230188" defTabSz="933450" eaLnBrk="0" fontAlgn="base" hangingPunct="0">
              <a:spcBef>
                <a:spcPct val="30000"/>
              </a:spcBef>
              <a:spcAft>
                <a:spcPct val="0"/>
              </a:spcAft>
              <a:defRPr sz="1200">
                <a:solidFill>
                  <a:schemeClr val="tx1"/>
                </a:solidFill>
                <a:latin typeface="Calibri" pitchFamily="34" charset="0"/>
              </a:defRPr>
            </a:lvl9pPr>
          </a:lstStyle>
          <a:p>
            <a:pPr marL="0" marR="0" lvl="0" indent="0" algn="l" defTabSz="933450" rtl="0" eaLnBrk="1" fontAlgn="auto" latinLnBrk="0" hangingPunct="1">
              <a:lnSpc>
                <a:spcPct val="100000"/>
              </a:lnSpc>
              <a:spcBef>
                <a:spcPct val="0"/>
              </a:spcBef>
              <a:spcAft>
                <a:spcPts val="0"/>
              </a:spcAft>
              <a:buClrTx/>
              <a:buSzTx/>
              <a:buFontTx/>
              <a:buNone/>
              <a:tabLst/>
              <a:defRPr/>
            </a:pPr>
            <a:fld id="{4D4F2131-BC2F-4262-A1E4-53DBCC5DF6FA}" type="slidenum">
              <a:rPr kumimoji="0" lang="en-US" altLang="en-US" sz="1200" b="0" i="0" u="none" strike="noStrike" kern="0" cap="none" spc="0" normalizeH="0" baseline="0" noProof="0" smtClean="0">
                <a:ln>
                  <a:noFill/>
                </a:ln>
                <a:solidFill>
                  <a:srgbClr val="000000"/>
                </a:solidFill>
                <a:effectLst/>
                <a:uLnTx/>
                <a:uFillTx/>
                <a:latin typeface="Arial" charset="0"/>
                <a:ea typeface="MS PGothic" pitchFamily="34" charset="-128"/>
                <a:cs typeface="Arial"/>
                <a:sym typeface="Arial"/>
              </a:rPr>
              <a:pPr marL="0" marR="0" lvl="0" indent="0" algn="l" defTabSz="933450" rtl="0" eaLnBrk="1" fontAlgn="auto" latinLnBrk="0" hangingPunct="1">
                <a:lnSpc>
                  <a:spcPct val="100000"/>
                </a:lnSpc>
                <a:spcBef>
                  <a:spcPct val="0"/>
                </a:spcBef>
                <a:spcAft>
                  <a:spcPts val="0"/>
                </a:spcAft>
                <a:buClrTx/>
                <a:buSzTx/>
                <a:buFontTx/>
                <a:buNone/>
                <a:tabLst/>
                <a:defRPr/>
              </a:pPr>
              <a:t>25</a:t>
            </a:fld>
            <a:endParaRPr kumimoji="0" lang="en-US" altLang="en-US" sz="1200" b="0" i="0" u="none" strike="noStrike" kern="0" cap="none" spc="0" normalizeH="0" baseline="0" noProof="0" smtClean="0">
              <a:ln>
                <a:noFill/>
              </a:ln>
              <a:solidFill>
                <a:srgbClr val="000000"/>
              </a:solidFill>
              <a:effectLst/>
              <a:uLnTx/>
              <a:uFillTx/>
              <a:latin typeface="Arial" charset="0"/>
              <a:ea typeface="MS PGothic" pitchFamily="34" charset="-128"/>
              <a:cs typeface="Arial"/>
              <a:sym typeface="Arial"/>
            </a:endParaRPr>
          </a:p>
        </p:txBody>
      </p:sp>
    </p:spTree>
    <p:extLst>
      <p:ext uri="{BB962C8B-B14F-4D97-AF65-F5344CB8AC3E}">
        <p14:creationId xmlns:p14="http://schemas.microsoft.com/office/powerpoint/2010/main" val="195559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SPCS2022 is referenced to 2022 TRFs and thus part of new “datums”, and will replace existing SPCS 83 (referenced to NAD 83)</a:t>
            </a:r>
          </a:p>
          <a:p>
            <a:pPr marL="171450" indent="-171450">
              <a:buFont typeface="Arial" panose="020B0604020202020204" pitchFamily="34" charset="0"/>
              <a:buChar char="•"/>
            </a:pPr>
            <a:r>
              <a:rPr lang="en-US" dirty="0"/>
              <a:t>Similar to SPCS 83 in some ways:</a:t>
            </a:r>
          </a:p>
          <a:p>
            <a:pPr marL="628650" lvl="1" indent="-171450">
              <a:buFont typeface="Arial" panose="020B0604020202020204" pitchFamily="34" charset="0"/>
              <a:buChar char="•"/>
            </a:pPr>
            <a:r>
              <a:rPr lang="en-US" dirty="0"/>
              <a:t>Designed by state, using same reference ellipsoid and same projection types</a:t>
            </a:r>
          </a:p>
          <a:p>
            <a:pPr marL="171450" indent="-171450">
              <a:buFont typeface="Arial" panose="020B0604020202020204" pitchFamily="34" charset="0"/>
              <a:buChar char="•"/>
            </a:pPr>
            <a:r>
              <a:rPr lang="en-US" dirty="0"/>
              <a:t>Differs from SPCS 83 in other ways:</a:t>
            </a:r>
          </a:p>
          <a:p>
            <a:pPr marL="628650" lvl="1" indent="-171450">
              <a:buFont typeface="Arial" panose="020B0604020202020204" pitchFamily="34" charset="0"/>
              <a:buChar char="•"/>
            </a:pPr>
            <a:r>
              <a:rPr lang="en-US" dirty="0"/>
              <a:t>Designs minimize distortion at topographic surface rather than ellipsoid surface (reduces distortion where system is actual used)</a:t>
            </a:r>
          </a:p>
          <a:p>
            <a:pPr marL="628650" lvl="1" indent="-171450">
              <a:buFont typeface="Arial" panose="020B0604020202020204" pitchFamily="34" charset="0"/>
              <a:buChar char="•"/>
            </a:pPr>
            <a:r>
              <a:rPr lang="en-US" dirty="0"/>
              <a:t>NGS will design default zones for every state, and default zones corresponding to existing SPCS 83 zones for states that do not request or propose something different</a:t>
            </a:r>
          </a:p>
          <a:p>
            <a:pPr marL="628650" lvl="1" indent="-171450">
              <a:buFont typeface="Arial" panose="020B0604020202020204" pitchFamily="34" charset="0"/>
              <a:buChar char="•"/>
            </a:pPr>
            <a:r>
              <a:rPr lang="en-US" dirty="0"/>
              <a:t>Can have up to 3 zone layers (where one layer must be a statewide zone).  The other layers can be default zones and/or LDP zones (but not designed by NGS).  Only one layer can be discontinuous (i.e., zones do not completely cover a state); it is expected that discontinuous layers will always be LDP zones.</a:t>
            </a:r>
          </a:p>
          <a:p>
            <a:pPr marL="628650" lvl="1" indent="-171450">
              <a:buFont typeface="Arial" panose="020B0604020202020204" pitchFamily="34" charset="0"/>
              <a:buChar char="•"/>
            </a:pPr>
            <a:r>
              <a:rPr lang="en-US" dirty="0"/>
              <a:t>“Special use” zones are for major urban areas, American Indian reservations, or federal jurisdictions/applications that fall in more than one state.  These must eb approved by the NGS Director on a case-by-case basis.</a:t>
            </a:r>
          </a:p>
          <a:p>
            <a:pPr marL="171450" lvl="0" indent="-171450">
              <a:buFont typeface="Arial" panose="020B0604020202020204" pitchFamily="34" charset="0"/>
              <a:buChar char="•"/>
            </a:pPr>
            <a:r>
              <a:rPr lang="en-US" dirty="0"/>
              <a:t>The stakeholder role is vitally important for states that want something other than default zones.  But all requests and proposals from stakeholders must be unanimous to become part of SPCS2022.</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478550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7574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2842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fontAlgn="base">
              <a:spcBef>
                <a:spcPct val="0"/>
              </a:spcBef>
              <a:spcAft>
                <a:spcPct val="0"/>
              </a:spcAft>
            </a:pPr>
            <a:fld id="{25EC3F40-5043-4E24-8FD0-AE04B0583C8C}" type="slidenum">
              <a:rPr lang="en-US" altLang="en-US" smtClean="0">
                <a:latin typeface="Calibri" panose="020F0502020204030204" pitchFamily="34" charset="0"/>
              </a:rPr>
              <a:pPr fontAlgn="base">
                <a:spcBef>
                  <a:spcPct val="0"/>
                </a:spcBef>
                <a:spcAft>
                  <a:spcPct val="0"/>
                </a:spcAft>
              </a:pPr>
              <a:t>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485980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2091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2780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2F3A6BF6-3AFE-45E3-A922-7177E1D2BC5D}"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50</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3195889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dirty="0"/>
          </a:p>
        </p:txBody>
      </p:sp>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0009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9</a:t>
            </a:fld>
            <a:endParaRPr lang="en-US" altLang="en-US" smtClean="0"/>
          </a:p>
        </p:txBody>
      </p:sp>
    </p:spTree>
    <p:extLst>
      <p:ext uri="{BB962C8B-B14F-4D97-AF65-F5344CB8AC3E}">
        <p14:creationId xmlns:p14="http://schemas.microsoft.com/office/powerpoint/2010/main" val="3490089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a:t>
            </a:fld>
            <a:endParaRPr lang="en-US"/>
          </a:p>
        </p:txBody>
      </p:sp>
    </p:spTree>
    <p:extLst>
      <p:ext uri="{BB962C8B-B14F-4D97-AF65-F5344CB8AC3E}">
        <p14:creationId xmlns:p14="http://schemas.microsoft.com/office/powerpoint/2010/main" val="210794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12</a:t>
            </a:fld>
            <a:endParaRPr lang="en-US" altLang="en-US" smtClean="0"/>
          </a:p>
        </p:txBody>
      </p:sp>
    </p:spTree>
    <p:extLst>
      <p:ext uri="{BB962C8B-B14F-4D97-AF65-F5344CB8AC3E}">
        <p14:creationId xmlns:p14="http://schemas.microsoft.com/office/powerpoint/2010/main" val="2381219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These velocities were arrived at by taking IGS08 velocities and removing the 3 parameter Euler Pole</a:t>
            </a:r>
            <a:r>
              <a:rPr lang="en-US" baseline="0" dirty="0" smtClean="0"/>
              <a:t> rotation of the North American plate as currently known (ITRF08 plate motion model).</a:t>
            </a:r>
          </a:p>
          <a:p>
            <a:endParaRPr lang="en-US" baseline="0" dirty="0" smtClean="0"/>
          </a:p>
          <a:p>
            <a:r>
              <a:rPr lang="en-US" baseline="0" dirty="0" smtClean="0"/>
              <a:t>These residual velocities will then be modeled into the IFVM for NATRF2022</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a:t>
            </a:fld>
            <a:endParaRPr lang="en-US" altLang="en-US" dirty="0"/>
          </a:p>
        </p:txBody>
      </p:sp>
    </p:spTree>
    <p:extLst>
      <p:ext uri="{BB962C8B-B14F-4D97-AF65-F5344CB8AC3E}">
        <p14:creationId xmlns:p14="http://schemas.microsoft.com/office/powerpoint/2010/main" val="223232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11E4B569-349B-4E23-A0FB-4B170971B589}"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14</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4228351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89EEB2E3-85A6-48F1-86B2-3476A3ADE562}"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15</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3411202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9E962D6-0A22-4321-8B8C-8B05D3193189}" type="datetimeFigureOut">
              <a:rPr lang="en-US">
                <a:solidFill>
                  <a:prstClr val="black">
                    <a:tint val="75000"/>
                  </a:prstClr>
                </a:solidFill>
              </a:rPr>
              <a:pPr>
                <a:defRPr/>
              </a:pPr>
              <a:t>3/4/2021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277EB2-CD6A-4856-8D16-614BF0D8715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66491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24C53F-6971-49A5-91E4-0B3DA1438DF7}" type="datetimeFigureOut">
              <a:rPr lang="en-US">
                <a:solidFill>
                  <a:prstClr val="black">
                    <a:tint val="75000"/>
                  </a:prstClr>
                </a:solidFill>
              </a:rPr>
              <a:pPr>
                <a:defRPr/>
              </a:pPr>
              <a:t>3/4/2021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AD5638-EE7E-456B-9FD5-AA0509CDF2D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51149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96E2CC-51F8-4D44-8BD4-71EFA343D5CD}" type="datetimeFigureOut">
              <a:rPr lang="en-US">
                <a:solidFill>
                  <a:prstClr val="black">
                    <a:tint val="75000"/>
                  </a:prstClr>
                </a:solidFill>
              </a:rPr>
              <a:pPr>
                <a:defRPr/>
              </a:pPr>
              <a:t>3/4/2021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0B4604-00C8-4C09-85C4-117A42FD4E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1190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7139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912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84EAFD-C5AD-4CE4-A9A2-1620EF885A13}" type="datetimeFigureOut">
              <a:rPr lang="en-US">
                <a:solidFill>
                  <a:prstClr val="black">
                    <a:tint val="75000"/>
                  </a:prstClr>
                </a:solidFill>
              </a:rPr>
              <a:pPr>
                <a:defRPr/>
              </a:pPr>
              <a:t>3/4/2021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670A46-871E-4729-9783-841A67B991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8879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D7ECE-9AF2-4ADE-B121-1164F1FFB6C4}" type="datetimeFigureOut">
              <a:rPr lang="en-US">
                <a:solidFill>
                  <a:prstClr val="black">
                    <a:tint val="75000"/>
                  </a:prstClr>
                </a:solidFill>
              </a:rPr>
              <a:pPr>
                <a:defRPr/>
              </a:pPr>
              <a:t>3/4/2021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2FA09C-50D8-4425-8086-338AFB21C2E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041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CAEC10B-6B64-4DB8-926F-B0CE45290310}" type="datetimeFigureOut">
              <a:rPr lang="en-US">
                <a:solidFill>
                  <a:prstClr val="black">
                    <a:tint val="75000"/>
                  </a:prstClr>
                </a:solidFill>
              </a:rPr>
              <a:pPr>
                <a:defRPr/>
              </a:pPr>
              <a:t>3/4/2021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D9FA71-42F9-46F0-AAB1-77E4E7B7C8D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71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4F41062-5E46-4E83-A73A-3E31CD20CD95}" type="datetimeFigureOut">
              <a:rPr lang="en-US">
                <a:solidFill>
                  <a:prstClr val="black">
                    <a:tint val="75000"/>
                  </a:prstClr>
                </a:solidFill>
              </a:rPr>
              <a:pPr>
                <a:defRPr/>
              </a:pPr>
              <a:t>3/4/2021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F5B5328-6158-4665-8C42-BE4BD0776F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64331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F15D7B-A6EC-4DD7-94BD-613EC1E6E2F1}" type="datetimeFigureOut">
              <a:rPr lang="en-US">
                <a:solidFill>
                  <a:prstClr val="black">
                    <a:tint val="75000"/>
                  </a:prstClr>
                </a:solidFill>
              </a:rPr>
              <a:pPr>
                <a:defRPr/>
              </a:pPr>
              <a:t>3/4/2021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80EFD5C-4B07-41B4-A825-23BD2C14081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9792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C872BD-AEFA-4E9C-A3F7-B099FB084B56}" type="datetimeFigureOut">
              <a:rPr lang="en-US">
                <a:solidFill>
                  <a:prstClr val="black">
                    <a:tint val="75000"/>
                  </a:prstClr>
                </a:solidFill>
              </a:rPr>
              <a:pPr>
                <a:defRPr/>
              </a:pPr>
              <a:t>3/4/2021</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A915F8D-0F11-4034-A73A-98CA8F610A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8702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1BA40E-3D68-4990-986D-2C254545A15B}" type="datetimeFigureOut">
              <a:rPr lang="en-US">
                <a:solidFill>
                  <a:prstClr val="black">
                    <a:tint val="75000"/>
                  </a:prstClr>
                </a:solidFill>
              </a:rPr>
              <a:pPr>
                <a:defRPr/>
              </a:pPr>
              <a:t>3/4/2021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2B9E40-FB0F-4D34-BF50-10284A98DD8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503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9B5781-3118-47C8-A1AF-FD18E3517A8D}" type="datetimeFigureOut">
              <a:rPr lang="en-US">
                <a:solidFill>
                  <a:prstClr val="black">
                    <a:tint val="75000"/>
                  </a:prstClr>
                </a:solidFill>
              </a:rPr>
              <a:pPr>
                <a:defRPr/>
              </a:pPr>
              <a:t>3/4/2021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ABDFC1-7D66-499C-BB8D-4E0F2A9B2DA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4216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670813F4-5EFC-4B36-B954-3568AA051563}" type="datetimeFigureOut">
              <a:rPr lang="en-US">
                <a:solidFill>
                  <a:prstClr val="black">
                    <a:tint val="75000"/>
                  </a:prstClr>
                </a:solidFill>
                <a:ea typeface="+mn-ea"/>
              </a:rPr>
              <a:pPr defTabSz="914400">
                <a:defRPr/>
              </a:pPr>
              <a:t>3/4/2021</a:t>
            </a:fld>
            <a:endParaRPr lang="en-US" dirty="0">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72FDA4AF-7BF3-4CA9-A6D4-43FE57F0476A}" type="slidenum">
              <a:rPr lang="en-US">
                <a:solidFill>
                  <a:prstClr val="black">
                    <a:tint val="75000"/>
                  </a:prstClr>
                </a:solidFill>
                <a:ea typeface="+mn-ea"/>
              </a:rPr>
              <a:pPr defTabSz="914400">
                <a:defRPr/>
              </a:pPr>
              <a:t>‹#›</a:t>
            </a:fld>
            <a:endParaRPr lang="en-US" dirty="0">
              <a:solidFill>
                <a:prstClr val="black">
                  <a:tint val="75000"/>
                </a:prstClr>
              </a:solidFill>
              <a:ea typeface="+mn-ea"/>
            </a:endParaRPr>
          </a:p>
        </p:txBody>
      </p:sp>
    </p:spTree>
    <p:extLst>
      <p:ext uri="{BB962C8B-B14F-4D97-AF65-F5344CB8AC3E}">
        <p14:creationId xmlns:p14="http://schemas.microsoft.com/office/powerpoint/2010/main" val="11480748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5" r:id="rId12"/>
    <p:sldLayoutId id="2147483676"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txBox="1">
            <a:spLocks/>
          </p:cNvSpPr>
          <p:nvPr/>
        </p:nvSpPr>
        <p:spPr bwMode="auto">
          <a:xfrm>
            <a:off x="-9053" y="926105"/>
            <a:ext cx="9144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20000"/>
              </a:spcBef>
              <a:spcAft>
                <a:spcPct val="0"/>
              </a:spcAft>
              <a:buClrTx/>
              <a:buSzPct val="100000"/>
              <a:buFontTx/>
              <a:buNone/>
              <a:tabLst/>
              <a:defRPr/>
            </a:pPr>
            <a:r>
              <a:rPr kumimoji="0" lang="en-US" sz="36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sym typeface="Arial"/>
              </a:rPr>
              <a:t>The New 2022 U.S. Datums and </a:t>
            </a:r>
          </a:p>
          <a:p>
            <a:pPr marL="0" marR="0" lvl="0" indent="0" algn="ctr" defTabSz="457200" rtl="0" eaLnBrk="1" fontAlgn="base" latinLnBrk="0" hangingPunct="1">
              <a:lnSpc>
                <a:spcPct val="100000"/>
              </a:lnSpc>
              <a:spcBef>
                <a:spcPct val="20000"/>
              </a:spcBef>
              <a:spcAft>
                <a:spcPct val="0"/>
              </a:spcAft>
              <a:buClrTx/>
              <a:buSzPct val="100000"/>
              <a:buFontTx/>
              <a:buNone/>
              <a:tabLst/>
              <a:defRPr/>
            </a:pPr>
            <a:r>
              <a:rPr kumimoji="0" lang="en-US" sz="36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sym typeface="Arial"/>
              </a:rPr>
              <a:t>Related Products</a:t>
            </a:r>
            <a:endParaRPr kumimoji="0" lang="en-US" sz="3600" b="1" i="1"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Arial" pitchFamily="34" charset="0"/>
              <a:sym typeface="Arial"/>
            </a:endParaRPr>
          </a:p>
        </p:txBody>
      </p:sp>
      <p:sp>
        <p:nvSpPr>
          <p:cNvPr id="9" name="TextBox 13"/>
          <p:cNvSpPr txBox="1">
            <a:spLocks noChangeArrowheads="1"/>
          </p:cNvSpPr>
          <p:nvPr/>
        </p:nvSpPr>
        <p:spPr bwMode="auto">
          <a:xfrm>
            <a:off x="2651125" y="5623560"/>
            <a:ext cx="393255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Arial"/>
                <a:sym typeface="Arial"/>
              </a:rPr>
              <a:t>Denis Riordan, </a:t>
            </a: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Arial"/>
                <a:sym typeface="Arial"/>
              </a:rPr>
              <a:t>PSM</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Arial"/>
                <a:sym typeface="Arial"/>
              </a:rPr>
              <a:t>NOAA, National Geodetic Survey</a:t>
            </a:r>
            <a:endPar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Arial"/>
              <a:sym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pitchFamily="34" charset="0"/>
                <a:ea typeface="ＭＳ Ｐゴシック" pitchFamily="34" charset="-128"/>
                <a:cs typeface="Arial"/>
                <a:sym typeface="Arial"/>
              </a:rPr>
              <a:t>denis.riordan@noaa.gov</a:t>
            </a:r>
          </a:p>
        </p:txBody>
      </p:sp>
      <p:sp>
        <p:nvSpPr>
          <p:cNvPr id="13" name="TextBox 8"/>
          <p:cNvSpPr txBox="1">
            <a:spLocks noChangeArrowheads="1"/>
          </p:cNvSpPr>
          <p:nvPr/>
        </p:nvSpPr>
        <p:spPr bwMode="auto">
          <a:xfrm>
            <a:off x="0" y="2332450"/>
            <a:ext cx="91440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lvl="0" algn="ctr" defTabSz="457200" eaLnBrk="1" fontAlgn="base" hangingPunct="1">
              <a:spcBef>
                <a:spcPct val="0"/>
              </a:spcBef>
              <a:spcAft>
                <a:spcPct val="0"/>
              </a:spcAft>
              <a:defRPr/>
            </a:pPr>
            <a: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Arial"/>
                <a:sym typeface="Arial"/>
              </a:rPr>
              <a:t/>
            </a:r>
            <a:b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Arial"/>
                <a:sym typeface="Arial"/>
              </a:rPr>
            </a:br>
            <a:r>
              <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Arial"/>
                <a:sym typeface="Arial"/>
              </a:rPr>
              <a:t>University</a:t>
            </a:r>
            <a:r>
              <a:rPr kumimoji="0" lang="en-US" sz="2800" b="1" i="0" u="none" strike="noStrike" kern="1200" cap="none" spc="0" normalizeH="0" noProof="0" dirty="0" smtClean="0">
                <a:ln>
                  <a:noFill/>
                </a:ln>
                <a:solidFill>
                  <a:prstClr val="black"/>
                </a:solidFill>
                <a:effectLst/>
                <a:uLnTx/>
                <a:uFillTx/>
                <a:latin typeface="Calibri" pitchFamily="34" charset="0"/>
                <a:ea typeface="ＭＳ Ｐゴシック" pitchFamily="34" charset="-128"/>
                <a:cs typeface="Arial"/>
                <a:sym typeface="Arial"/>
              </a:rPr>
              <a:t> of </a:t>
            </a:r>
            <a:r>
              <a:rPr lang="en-US" sz="2800" b="1" kern="1200" dirty="0" smtClean="0">
                <a:solidFill>
                  <a:prstClr val="black"/>
                </a:solidFill>
              </a:rPr>
              <a:t>Florida Geomatics Students Association</a:t>
            </a:r>
            <a:endPar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Arial"/>
              <a:sym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sz="2800" b="1" kern="1200" dirty="0" smtClean="0">
                <a:solidFill>
                  <a:prstClr val="black"/>
                </a:solidFill>
              </a:rPr>
              <a:t>March Meeting</a:t>
            </a:r>
            <a:endPar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Arial"/>
              <a:sym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Arial"/>
              <a:sym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Arial"/>
                <a:sym typeface="Arial"/>
              </a:rPr>
              <a:t>March 4, 2021</a:t>
            </a:r>
            <a:endParaRPr kumimoji="0" lang="en-US" sz="24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Arial"/>
              <a:sym typeface="Aria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80" y="5735759"/>
            <a:ext cx="732802" cy="76048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625" y="5806440"/>
            <a:ext cx="653415" cy="653415"/>
          </a:xfrm>
          <a:prstGeom prst="rect">
            <a:avLst/>
          </a:prstGeom>
        </p:spPr>
      </p:pic>
    </p:spTree>
    <p:extLst>
      <p:ext uri="{BB962C8B-B14F-4D97-AF65-F5344CB8AC3E}">
        <p14:creationId xmlns:p14="http://schemas.microsoft.com/office/powerpoint/2010/main" val="4067961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23046" y="5399809"/>
            <a:ext cx="2311454" cy="707886"/>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675" y="0"/>
            <a:ext cx="9144000" cy="6858000"/>
          </a:xfrm>
          <a:prstGeom prst="rect">
            <a:avLst/>
          </a:prstGeom>
        </p:spPr>
      </p:pic>
    </p:spTree>
    <p:extLst>
      <p:ext uri="{BB962C8B-B14F-4D97-AF65-F5344CB8AC3E}">
        <p14:creationId xmlns:p14="http://schemas.microsoft.com/office/powerpoint/2010/main" val="3125125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91334" y="793376"/>
            <a:ext cx="5158268" cy="5760010"/>
          </a:xfrm>
          <a:prstGeom prst="rect">
            <a:avLst/>
          </a:prstGeom>
          <a:noFill/>
          <a:ln>
            <a:noFill/>
          </a:ln>
        </p:spPr>
      </p:pic>
      <p:sp>
        <p:nvSpPr>
          <p:cNvPr id="7" name="TextBox 6"/>
          <p:cNvSpPr txBox="1"/>
          <p:nvPr/>
        </p:nvSpPr>
        <p:spPr>
          <a:xfrm>
            <a:off x="47626" y="1323975"/>
            <a:ext cx="3943708" cy="2862322"/>
          </a:xfrm>
          <a:prstGeom prst="rect">
            <a:avLst/>
          </a:prstGeom>
          <a:noFill/>
        </p:spPr>
        <p:txBody>
          <a:bodyPr wrap="none" rtlCol="0">
            <a:spAutoFit/>
          </a:bodyPr>
          <a:lstStyle/>
          <a:p>
            <a:r>
              <a:rPr lang="en-US" sz="2000" dirty="0" smtClean="0"/>
              <a:t>Each frame will get 3 parameters</a:t>
            </a:r>
          </a:p>
          <a:p>
            <a:pPr marL="285750" indent="-285750">
              <a:buFontTx/>
              <a:buChar char="-"/>
            </a:pPr>
            <a:r>
              <a:rPr lang="en-US" sz="2000" dirty="0" smtClean="0"/>
              <a:t>Euler Pole Latitude</a:t>
            </a:r>
          </a:p>
          <a:p>
            <a:pPr marL="285750" indent="-285750">
              <a:buFontTx/>
              <a:buChar char="-"/>
            </a:pPr>
            <a:r>
              <a:rPr lang="en-US" sz="2000" dirty="0" smtClean="0"/>
              <a:t>Euler Pole Longitude</a:t>
            </a:r>
          </a:p>
          <a:p>
            <a:pPr marL="285750" indent="-285750">
              <a:buFontTx/>
              <a:buChar char="-"/>
            </a:pPr>
            <a:r>
              <a:rPr lang="en-US" sz="2000" dirty="0" smtClean="0"/>
              <a:t>Rotation rate (radians / year)</a:t>
            </a:r>
          </a:p>
          <a:p>
            <a:endParaRPr lang="en-US" sz="2000" dirty="0"/>
          </a:p>
          <a:p>
            <a:r>
              <a:rPr lang="en-US" sz="2000" dirty="0" smtClean="0"/>
              <a:t>This will be used to compute</a:t>
            </a:r>
          </a:p>
          <a:p>
            <a:r>
              <a:rPr lang="en-US" sz="2000" dirty="0" smtClean="0"/>
              <a:t>time-dependent TRF2022 </a:t>
            </a:r>
          </a:p>
          <a:p>
            <a:r>
              <a:rPr lang="en-US" sz="2000" dirty="0" smtClean="0"/>
              <a:t>coordinates from time-dependent</a:t>
            </a:r>
          </a:p>
          <a:p>
            <a:r>
              <a:rPr lang="en-US" sz="2000" dirty="0" smtClean="0"/>
              <a:t>IGS coordinates. </a:t>
            </a:r>
          </a:p>
        </p:txBody>
      </p:sp>
      <p:sp>
        <p:nvSpPr>
          <p:cNvPr id="4" name="Title 1"/>
          <p:cNvSpPr txBox="1">
            <a:spLocks/>
          </p:cNvSpPr>
          <p:nvPr/>
        </p:nvSpPr>
        <p:spPr bwMode="auto">
          <a:xfrm>
            <a:off x="457200" y="24323"/>
            <a:ext cx="8229600" cy="538382"/>
          </a:xfrm>
          <a:prstGeom prst="rect">
            <a:avLst/>
          </a:prstGeom>
          <a:solidFill>
            <a:schemeClr val="accent1">
              <a:lumMod val="40000"/>
              <a:lumOff val="60000"/>
            </a:schemeClr>
          </a:solid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NSRS Plate Rotation</a:t>
            </a:r>
            <a:r>
              <a:rPr kumimoji="0" lang="en-US" altLang="en-US" sz="3600" b="1" i="0" u="none" strike="noStrike" kern="1200" cap="none" spc="0" normalizeH="0" noProof="0" dirty="0" smtClean="0">
                <a:ln>
                  <a:noFill/>
                </a:ln>
                <a:solidFill>
                  <a:srgbClr val="000099"/>
                </a:solidFill>
                <a:effectLst/>
                <a:uLnTx/>
                <a:uFillTx/>
                <a:latin typeface="Calibri"/>
                <a:ea typeface="ＭＳ Ｐゴシック" charset="0"/>
              </a:rPr>
              <a:t> Mod</a:t>
            </a: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eling</a:t>
            </a:r>
          </a:p>
        </p:txBody>
      </p:sp>
      <p:sp>
        <p:nvSpPr>
          <p:cNvPr id="16" name="TextBox 15">
            <a:extLst>
              <a:ext uri="{FF2B5EF4-FFF2-40B4-BE49-F238E27FC236}">
                <a16:creationId xmlns:a16="http://schemas.microsoft.com/office/drawing/2014/main" id="{EBB77516-08A0-4EA1-BFD1-099217BD6FE4}"/>
              </a:ext>
            </a:extLst>
          </p:cNvPr>
          <p:cNvSpPr txBox="1"/>
          <p:nvPr/>
        </p:nvSpPr>
        <p:spPr>
          <a:xfrm rot="21054718">
            <a:off x="5967853" y="5476602"/>
            <a:ext cx="1385180" cy="338554"/>
          </a:xfrm>
          <a:prstGeom prst="rect">
            <a:avLst/>
          </a:prstGeom>
          <a:noFill/>
        </p:spPr>
        <p:txBody>
          <a:bodyPr wrap="square" rtlCol="0">
            <a:spAutoFit/>
          </a:bodyPr>
          <a:lstStyle/>
          <a:p>
            <a:r>
              <a:rPr lang="en-US" sz="1600" b="1" dirty="0">
                <a:solidFill>
                  <a:srgbClr val="FF0000"/>
                </a:solidFill>
              </a:rPr>
              <a:t>EULER Pole</a:t>
            </a:r>
          </a:p>
        </p:txBody>
      </p:sp>
      <p:grpSp>
        <p:nvGrpSpPr>
          <p:cNvPr id="18" name="Group 17"/>
          <p:cNvGrpSpPr>
            <a:grpSpLocks noChangeAspect="1"/>
          </p:cNvGrpSpPr>
          <p:nvPr/>
        </p:nvGrpSpPr>
        <p:grpSpPr>
          <a:xfrm>
            <a:off x="4195344" y="2234418"/>
            <a:ext cx="6400800" cy="6400800"/>
            <a:chOff x="5513151" y="2086502"/>
            <a:chExt cx="6083801" cy="5997715"/>
          </a:xfrm>
        </p:grpSpPr>
        <p:sp>
          <p:nvSpPr>
            <p:cNvPr id="19" name="Slide Number Placeholder 18">
              <a:extLst>
                <a:ext uri="{FF2B5EF4-FFF2-40B4-BE49-F238E27FC236}">
                  <a16:creationId xmlns:a16="http://schemas.microsoft.com/office/drawing/2014/main" id="{F1144898-85DC-4EB0-B2CE-E8F2CCFB42C9}"/>
                </a:ext>
              </a:extLst>
            </p:cNvPr>
            <p:cNvSpPr txBox="1">
              <a:spLocks/>
            </p:cNvSpPr>
            <p:nvPr/>
          </p:nvSpPr>
          <p:spPr>
            <a:xfrm>
              <a:off x="8737600" y="6356353"/>
              <a:ext cx="284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3CA038F7-C2D1-44BA-A135-71B31C4C941C}" type="slidenum">
                <a:rPr lang="en-US" altLang="en-US" smtClean="0"/>
                <a:pPr/>
                <a:t>11</a:t>
              </a:fld>
              <a:endParaRPr lang="en-US" altLang="en-US" dirty="0"/>
            </a:p>
          </p:txBody>
        </p:sp>
        <p:sp>
          <p:nvSpPr>
            <p:cNvPr id="20" name="Partial Circle 1">
              <a:extLst>
                <a:ext uri="{FF2B5EF4-FFF2-40B4-BE49-F238E27FC236}">
                  <a16:creationId xmlns:a16="http://schemas.microsoft.com/office/drawing/2014/main" id="{D3178AE9-1A00-49D0-ADC6-3DF6E9834161}"/>
                </a:ext>
              </a:extLst>
            </p:cNvPr>
            <p:cNvSpPr/>
            <p:nvPr/>
          </p:nvSpPr>
          <p:spPr>
            <a:xfrm rot="7838207">
              <a:off x="5697531" y="2181701"/>
              <a:ext cx="5800578" cy="5998265"/>
            </a:xfrm>
            <a:prstGeom prst="pie">
              <a:avLst>
                <a:gd name="adj1" fmla="val 5309861"/>
                <a:gd name="adj2" fmla="val 10165927"/>
              </a:avLst>
            </a:prstGeom>
            <a:solidFill>
              <a:schemeClr val="tx2">
                <a:lumMod val="20000"/>
                <a:lumOff val="80000"/>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Arrow: Circular 4">
              <a:extLst>
                <a:ext uri="{FF2B5EF4-FFF2-40B4-BE49-F238E27FC236}">
                  <a16:creationId xmlns:a16="http://schemas.microsoft.com/office/drawing/2014/main" id="{CBFA3893-FC78-4D67-886A-547BEBF5525F}"/>
                </a:ext>
              </a:extLst>
            </p:cNvPr>
            <p:cNvSpPr/>
            <p:nvPr/>
          </p:nvSpPr>
          <p:spPr>
            <a:xfrm rot="1691144" flipH="1">
              <a:off x="5513151" y="2086502"/>
              <a:ext cx="5993186" cy="5997715"/>
            </a:xfrm>
            <a:prstGeom prst="circularArrow">
              <a:avLst>
                <a:gd name="adj1" fmla="val 641"/>
                <a:gd name="adj2" fmla="val 599331"/>
                <a:gd name="adj3" fmla="val 21306641"/>
                <a:gd name="adj4" fmla="val 1525736"/>
                <a:gd name="adj5" fmla="val 2202"/>
              </a:avLst>
            </a:prstGeom>
            <a:gradFill>
              <a:gsLst>
                <a:gs pos="0">
                  <a:schemeClr val="accent1">
                    <a:tint val="100000"/>
                    <a:shade val="100000"/>
                    <a:satMod val="130000"/>
                    <a:alpha val="17000"/>
                  </a:schemeClr>
                </a:gs>
                <a:gs pos="100000">
                  <a:schemeClr val="accent1">
                    <a:tint val="50000"/>
                    <a:shade val="100000"/>
                    <a:satMod val="350000"/>
                  </a:schemeClr>
                </a:gs>
              </a:gsLs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386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gray">
          <a:xfrm>
            <a:off x="5695950" y="1582804"/>
            <a:ext cx="3219450" cy="454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sz="3600" kern="0" dirty="0" smtClean="0">
                <a:solidFill>
                  <a:srgbClr val="FF0000"/>
                </a:solidFill>
                <a:latin typeface="Cambria" panose="02040503050406030204" pitchFamily="18" charset="0"/>
                <a:ea typeface="Cambria" panose="02040503050406030204" pitchFamily="18" charset="0"/>
              </a:rPr>
              <a:t>NATRF2022</a:t>
            </a:r>
          </a:p>
          <a:p>
            <a:pPr marL="0" indent="0">
              <a:spcBef>
                <a:spcPts val="4400"/>
              </a:spcBef>
              <a:buNone/>
              <a:defRPr/>
            </a:pPr>
            <a:r>
              <a:rPr lang="en-US" sz="3600" kern="0" dirty="0" smtClean="0">
                <a:solidFill>
                  <a:srgbClr val="FF0000"/>
                </a:solidFill>
                <a:latin typeface="Cambria" panose="02040503050406030204" pitchFamily="18" charset="0"/>
                <a:ea typeface="Cambria" panose="02040503050406030204" pitchFamily="18" charset="0"/>
                <a:cs typeface="+mn-cs"/>
              </a:rPr>
              <a:t>CATRF2022</a:t>
            </a:r>
          </a:p>
          <a:p>
            <a:pPr marL="0" indent="0">
              <a:spcBef>
                <a:spcPts val="4600"/>
              </a:spcBef>
              <a:buNone/>
              <a:defRPr/>
            </a:pPr>
            <a:r>
              <a:rPr lang="en-US" sz="3600" kern="0" dirty="0" smtClean="0">
                <a:solidFill>
                  <a:srgbClr val="FF0000"/>
                </a:solidFill>
                <a:latin typeface="Cambria" panose="02040503050406030204" pitchFamily="18" charset="0"/>
                <a:ea typeface="Cambria" panose="02040503050406030204" pitchFamily="18" charset="0"/>
              </a:rPr>
              <a:t>PATRF2022</a:t>
            </a:r>
          </a:p>
          <a:p>
            <a:pPr marL="0" indent="0">
              <a:spcBef>
                <a:spcPts val="4600"/>
              </a:spcBef>
              <a:buNone/>
              <a:defRPr/>
            </a:pPr>
            <a:r>
              <a:rPr lang="en-US" sz="3600" kern="0" dirty="0" smtClean="0">
                <a:solidFill>
                  <a:srgbClr val="FF0000"/>
                </a:solidFill>
                <a:latin typeface="Cambria" panose="02040503050406030204" pitchFamily="18" charset="0"/>
                <a:ea typeface="Cambria" panose="02040503050406030204" pitchFamily="18" charset="0"/>
              </a:rPr>
              <a:t>MATRF2022</a:t>
            </a:r>
            <a:endParaRPr lang="en-US" sz="3600" kern="0" dirty="0">
              <a:solidFill>
                <a:srgbClr val="FF0000"/>
              </a:solidFill>
              <a:latin typeface="Cambria" panose="02040503050406030204" pitchFamily="18" charset="0"/>
              <a:ea typeface="Cambria" panose="02040503050406030204" pitchFamily="18" charset="0"/>
            </a:endParaRPr>
          </a:p>
        </p:txBody>
      </p:sp>
      <p:sp>
        <p:nvSpPr>
          <p:cNvPr id="8" name="TextBox 7"/>
          <p:cNvSpPr txBox="1"/>
          <p:nvPr/>
        </p:nvSpPr>
        <p:spPr>
          <a:xfrm>
            <a:off x="2650998" y="1574885"/>
            <a:ext cx="2275633" cy="646331"/>
          </a:xfrm>
          <a:prstGeom prst="rect">
            <a:avLst/>
          </a:prstGeom>
          <a:noFill/>
          <a:ln>
            <a:solidFill>
              <a:schemeClr val="tx1"/>
            </a:solidFill>
          </a:ln>
        </p:spPr>
        <p:txBody>
          <a:bodyPr wrap="square" rtlCol="0">
            <a:spAutoFit/>
          </a:bodyPr>
          <a:lstStyle/>
          <a:p>
            <a:r>
              <a:rPr lang="en-US" dirty="0" smtClean="0"/>
              <a:t>Rotation of the </a:t>
            </a:r>
          </a:p>
          <a:p>
            <a:r>
              <a:rPr lang="en-US" dirty="0" smtClean="0"/>
              <a:t>North American Plate</a:t>
            </a:r>
          </a:p>
        </p:txBody>
      </p:sp>
      <p:sp>
        <p:nvSpPr>
          <p:cNvPr id="14" name="TextBox 13"/>
          <p:cNvSpPr txBox="1"/>
          <p:nvPr/>
        </p:nvSpPr>
        <p:spPr>
          <a:xfrm>
            <a:off x="2650997" y="2707288"/>
            <a:ext cx="1909028" cy="646331"/>
          </a:xfrm>
          <a:prstGeom prst="rect">
            <a:avLst/>
          </a:prstGeom>
          <a:noFill/>
          <a:ln>
            <a:solidFill>
              <a:schemeClr val="tx1"/>
            </a:solidFill>
          </a:ln>
        </p:spPr>
        <p:txBody>
          <a:bodyPr wrap="square" rtlCol="0">
            <a:spAutoFit/>
          </a:bodyPr>
          <a:lstStyle/>
          <a:p>
            <a:r>
              <a:rPr lang="en-US" dirty="0" smtClean="0"/>
              <a:t>Rotation of the </a:t>
            </a:r>
          </a:p>
          <a:p>
            <a:r>
              <a:rPr lang="en-US" dirty="0" smtClean="0"/>
              <a:t>Caribbean Plate</a:t>
            </a:r>
          </a:p>
        </p:txBody>
      </p:sp>
      <p:sp>
        <p:nvSpPr>
          <p:cNvPr id="15" name="TextBox 14"/>
          <p:cNvSpPr txBox="1"/>
          <p:nvPr/>
        </p:nvSpPr>
        <p:spPr>
          <a:xfrm>
            <a:off x="2650997" y="3853528"/>
            <a:ext cx="1666034" cy="646331"/>
          </a:xfrm>
          <a:prstGeom prst="rect">
            <a:avLst/>
          </a:prstGeom>
          <a:noFill/>
          <a:ln>
            <a:solidFill>
              <a:schemeClr val="tx1"/>
            </a:solidFill>
          </a:ln>
        </p:spPr>
        <p:txBody>
          <a:bodyPr wrap="none" rtlCol="0">
            <a:spAutoFit/>
          </a:bodyPr>
          <a:lstStyle/>
          <a:p>
            <a:r>
              <a:rPr lang="en-US" dirty="0" smtClean="0"/>
              <a:t>Rotation of the </a:t>
            </a:r>
          </a:p>
          <a:p>
            <a:r>
              <a:rPr lang="en-US" dirty="0" smtClean="0"/>
              <a:t>Pacific Plate</a:t>
            </a:r>
          </a:p>
        </p:txBody>
      </p:sp>
      <p:sp>
        <p:nvSpPr>
          <p:cNvPr id="16" name="TextBox 15"/>
          <p:cNvSpPr txBox="1"/>
          <p:nvPr/>
        </p:nvSpPr>
        <p:spPr>
          <a:xfrm>
            <a:off x="2650997" y="4984945"/>
            <a:ext cx="1666034" cy="646331"/>
          </a:xfrm>
          <a:prstGeom prst="rect">
            <a:avLst/>
          </a:prstGeom>
          <a:noFill/>
          <a:ln>
            <a:solidFill>
              <a:schemeClr val="tx1"/>
            </a:solidFill>
          </a:ln>
        </p:spPr>
        <p:txBody>
          <a:bodyPr wrap="none" rtlCol="0">
            <a:spAutoFit/>
          </a:bodyPr>
          <a:lstStyle/>
          <a:p>
            <a:r>
              <a:rPr lang="en-US" dirty="0" smtClean="0"/>
              <a:t>Rotation of the </a:t>
            </a:r>
          </a:p>
          <a:p>
            <a:r>
              <a:rPr lang="en-US" dirty="0" smtClean="0"/>
              <a:t>Mariana Plate</a:t>
            </a:r>
          </a:p>
        </p:txBody>
      </p:sp>
      <p:sp>
        <p:nvSpPr>
          <p:cNvPr id="18" name="Content Placeholder 2"/>
          <p:cNvSpPr txBox="1">
            <a:spLocks/>
          </p:cNvSpPr>
          <p:nvPr/>
        </p:nvSpPr>
        <p:spPr bwMode="gray">
          <a:xfrm>
            <a:off x="162189" y="3353619"/>
            <a:ext cx="1456660" cy="4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850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lnSpc>
                <a:spcPct val="120000"/>
              </a:lnSpc>
              <a:spcBef>
                <a:spcPts val="0"/>
              </a:spcBef>
              <a:buNone/>
              <a:defRPr/>
            </a:pPr>
            <a:r>
              <a:rPr lang="en-US" sz="3400" b="1" kern="0" dirty="0" smtClean="0">
                <a:solidFill>
                  <a:srgbClr val="00A4DE"/>
                </a:solidFill>
                <a:latin typeface="Cambria" panose="02040503050406030204" pitchFamily="18" charset="0"/>
                <a:ea typeface="Cambria" panose="02040503050406030204" pitchFamily="18" charset="0"/>
              </a:rPr>
              <a:t>ITRF2020</a:t>
            </a:r>
            <a:endParaRPr lang="en-US" sz="3400" b="1" kern="0" dirty="0">
              <a:solidFill>
                <a:srgbClr val="00A4DE"/>
              </a:solidFill>
              <a:latin typeface="Cambria" panose="02040503050406030204" pitchFamily="18" charset="0"/>
              <a:ea typeface="Cambria" panose="02040503050406030204" pitchFamily="18" charset="0"/>
            </a:endParaRPr>
          </a:p>
        </p:txBody>
      </p:sp>
      <p:sp>
        <p:nvSpPr>
          <p:cNvPr id="7" name="Rounded Rectangle 6"/>
          <p:cNvSpPr/>
          <p:nvPr/>
        </p:nvSpPr>
        <p:spPr>
          <a:xfrm>
            <a:off x="2347177" y="1341847"/>
            <a:ext cx="2881559" cy="4745254"/>
          </a:xfrm>
          <a:prstGeom prst="roundRect">
            <a:avLst/>
          </a:prstGeom>
          <a:noFill/>
          <a:ln w="698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921372" y="6168344"/>
            <a:ext cx="1733167" cy="538609"/>
          </a:xfrm>
          <a:prstGeom prst="rect">
            <a:avLst/>
          </a:prstGeom>
          <a:noFill/>
        </p:spPr>
        <p:txBody>
          <a:bodyPr wrap="none" rtlCol="0">
            <a:spAutoFit/>
          </a:bodyPr>
          <a:lstStyle/>
          <a:p>
            <a:r>
              <a:rPr lang="en-US" sz="2900" b="1" dirty="0">
                <a:solidFill>
                  <a:srgbClr val="00B050"/>
                </a:solidFill>
                <a:latin typeface="Cambria" panose="02040503050406030204" pitchFamily="18" charset="0"/>
                <a:ea typeface="Cambria" panose="02040503050406030204" pitchFamily="18" charset="0"/>
              </a:rPr>
              <a:t>EPP2022</a:t>
            </a:r>
          </a:p>
        </p:txBody>
      </p:sp>
      <p:cxnSp>
        <p:nvCxnSpPr>
          <p:cNvPr id="11" name="Elbow Connector 10"/>
          <p:cNvCxnSpPr>
            <a:stCxn id="18" idx="0"/>
            <a:endCxn id="8" idx="1"/>
          </p:cNvCxnSpPr>
          <p:nvPr/>
        </p:nvCxnSpPr>
        <p:spPr>
          <a:xfrm rot="5400000" flipH="1" flipV="1">
            <a:off x="1042974" y="1745596"/>
            <a:ext cx="1455568" cy="1760479"/>
          </a:xfrm>
          <a:prstGeom prst="bentConnector2">
            <a:avLst/>
          </a:prstGeom>
          <a:ln w="31750">
            <a:solidFill>
              <a:srgbClr val="00B0F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2" name="Elbow Connector 21"/>
          <p:cNvCxnSpPr>
            <a:endCxn id="14" idx="1"/>
          </p:cNvCxnSpPr>
          <p:nvPr/>
        </p:nvCxnSpPr>
        <p:spPr>
          <a:xfrm flipV="1">
            <a:off x="1879963" y="3030454"/>
            <a:ext cx="771034" cy="459739"/>
          </a:xfrm>
          <a:prstGeom prst="bentConnector3">
            <a:avLst>
              <a:gd name="adj1" fmla="val 37152"/>
            </a:avLst>
          </a:prstGeom>
          <a:ln w="31750">
            <a:solidFill>
              <a:srgbClr val="00B0F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8" idx="2"/>
            <a:endCxn id="16" idx="1"/>
          </p:cNvCxnSpPr>
          <p:nvPr/>
        </p:nvCxnSpPr>
        <p:spPr>
          <a:xfrm rot="16200000" flipH="1">
            <a:off x="1015470" y="3672582"/>
            <a:ext cx="1510577" cy="1760478"/>
          </a:xfrm>
          <a:prstGeom prst="bentConnector2">
            <a:avLst/>
          </a:prstGeom>
          <a:ln w="31750">
            <a:solidFill>
              <a:srgbClr val="00B0F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6" name="Elbow Connector 35"/>
          <p:cNvCxnSpPr/>
          <p:nvPr/>
        </p:nvCxnSpPr>
        <p:spPr>
          <a:xfrm>
            <a:off x="1879963" y="3626767"/>
            <a:ext cx="771034" cy="549927"/>
          </a:xfrm>
          <a:prstGeom prst="bentConnector3">
            <a:avLst>
              <a:gd name="adj1" fmla="val 37152"/>
            </a:avLst>
          </a:prstGeom>
          <a:ln w="31750">
            <a:solidFill>
              <a:srgbClr val="00B0F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3559" name="Straight Arrow Connector 23558"/>
          <p:cNvCxnSpPr/>
          <p:nvPr/>
        </p:nvCxnSpPr>
        <p:spPr>
          <a:xfrm>
            <a:off x="4926630" y="1898051"/>
            <a:ext cx="675312" cy="0"/>
          </a:xfrm>
          <a:prstGeom prst="straightConnector1">
            <a:avLst/>
          </a:prstGeom>
          <a:ln w="3175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4" idx="3"/>
          </p:cNvCxnSpPr>
          <p:nvPr/>
        </p:nvCxnSpPr>
        <p:spPr>
          <a:xfrm flipV="1">
            <a:off x="4560026" y="3022459"/>
            <a:ext cx="1041917" cy="7994"/>
          </a:xfrm>
          <a:prstGeom prst="straightConnector1">
            <a:avLst/>
          </a:prstGeom>
          <a:ln w="3175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5" idx="3"/>
          </p:cNvCxnSpPr>
          <p:nvPr/>
        </p:nvCxnSpPr>
        <p:spPr>
          <a:xfrm flipV="1">
            <a:off x="4317032" y="4173453"/>
            <a:ext cx="1284911" cy="3240"/>
          </a:xfrm>
          <a:prstGeom prst="straightConnector1">
            <a:avLst/>
          </a:prstGeom>
          <a:ln w="3175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4303426" y="5308110"/>
            <a:ext cx="1284911" cy="3240"/>
          </a:xfrm>
          <a:prstGeom prst="straightConnector1">
            <a:avLst/>
          </a:prstGeom>
          <a:ln w="3175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23" name="Title 2"/>
          <p:cNvSpPr txBox="1">
            <a:spLocks/>
          </p:cNvSpPr>
          <p:nvPr/>
        </p:nvSpPr>
        <p:spPr bwMode="auto">
          <a:xfrm>
            <a:off x="-1" y="318942"/>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00A4DE"/>
                </a:solidFill>
                <a:latin typeface="Cambria" panose="02040503050406030204" pitchFamily="18" charset="0"/>
              </a:rPr>
              <a:t>ITRF2020</a:t>
            </a:r>
            <a:r>
              <a:rPr lang="en-US" dirty="0" smtClean="0">
                <a:latin typeface="Cambria" panose="02040503050406030204" pitchFamily="18" charset="0"/>
              </a:rPr>
              <a:t> + </a:t>
            </a:r>
            <a:r>
              <a:rPr lang="en-US" b="1" dirty="0" smtClean="0">
                <a:solidFill>
                  <a:srgbClr val="00B050"/>
                </a:solidFill>
                <a:latin typeface="Cambria" panose="02040503050406030204" pitchFamily="18" charset="0"/>
              </a:rPr>
              <a:t>EPP2022</a:t>
            </a:r>
            <a:r>
              <a:rPr lang="en-US" dirty="0" smtClean="0">
                <a:latin typeface="Cambria" panose="02040503050406030204" pitchFamily="18" charset="0"/>
              </a:rPr>
              <a:t> =  </a:t>
            </a:r>
            <a:r>
              <a:rPr lang="en-US" dirty="0" smtClean="0">
                <a:solidFill>
                  <a:srgbClr val="FF0000"/>
                </a:solidFill>
                <a:latin typeface="Cambria" panose="02040503050406030204" pitchFamily="18" charset="0"/>
              </a:rPr>
              <a:t>TRF2022</a:t>
            </a:r>
            <a:endParaRPr lang="en-US" dirty="0">
              <a:solidFill>
                <a:srgbClr val="FF0000"/>
              </a:solidFill>
              <a:latin typeface="Cambria" panose="02040503050406030204" pitchFamily="18" charset="0"/>
            </a:endParaRPr>
          </a:p>
        </p:txBody>
      </p:sp>
      <p:sp>
        <p:nvSpPr>
          <p:cNvPr id="19" name="TextBox 18"/>
          <p:cNvSpPr txBox="1"/>
          <p:nvPr/>
        </p:nvSpPr>
        <p:spPr>
          <a:xfrm>
            <a:off x="4693578" y="6194908"/>
            <a:ext cx="3441968" cy="523220"/>
          </a:xfrm>
          <a:prstGeom prst="rect">
            <a:avLst/>
          </a:prstGeom>
          <a:noFill/>
        </p:spPr>
        <p:txBody>
          <a:bodyPr wrap="none" rtlCol="0">
            <a:spAutoFit/>
          </a:bodyPr>
          <a:lstStyle/>
          <a:p>
            <a:r>
              <a:rPr lang="en-US" b="1" dirty="0">
                <a:solidFill>
                  <a:srgbClr val="00B050"/>
                </a:solidFill>
              </a:rPr>
              <a:t>EPP for “Euler Pole Parameters”</a:t>
            </a:r>
          </a:p>
          <a:p>
            <a:r>
              <a:rPr lang="en-US" b="1" dirty="0">
                <a:solidFill>
                  <a:srgbClr val="00B050"/>
                </a:solidFill>
              </a:rPr>
              <a:t>(a way of describing a plate’s rotation)</a:t>
            </a:r>
          </a:p>
        </p:txBody>
      </p:sp>
    </p:spTree>
    <p:extLst>
      <p:ext uri="{BB962C8B-B14F-4D97-AF65-F5344CB8AC3E}">
        <p14:creationId xmlns:p14="http://schemas.microsoft.com/office/powerpoint/2010/main" val="1352362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369225"/>
            <a:ext cx="8524875" cy="763214"/>
          </a:xfrm>
        </p:spPr>
        <p:txBody>
          <a:bodyPr/>
          <a:lstStyle/>
          <a:p>
            <a:r>
              <a:rPr lang="en-US" sz="3200" dirty="0" smtClean="0">
                <a:solidFill>
                  <a:srgbClr val="000099"/>
                </a:solidFill>
              </a:rPr>
              <a:t>CORS Velocities – IGS08</a:t>
            </a:r>
            <a:endParaRPr lang="en-US" sz="3200" dirty="0">
              <a:solidFill>
                <a:srgbClr val="000099"/>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3201"/>
          <a:stretch/>
        </p:blipFill>
        <p:spPr>
          <a:xfrm>
            <a:off x="272483" y="1193142"/>
            <a:ext cx="8627579" cy="5303520"/>
          </a:xfrm>
          <a:prstGeom prst="rect">
            <a:avLst/>
          </a:prstGeom>
          <a:ln w="19050">
            <a:solidFill>
              <a:schemeClr val="tx1"/>
            </a:solidFill>
          </a:ln>
        </p:spPr>
      </p:pic>
      <p:sp>
        <p:nvSpPr>
          <p:cNvPr id="4" name="TextBox 3"/>
          <p:cNvSpPr txBox="1"/>
          <p:nvPr/>
        </p:nvSpPr>
        <p:spPr>
          <a:xfrm>
            <a:off x="341710" y="5988188"/>
            <a:ext cx="8462615" cy="369332"/>
          </a:xfrm>
          <a:prstGeom prst="rect">
            <a:avLst/>
          </a:prstGeom>
          <a:solidFill>
            <a:schemeClr val="bg1"/>
          </a:solidFill>
          <a:ln w="25400">
            <a:solidFill>
              <a:srgbClr val="000099"/>
            </a:solidFill>
          </a:ln>
        </p:spPr>
        <p:txBody>
          <a:bodyPr wrap="square" rtlCol="0">
            <a:spAutoFit/>
          </a:bodyPr>
          <a:lstStyle/>
          <a:p>
            <a:r>
              <a:rPr lang="en-US" sz="1800" dirty="0" smtClean="0">
                <a:solidFill>
                  <a:schemeClr val="tx1"/>
                </a:solidFill>
              </a:rPr>
              <a:t>Crustal motion to be removed by</a:t>
            </a:r>
            <a:r>
              <a:rPr lang="en-US" sz="1800" dirty="0" smtClean="0">
                <a:solidFill>
                  <a:srgbClr val="0000CC"/>
                </a:solidFill>
              </a:rPr>
              <a:t> </a:t>
            </a:r>
            <a:r>
              <a:rPr lang="en-US" sz="1800" b="1" dirty="0" smtClean="0">
                <a:solidFill>
                  <a:srgbClr val="0000CC"/>
                </a:solidFill>
              </a:rPr>
              <a:t>Intra Frame Velocity Models</a:t>
            </a:r>
            <a:r>
              <a:rPr lang="en-US" sz="1800" dirty="0" smtClean="0">
                <a:solidFill>
                  <a:srgbClr val="0000CC"/>
                </a:solidFill>
              </a:rPr>
              <a:t> </a:t>
            </a:r>
            <a:r>
              <a:rPr lang="en-US" sz="1800" dirty="0" smtClean="0">
                <a:solidFill>
                  <a:schemeClr val="tx1"/>
                </a:solidFill>
              </a:rPr>
              <a:t>for each TRF.</a:t>
            </a:r>
            <a:endParaRPr lang="en-US" sz="1800" dirty="0">
              <a:solidFill>
                <a:schemeClr val="tx1"/>
              </a:solidFill>
            </a:endParaRPr>
          </a:p>
        </p:txBody>
      </p:sp>
    </p:spTree>
    <p:extLst>
      <p:ext uri="{BB962C8B-B14F-4D97-AF65-F5344CB8AC3E}">
        <p14:creationId xmlns:p14="http://schemas.microsoft.com/office/powerpoint/2010/main" val="352341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0" cap="none" spc="0" normalizeH="0" baseline="0" noProof="0" dirty="0">
                <a:ln>
                  <a:noFill/>
                </a:ln>
                <a:solidFill>
                  <a:prstClr val="black"/>
                </a:solidFill>
                <a:effectLst/>
                <a:uLnTx/>
                <a:uFillTx/>
                <a:latin typeface="Calibri" pitchFamily="34" charset="0"/>
                <a:ea typeface="MS PGothic" pitchFamily="34" charset="-128"/>
                <a:cs typeface="Arial" charset="0"/>
                <a:sym typeface="Arial"/>
              </a:rPr>
              <a:t>New geometric datum minus NAD 83 (horizontal)</a:t>
            </a:r>
          </a:p>
        </p:txBody>
      </p:sp>
      <p:pic>
        <p:nvPicPr>
          <p:cNvPr id="76803" name="Picture 2" descr="D:\GIS\General\US\Export\Horiz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352671" y="689785"/>
            <a:ext cx="6001964" cy="461665"/>
          </a:xfrm>
          <a:prstGeom prst="rect">
            <a:avLst/>
          </a:prstGeom>
          <a:solidFill>
            <a:schemeClr val="bg1"/>
          </a:solidFill>
          <a:ln w="25400">
            <a:solidFill>
              <a:srgbClr val="FF0000"/>
            </a:solidFill>
          </a:ln>
        </p:spPr>
        <p:txBody>
          <a:bodyPr wrap="none" rtlCol="0">
            <a:spAutoFit/>
          </a:bodyPr>
          <a:lstStyle/>
          <a:p>
            <a:r>
              <a:rPr lang="en-US" sz="2400" b="1" dirty="0" smtClean="0"/>
              <a:t>For Florida = 0.8 &gt; 1.02 m  (2.6 &gt; 3.3 ft.)</a:t>
            </a:r>
            <a:endParaRPr lang="en-US" sz="2400" b="1" dirty="0"/>
          </a:p>
        </p:txBody>
      </p:sp>
      <p:grpSp>
        <p:nvGrpSpPr>
          <p:cNvPr id="7" name="Group 6"/>
          <p:cNvGrpSpPr/>
          <p:nvPr/>
        </p:nvGrpSpPr>
        <p:grpSpPr>
          <a:xfrm>
            <a:off x="5916706" y="121025"/>
            <a:ext cx="2743198" cy="400110"/>
            <a:chOff x="5916706" y="121025"/>
            <a:chExt cx="2743198" cy="400110"/>
          </a:xfrm>
        </p:grpSpPr>
        <p:sp>
          <p:nvSpPr>
            <p:cNvPr id="2" name="TextBox 1"/>
            <p:cNvSpPr txBox="1"/>
            <p:nvPr/>
          </p:nvSpPr>
          <p:spPr>
            <a:xfrm>
              <a:off x="5916706" y="121025"/>
              <a:ext cx="1612942" cy="400110"/>
            </a:xfrm>
            <a:prstGeom prst="rect">
              <a:avLst/>
            </a:prstGeom>
            <a:solidFill>
              <a:schemeClr val="bg1"/>
            </a:solidFill>
          </p:spPr>
          <p:txBody>
            <a:bodyPr wrap="none" rtlCol="0">
              <a:spAutoFit/>
            </a:bodyPr>
            <a:lstStyle/>
            <a:p>
              <a:r>
                <a:rPr lang="en-US" sz="2000" b="1" dirty="0" smtClean="0"/>
                <a:t>NATRF2022</a:t>
              </a:r>
              <a:endParaRPr lang="en-US" sz="2000" b="1" dirty="0"/>
            </a:p>
          </p:txBody>
        </p:sp>
        <p:sp>
          <p:nvSpPr>
            <p:cNvPr id="3" name="Rectangle 2"/>
            <p:cNvSpPr/>
            <p:nvPr/>
          </p:nvSpPr>
          <p:spPr>
            <a:xfrm>
              <a:off x="7516904" y="174819"/>
              <a:ext cx="1143000" cy="26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03404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58000"/>
            <a:chOff x="0" y="0"/>
            <a:chExt cx="9144000" cy="6858000"/>
          </a:xfrm>
        </p:grpSpPr>
        <p:pic>
          <p:nvPicPr>
            <p:cNvPr id="77827" name="Picture 2" descr="D:\GIS\General\US\Export\Elpsd ht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279775" y="121025"/>
              <a:ext cx="1612942" cy="400110"/>
            </a:xfrm>
            <a:prstGeom prst="rect">
              <a:avLst/>
            </a:prstGeom>
            <a:solidFill>
              <a:schemeClr val="bg1"/>
            </a:solidFill>
          </p:spPr>
          <p:txBody>
            <a:bodyPr wrap="none" rtlCol="0">
              <a:spAutoFit/>
            </a:bodyPr>
            <a:lstStyle/>
            <a:p>
              <a:r>
                <a:rPr lang="en-US" sz="2000" b="1" dirty="0" smtClean="0"/>
                <a:t>NATRF2022</a:t>
              </a:r>
              <a:endParaRPr lang="en-US" sz="2000" b="1" dirty="0"/>
            </a:p>
          </p:txBody>
        </p:sp>
        <p:sp>
          <p:nvSpPr>
            <p:cNvPr id="6" name="Rectangle 5"/>
            <p:cNvSpPr/>
            <p:nvPr/>
          </p:nvSpPr>
          <p:spPr>
            <a:xfrm>
              <a:off x="7893420" y="174819"/>
              <a:ext cx="1143000" cy="26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1505071" y="618579"/>
            <a:ext cx="6583854" cy="461665"/>
          </a:xfrm>
          <a:prstGeom prst="rect">
            <a:avLst/>
          </a:prstGeom>
          <a:solidFill>
            <a:schemeClr val="bg1"/>
          </a:solidFill>
          <a:ln w="25400">
            <a:solidFill>
              <a:srgbClr val="FF0000"/>
            </a:solidFill>
          </a:ln>
        </p:spPr>
        <p:txBody>
          <a:bodyPr wrap="none" rtlCol="0">
            <a:spAutoFit/>
          </a:bodyPr>
          <a:lstStyle/>
          <a:p>
            <a:r>
              <a:rPr lang="en-US" sz="2400" b="1" dirty="0" smtClean="0"/>
              <a:t>For Florida = -1.39 &gt; -1.62 m  (-4.5 &gt; -5.3 ft.)</a:t>
            </a:r>
            <a:endParaRPr lang="en-US" sz="2400" b="1" dirty="0"/>
          </a:p>
        </p:txBody>
      </p:sp>
    </p:spTree>
    <p:extLst>
      <p:ext uri="{BB962C8B-B14F-4D97-AF65-F5344CB8AC3E}">
        <p14:creationId xmlns:p14="http://schemas.microsoft.com/office/powerpoint/2010/main" val="916217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37050"/>
            <a:ext cx="8229600" cy="1143000"/>
          </a:xfrm>
        </p:spPr>
        <p:txBody>
          <a:bodyPr/>
          <a:lstStyle/>
          <a:p>
            <a:pPr algn="ctr" eaLnBrk="1" hangingPunct="1"/>
            <a:r>
              <a:rPr lang="en-US" altLang="en-US" sz="3600" b="1" dirty="0" smtClean="0">
                <a:solidFill>
                  <a:srgbClr val="000099"/>
                </a:solidFill>
              </a:rPr>
              <a:t>New 2022 U.S. Vertical Datum</a:t>
            </a:r>
          </a:p>
        </p:txBody>
      </p:sp>
    </p:spTree>
    <p:extLst>
      <p:ext uri="{BB962C8B-B14F-4D97-AF65-F5344CB8AC3E}">
        <p14:creationId xmlns:p14="http://schemas.microsoft.com/office/powerpoint/2010/main" val="1243255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Content Placeholder 2"/>
          <p:cNvSpPr>
            <a:spLocks noGrp="1"/>
          </p:cNvSpPr>
          <p:nvPr>
            <p:ph idx="1"/>
          </p:nvPr>
        </p:nvSpPr>
        <p:spPr>
          <a:xfrm>
            <a:off x="1219200" y="2078829"/>
            <a:ext cx="7162800" cy="3933825"/>
          </a:xfrm>
        </p:spPr>
        <p:txBody>
          <a:bodyPr/>
          <a:lstStyle/>
          <a:p>
            <a:r>
              <a:rPr lang="en-US" altLang="en-US" sz="2400" b="1" dirty="0" smtClean="0"/>
              <a:t>NAVD 88 suffers from </a:t>
            </a:r>
            <a:r>
              <a:rPr lang="en-US" altLang="en-US" sz="2400" b="1" u="sng" dirty="0" smtClean="0"/>
              <a:t>use of bench marks </a:t>
            </a:r>
            <a:r>
              <a:rPr lang="en-US" altLang="en-US" sz="2400" b="1" dirty="0" smtClean="0"/>
              <a:t>that:</a:t>
            </a:r>
          </a:p>
          <a:p>
            <a:pPr lvl="1"/>
            <a:r>
              <a:rPr lang="en-US" altLang="en-US" sz="2400" dirty="0" smtClean="0"/>
              <a:t>Are almost never re-checked for movement</a:t>
            </a:r>
          </a:p>
          <a:p>
            <a:pPr lvl="1"/>
            <a:r>
              <a:rPr lang="en-US" altLang="en-US" sz="2400" dirty="0" smtClean="0"/>
              <a:t>Disappear by the thousands every year</a:t>
            </a:r>
          </a:p>
          <a:p>
            <a:pPr lvl="1"/>
            <a:r>
              <a:rPr lang="en-US" altLang="en-US" sz="2400" dirty="0" smtClean="0"/>
              <a:t>Are not funded for replacement</a:t>
            </a:r>
          </a:p>
          <a:p>
            <a:pPr lvl="1"/>
            <a:r>
              <a:rPr lang="en-US" altLang="en-US" sz="2400" dirty="0" smtClean="0"/>
              <a:t>Are not necessarily in convenient places</a:t>
            </a:r>
          </a:p>
          <a:p>
            <a:pPr lvl="1"/>
            <a:r>
              <a:rPr lang="en-US" altLang="en-US" sz="2400" dirty="0" smtClean="0"/>
              <a:t>Don’t exist in most of Alaska</a:t>
            </a:r>
          </a:p>
          <a:p>
            <a:pPr lvl="1"/>
            <a:r>
              <a:rPr lang="en-US" altLang="en-US" sz="2400" dirty="0" smtClean="0"/>
              <a:t>Were determined by leveling from a single point, allowing cross-country error build up</a:t>
            </a:r>
          </a:p>
          <a:p>
            <a:pPr lvl="1"/>
            <a:endParaRPr lang="en-US" altLang="en-US" dirty="0" smtClean="0"/>
          </a:p>
          <a:p>
            <a:endParaRPr lang="en-US" altLang="en-US" dirty="0" smtClean="0"/>
          </a:p>
          <a:p>
            <a:endParaRPr lang="en-US" altLang="en-US" dirty="0" smtClean="0"/>
          </a:p>
        </p:txBody>
      </p:sp>
      <p:sp>
        <p:nvSpPr>
          <p:cNvPr id="4" name="Title 1"/>
          <p:cNvSpPr txBox="1">
            <a:spLocks/>
          </p:cNvSpPr>
          <p:nvPr/>
        </p:nvSpPr>
        <p:spPr bwMode="auto">
          <a:xfrm>
            <a:off x="0" y="8465"/>
            <a:ext cx="9144000" cy="794336"/>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smtClean="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Why </a:t>
            </a:r>
            <a:r>
              <a:rPr kumimoji="0" lang="en-US" alt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isn’t NAVD 88 good enough anymore?</a:t>
            </a:r>
            <a:endParaRPr kumimoji="0" 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endParaRPr>
          </a:p>
        </p:txBody>
      </p:sp>
      <p:pic>
        <p:nvPicPr>
          <p:cNvPr id="8090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9" y="5489631"/>
            <a:ext cx="1821422" cy="136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496297"/>
            <a:ext cx="1828800" cy="137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40173" y="3079373"/>
            <a:ext cx="1703827" cy="153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77" y="2796984"/>
            <a:ext cx="1486695" cy="22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bwMode="auto">
          <a:xfrm>
            <a:off x="7377" y="1008448"/>
            <a:ext cx="9136624" cy="177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2575" indent="-282575">
              <a:buNone/>
            </a:pPr>
            <a:r>
              <a:rPr lang="en-US" altLang="en-US" sz="2400" b="1" dirty="0" smtClean="0">
                <a:solidFill>
                  <a:srgbClr val="FF0000"/>
                </a:solidFill>
              </a:rPr>
              <a:t>*  NAVD 88 is a terrestrial based vertical datum that changes as the land changes.</a:t>
            </a:r>
            <a:endParaRPr lang="en-US" altLang="en-US" dirty="0" smtClean="0">
              <a:solidFill>
                <a:srgbClr val="FF0000"/>
              </a:solidFill>
            </a:endParaRPr>
          </a:p>
        </p:txBody>
      </p:sp>
    </p:spTree>
    <p:extLst>
      <p:ext uri="{BB962C8B-B14F-4D97-AF65-F5344CB8AC3E}">
        <p14:creationId xmlns:p14="http://schemas.microsoft.com/office/powerpoint/2010/main" val="203663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idx="1"/>
          </p:nvPr>
        </p:nvSpPr>
        <p:spPr>
          <a:xfrm>
            <a:off x="1218902" y="1737360"/>
            <a:ext cx="7162726" cy="3933527"/>
          </a:xfrm>
        </p:spPr>
        <p:txBody>
          <a:bodyPr lIns="88882" tIns="50791" rIns="88882" bIns="50791"/>
          <a:lstStyle/>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Long </a:t>
            </a:r>
            <a:r>
              <a:rPr lang="en-US" altLang="en-US" sz="2400" dirty="0">
                <a:solidFill>
                  <a:srgbClr val="000099"/>
                </a:solidFill>
                <a:latin typeface="Times New Roman" pitchFamily="18" charset="0"/>
                <a:cs typeface="Times New Roman" pitchFamily="18" charset="0"/>
                <a:sym typeface="Times New Roman" pitchFamily="18" charset="0"/>
              </a:rPr>
              <a:t>term fix:  </a:t>
            </a:r>
            <a:r>
              <a:rPr lang="en-US" altLang="en-US" sz="2400" b="1" dirty="0">
                <a:solidFill>
                  <a:srgbClr val="000099"/>
                </a:solidFill>
                <a:latin typeface="Times New Roman" pitchFamily="18" charset="0"/>
                <a:cs typeface="Times New Roman" pitchFamily="18" charset="0"/>
                <a:sym typeface="Times New Roman" pitchFamily="18" charset="0"/>
              </a:rPr>
              <a:t>Re-level some/all of NAVD 88</a:t>
            </a:r>
          </a:p>
          <a:p>
            <a:pPr marL="455398" lvl="1" indent="-133941" defTabSz="913028" eaLnBrk="1">
              <a:spcBef>
                <a:spcPts val="422"/>
              </a:spcBef>
              <a:buClr>
                <a:srgbClr val="000000"/>
              </a:buClr>
              <a:buFont typeface="ArialMT" charset="0"/>
              <a:buChar char="–"/>
            </a:pPr>
            <a:r>
              <a:rPr lang="en-US" altLang="en-US" sz="2000" dirty="0">
                <a:solidFill>
                  <a:srgbClr val="000099"/>
                </a:solidFill>
                <a:latin typeface="Times New Roman" pitchFamily="18" charset="0"/>
                <a:cs typeface="Times New Roman" pitchFamily="18" charset="0"/>
                <a:sym typeface="Times New Roman" pitchFamily="18" charset="0"/>
              </a:rPr>
              <a:t>81,500 km of 1</a:t>
            </a:r>
            <a:r>
              <a:rPr lang="en-US" altLang="en-US" sz="2000" baseline="31000" dirty="0">
                <a:solidFill>
                  <a:srgbClr val="000099"/>
                </a:solidFill>
                <a:latin typeface="Times New Roman" pitchFamily="18" charset="0"/>
                <a:cs typeface="Times New Roman" pitchFamily="18" charset="0"/>
                <a:sym typeface="Times New Roman" pitchFamily="18" charset="0"/>
              </a:rPr>
              <a:t>st</a:t>
            </a:r>
            <a:r>
              <a:rPr lang="en-US" altLang="en-US" sz="2000" dirty="0">
                <a:solidFill>
                  <a:srgbClr val="000099"/>
                </a:solidFill>
                <a:latin typeface="Times New Roman" pitchFamily="18" charset="0"/>
                <a:cs typeface="Times New Roman" pitchFamily="18" charset="0"/>
                <a:sym typeface="Times New Roman" pitchFamily="18" charset="0"/>
              </a:rPr>
              <a:t> order leveling at least</a:t>
            </a:r>
          </a:p>
          <a:p>
            <a:pPr marL="455398" lvl="1" indent="-133941" defTabSz="913028" eaLnBrk="1">
              <a:spcBef>
                <a:spcPts val="422"/>
              </a:spcBef>
              <a:buClr>
                <a:srgbClr val="000000"/>
              </a:buClr>
              <a:buFont typeface="ArialMT" charset="0"/>
              <a:buChar char="–"/>
            </a:pPr>
            <a:r>
              <a:rPr lang="en-US" altLang="en-US" sz="2000" dirty="0">
                <a:solidFill>
                  <a:srgbClr val="000099"/>
                </a:solidFill>
                <a:latin typeface="Times New Roman" pitchFamily="18" charset="0"/>
                <a:cs typeface="Times New Roman" pitchFamily="18" charset="0"/>
                <a:sym typeface="Times New Roman" pitchFamily="18" charset="0"/>
              </a:rPr>
              <a:t>625,000 km of mixed 1</a:t>
            </a:r>
            <a:r>
              <a:rPr lang="en-US" altLang="en-US" sz="2000" baseline="31000" dirty="0">
                <a:solidFill>
                  <a:srgbClr val="000099"/>
                </a:solidFill>
                <a:latin typeface="Times New Roman" pitchFamily="18" charset="0"/>
                <a:cs typeface="Times New Roman" pitchFamily="18" charset="0"/>
                <a:sym typeface="Times New Roman" pitchFamily="18" charset="0"/>
              </a:rPr>
              <a:t>st</a:t>
            </a:r>
            <a:r>
              <a:rPr lang="en-US" altLang="en-US" sz="2000" dirty="0">
                <a:solidFill>
                  <a:srgbClr val="000099"/>
                </a:solidFill>
                <a:latin typeface="Times New Roman" pitchFamily="18" charset="0"/>
                <a:cs typeface="Times New Roman" pitchFamily="18" charset="0"/>
                <a:sym typeface="Times New Roman" pitchFamily="18" charset="0"/>
              </a:rPr>
              <a:t> and 2</a:t>
            </a:r>
            <a:r>
              <a:rPr lang="en-US" altLang="en-US" sz="2000" baseline="31000" dirty="0">
                <a:solidFill>
                  <a:srgbClr val="000099"/>
                </a:solidFill>
                <a:latin typeface="Times New Roman" pitchFamily="18" charset="0"/>
                <a:cs typeface="Times New Roman" pitchFamily="18" charset="0"/>
                <a:sym typeface="Times New Roman" pitchFamily="18" charset="0"/>
              </a:rPr>
              <a:t>nd</a:t>
            </a:r>
            <a:r>
              <a:rPr lang="en-US" altLang="en-US" sz="2000" dirty="0">
                <a:solidFill>
                  <a:srgbClr val="000099"/>
                </a:solidFill>
                <a:latin typeface="Times New Roman" pitchFamily="18" charset="0"/>
                <a:cs typeface="Times New Roman" pitchFamily="18" charset="0"/>
                <a:sym typeface="Times New Roman" pitchFamily="18" charset="0"/>
              </a:rPr>
              <a:t> order leveling</a:t>
            </a:r>
          </a:p>
          <a:p>
            <a:pPr marL="152916" indent="-152916" defTabSz="913028" eaLnBrk="1">
              <a:spcBef>
                <a:spcPts val="492"/>
              </a:spcBef>
              <a:buNone/>
            </a:pPr>
            <a:endParaRPr lang="en-US" altLang="en-US" sz="2400" dirty="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Re-leveling </a:t>
            </a:r>
            <a:r>
              <a:rPr lang="en-US" altLang="en-US" sz="2400" dirty="0">
                <a:solidFill>
                  <a:srgbClr val="000099"/>
                </a:solidFill>
                <a:latin typeface="Times New Roman" pitchFamily="18" charset="0"/>
                <a:cs typeface="Times New Roman" pitchFamily="18" charset="0"/>
                <a:sym typeface="Times New Roman" pitchFamily="18" charset="0"/>
              </a:rPr>
              <a:t>NAVD 88 estimated to cost between</a:t>
            </a:r>
          </a:p>
          <a:p>
            <a:pPr marL="455398" lvl="1" indent="-133941" defTabSz="913028" eaLnBrk="1">
              <a:spcBef>
                <a:spcPts val="422"/>
              </a:spcBef>
              <a:buNone/>
            </a:pPr>
            <a:r>
              <a:rPr lang="en-US" altLang="en-US" sz="2400" b="1" i="1" dirty="0">
                <a:solidFill>
                  <a:srgbClr val="000099"/>
                </a:solidFill>
                <a:latin typeface="Times New Roman" pitchFamily="18" charset="0"/>
                <a:cs typeface="Times New Roman" pitchFamily="18" charset="0"/>
                <a:sym typeface="Times New Roman" pitchFamily="18" charset="0"/>
              </a:rPr>
              <a:t>$200 Million </a:t>
            </a:r>
            <a:r>
              <a:rPr lang="en-US" altLang="en-US" sz="2400" dirty="0">
                <a:solidFill>
                  <a:srgbClr val="000099"/>
                </a:solidFill>
                <a:latin typeface="Times New Roman" pitchFamily="18" charset="0"/>
                <a:cs typeface="Times New Roman" pitchFamily="18" charset="0"/>
                <a:sym typeface="Times New Roman" pitchFamily="18" charset="0"/>
              </a:rPr>
              <a:t>and </a:t>
            </a:r>
            <a:r>
              <a:rPr lang="en-US" altLang="en-US" sz="2400" b="1" i="1" dirty="0">
                <a:solidFill>
                  <a:srgbClr val="000099"/>
                </a:solidFill>
                <a:latin typeface="Times New Roman" pitchFamily="18" charset="0"/>
                <a:cs typeface="Times New Roman" pitchFamily="18" charset="0"/>
                <a:sym typeface="Times New Roman" pitchFamily="18" charset="0"/>
              </a:rPr>
              <a:t>$2 Billion</a:t>
            </a:r>
          </a:p>
          <a:p>
            <a:pPr marL="152916" indent="-152916" defTabSz="913028" eaLnBrk="1">
              <a:spcBef>
                <a:spcPts val="492"/>
              </a:spcBef>
              <a:buNone/>
            </a:pPr>
            <a:endParaRPr lang="en-US" altLang="en-US" sz="2400" dirty="0" smtClean="0">
              <a:solidFill>
                <a:srgbClr val="000099"/>
              </a:solidFill>
              <a:latin typeface="Times New Roman" pitchFamily="18" charset="0"/>
              <a:cs typeface="Times New Roman" pitchFamily="18" charset="0"/>
              <a:sym typeface="Times New Roman" pitchFamily="18" charset="0"/>
            </a:endParaRPr>
          </a:p>
          <a:p>
            <a:pPr defTabSz="913028" eaLnBrk="1">
              <a:spcBef>
                <a:spcPts val="492"/>
              </a:spcBef>
            </a:pPr>
            <a:r>
              <a:rPr lang="en-US" altLang="en-US" sz="2400" dirty="0" smtClean="0">
                <a:solidFill>
                  <a:srgbClr val="000099"/>
                </a:solidFill>
                <a:latin typeface="Times New Roman" pitchFamily="18" charset="0"/>
                <a:cs typeface="Times New Roman" pitchFamily="18" charset="0"/>
                <a:sym typeface="Times New Roman" pitchFamily="18" charset="0"/>
              </a:rPr>
              <a:t>Time factor in that amount of leveling</a:t>
            </a:r>
          </a:p>
          <a:p>
            <a:pPr defTabSz="913028" eaLnBrk="1">
              <a:spcBef>
                <a:spcPts val="492"/>
              </a:spcBef>
            </a:pPr>
            <a:endParaRPr lang="en-US" altLang="en-US" sz="2400" dirty="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Still would have </a:t>
            </a:r>
            <a:r>
              <a:rPr lang="en-US" altLang="en-US" sz="2400" dirty="0">
                <a:solidFill>
                  <a:srgbClr val="000099"/>
                </a:solidFill>
                <a:latin typeface="Times New Roman" pitchFamily="18" charset="0"/>
                <a:cs typeface="Times New Roman" pitchFamily="18" charset="0"/>
                <a:sym typeface="Times New Roman" pitchFamily="18" charset="0"/>
              </a:rPr>
              <a:t>problems related to passive control</a:t>
            </a:r>
            <a:endParaRPr lang="en-US" altLang="en-US" dirty="0" smtClean="0">
              <a:solidFill>
                <a:srgbClr val="000099"/>
              </a:solidFill>
              <a:latin typeface="Times New Roman" pitchFamily="18" charset="0"/>
              <a:cs typeface="Times New Roman" pitchFamily="18" charset="0"/>
              <a:sym typeface="Times New Roman" pitchFamily="18" charset="0"/>
            </a:endParaRPr>
          </a:p>
        </p:txBody>
      </p:sp>
      <p:sp>
        <p:nvSpPr>
          <p:cNvPr id="11" name="Slide Number Placeholder 10"/>
          <p:cNvSpPr>
            <a:spLocks noGrp="1"/>
          </p:cNvSpPr>
          <p:nvPr>
            <p:ph type="sldNum" sz="quarter" idx="12"/>
          </p:nvPr>
        </p:nvSpPr>
        <p:spPr/>
        <p:txBody>
          <a:bodyPr/>
          <a:lstStyle/>
          <a:p>
            <a:pPr>
              <a:defRPr/>
            </a:pPr>
            <a:fld id="{847BB9FE-28EC-47D2-9ED3-72F298FD4A9A}" type="slidenum">
              <a:rPr lang="en-US" smtClean="0"/>
              <a:pPr>
                <a:defRPr/>
              </a:pPr>
              <a:t>18</a:t>
            </a:fld>
            <a:endParaRPr lang="en-US" dirty="0"/>
          </a:p>
        </p:txBody>
      </p:sp>
      <p:sp>
        <p:nvSpPr>
          <p:cNvPr id="8" name="Rectangle 5"/>
          <p:cNvSpPr>
            <a:spLocks/>
          </p:cNvSpPr>
          <p:nvPr/>
        </p:nvSpPr>
        <p:spPr bwMode="auto">
          <a:xfrm>
            <a:off x="274320" y="623588"/>
            <a:ext cx="8457530" cy="65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82" tIns="50791" rIns="88882" bIns="50791" anchor="ctr">
            <a:spAutoFit/>
          </a:bodyPr>
          <a:lstStyle>
            <a:lvl1pPr defTabSz="1298575" eaLnBrk="0">
              <a:defRPr sz="3600">
                <a:solidFill>
                  <a:srgbClr val="000000"/>
                </a:solidFill>
                <a:latin typeface="Helvetica Light" charset="0"/>
                <a:ea typeface="Helvetica Light" charset="0"/>
                <a:cs typeface="Helvetica Light" charset="0"/>
                <a:sym typeface="Helvetica Light" charset="0"/>
              </a:defRPr>
            </a:lvl1pPr>
            <a:lvl2pPr marL="742950" indent="-285750" defTabSz="1298575" eaLnBrk="0">
              <a:defRPr sz="3600">
                <a:solidFill>
                  <a:srgbClr val="000000"/>
                </a:solidFill>
                <a:latin typeface="Helvetica Light" charset="0"/>
                <a:ea typeface="Helvetica Light" charset="0"/>
                <a:cs typeface="Helvetica Light" charset="0"/>
                <a:sym typeface="Helvetica Light" charset="0"/>
              </a:defRPr>
            </a:lvl2pPr>
            <a:lvl3pPr marL="1143000" indent="-228600" defTabSz="1298575" eaLnBrk="0">
              <a:defRPr sz="3600">
                <a:solidFill>
                  <a:srgbClr val="000000"/>
                </a:solidFill>
                <a:latin typeface="Helvetica Light" charset="0"/>
                <a:ea typeface="Helvetica Light" charset="0"/>
                <a:cs typeface="Helvetica Light" charset="0"/>
                <a:sym typeface="Helvetica Light" charset="0"/>
              </a:defRPr>
            </a:lvl3pPr>
            <a:lvl4pPr marL="1600200" indent="-228600" defTabSz="1298575" eaLnBrk="0">
              <a:defRPr sz="3600">
                <a:solidFill>
                  <a:srgbClr val="000000"/>
                </a:solidFill>
                <a:latin typeface="Helvetica Light" charset="0"/>
                <a:ea typeface="Helvetica Light" charset="0"/>
                <a:cs typeface="Helvetica Light" charset="0"/>
                <a:sym typeface="Helvetica Light" charset="0"/>
              </a:defRPr>
            </a:lvl4pPr>
            <a:lvl5pPr marL="2057400" indent="-228600" defTabSz="1298575"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r>
              <a:rPr lang="en-US" altLang="en-US" b="1" dirty="0">
                <a:solidFill>
                  <a:srgbClr val="000099"/>
                </a:solidFill>
                <a:latin typeface="Times New Roman" pitchFamily="18" charset="0"/>
                <a:cs typeface="Times New Roman" pitchFamily="18" charset="0"/>
                <a:sym typeface="Times New Roman" pitchFamily="18" charset="0"/>
              </a:rPr>
              <a:t>Can NAVD 88 be fixed? </a:t>
            </a:r>
          </a:p>
        </p:txBody>
      </p:sp>
    </p:spTree>
    <p:extLst>
      <p:ext uri="{BB962C8B-B14F-4D97-AF65-F5344CB8AC3E}">
        <p14:creationId xmlns:p14="http://schemas.microsoft.com/office/powerpoint/2010/main" val="1311366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generated with very high confidence">
            <a:extLst>
              <a:ext uri="{FF2B5EF4-FFF2-40B4-BE49-F238E27FC236}">
                <a16:creationId xmlns:a16="http://schemas.microsoft.com/office/drawing/2014/main" id="{2AF26CA5-2064-4536-BE01-19465BB46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990" y="65119"/>
            <a:ext cx="5212053" cy="6752491"/>
          </a:xfrm>
          <a:prstGeom prst="rect">
            <a:avLst/>
          </a:prstGeom>
          <a:ln w="25400">
            <a:solidFill>
              <a:srgbClr val="0000FF"/>
            </a:solidFill>
          </a:ln>
          <a:effectLst/>
        </p:spPr>
      </p:pic>
    </p:spTree>
    <p:extLst>
      <p:ext uri="{BB962C8B-B14F-4D97-AF65-F5344CB8AC3E}">
        <p14:creationId xmlns:p14="http://schemas.microsoft.com/office/powerpoint/2010/main" val="631591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205466" y="4707770"/>
            <a:ext cx="9000678" cy="1143000"/>
          </a:xfrm>
        </p:spPr>
        <p:txBody>
          <a:bodyPr/>
          <a:lstStyle/>
          <a:p>
            <a:pPr algn="l" defTabSz="630238" eaLnBrk="1" hangingPunct="1"/>
            <a:r>
              <a:rPr lang="en-US" altLang="en-US" sz="3600" b="1" u="sng" dirty="0" smtClean="0">
                <a:solidFill>
                  <a:srgbClr val="000099"/>
                </a:solidFill>
              </a:rPr>
              <a:t>Presentation Topics</a:t>
            </a:r>
            <a:br>
              <a:rPr lang="en-US" altLang="en-US" sz="3600" b="1" u="sng" dirty="0" smtClean="0">
                <a:solidFill>
                  <a:srgbClr val="000099"/>
                </a:solidFill>
              </a:rPr>
            </a:br>
            <a:r>
              <a:rPr lang="en-US" altLang="en-US" sz="1200" b="1" dirty="0" smtClean="0">
                <a:solidFill>
                  <a:srgbClr val="000099"/>
                </a:solidFill>
              </a:rPr>
              <a:t/>
            </a:r>
            <a:br>
              <a:rPr lang="en-US" altLang="en-US" sz="1200" b="1" dirty="0" smtClean="0">
                <a:solidFill>
                  <a:srgbClr val="000099"/>
                </a:solidFill>
              </a:rPr>
            </a:br>
            <a:r>
              <a:rPr lang="en-US" altLang="en-US" sz="3600" dirty="0" smtClean="0">
                <a:solidFill>
                  <a:srgbClr val="000099"/>
                </a:solidFill>
              </a:rPr>
              <a:t>1.  New 2022 Datums for the U.S.</a:t>
            </a:r>
            <a:r>
              <a:rPr lang="en-US" altLang="en-US" sz="1200" dirty="0">
                <a:solidFill>
                  <a:srgbClr val="000099"/>
                </a:solidFill>
              </a:rPr>
              <a:t/>
            </a:r>
            <a:br>
              <a:rPr lang="en-US" altLang="en-US" sz="1200" dirty="0">
                <a:solidFill>
                  <a:srgbClr val="000099"/>
                </a:solidFill>
              </a:rPr>
            </a:br>
            <a:r>
              <a:rPr lang="en-US" altLang="en-US" sz="1200" dirty="0">
                <a:solidFill>
                  <a:srgbClr val="000099"/>
                </a:solidFill>
              </a:rPr>
              <a:t/>
            </a:r>
            <a:br>
              <a:rPr lang="en-US" altLang="en-US" sz="1200" dirty="0">
                <a:solidFill>
                  <a:srgbClr val="000099"/>
                </a:solidFill>
              </a:rPr>
            </a:br>
            <a:r>
              <a:rPr lang="en-US" altLang="en-US" sz="3600" dirty="0">
                <a:solidFill>
                  <a:srgbClr val="000099"/>
                </a:solidFill>
              </a:rPr>
              <a:t>2</a:t>
            </a:r>
            <a:r>
              <a:rPr lang="en-US" altLang="en-US" sz="3600" dirty="0" smtClean="0">
                <a:solidFill>
                  <a:srgbClr val="000099"/>
                </a:solidFill>
              </a:rPr>
              <a:t>.  Recent </a:t>
            </a:r>
            <a:r>
              <a:rPr lang="en-US" altLang="en-US" sz="3600" dirty="0">
                <a:solidFill>
                  <a:srgbClr val="000099"/>
                </a:solidFill>
              </a:rPr>
              <a:t>Announcements for NSRS 	Modernization</a:t>
            </a:r>
            <a:r>
              <a:rPr lang="en-US" altLang="en-US" sz="1200" dirty="0">
                <a:solidFill>
                  <a:srgbClr val="000099"/>
                </a:solidFill>
              </a:rPr>
              <a:t/>
            </a:r>
            <a:br>
              <a:rPr lang="en-US" altLang="en-US" sz="1200" dirty="0">
                <a:solidFill>
                  <a:srgbClr val="000099"/>
                </a:solidFill>
              </a:rPr>
            </a:br>
            <a:r>
              <a:rPr lang="en-US" altLang="en-US" sz="1200" dirty="0">
                <a:solidFill>
                  <a:srgbClr val="000099"/>
                </a:solidFill>
              </a:rPr>
              <a:t/>
            </a:r>
            <a:br>
              <a:rPr lang="en-US" altLang="en-US" sz="1200" dirty="0">
                <a:solidFill>
                  <a:srgbClr val="000099"/>
                </a:solidFill>
              </a:rPr>
            </a:br>
            <a:r>
              <a:rPr lang="en-US" altLang="en-US" sz="3600" dirty="0" smtClean="0">
                <a:solidFill>
                  <a:srgbClr val="000099"/>
                </a:solidFill>
              </a:rPr>
              <a:t>3.  Coordinate </a:t>
            </a:r>
            <a:r>
              <a:rPr lang="en-US" altLang="en-US" sz="3600" dirty="0">
                <a:solidFill>
                  <a:srgbClr val="000099"/>
                </a:solidFill>
              </a:rPr>
              <a:t>transformations - NCAT</a:t>
            </a:r>
            <a:br>
              <a:rPr lang="en-US" altLang="en-US" sz="3600" dirty="0">
                <a:solidFill>
                  <a:srgbClr val="000099"/>
                </a:solidFill>
              </a:rPr>
            </a:br>
            <a:r>
              <a:rPr lang="en-US" altLang="en-US" sz="800" dirty="0">
                <a:solidFill>
                  <a:srgbClr val="000099"/>
                </a:solidFill>
              </a:rPr>
              <a:t/>
            </a:r>
            <a:br>
              <a:rPr lang="en-US" altLang="en-US" sz="800" dirty="0">
                <a:solidFill>
                  <a:srgbClr val="000099"/>
                </a:solidFill>
              </a:rPr>
            </a:br>
            <a:r>
              <a:rPr lang="en-US" altLang="en-US" sz="3600" dirty="0">
                <a:solidFill>
                  <a:srgbClr val="000099"/>
                </a:solidFill>
              </a:rPr>
              <a:t>4</a:t>
            </a:r>
            <a:r>
              <a:rPr lang="en-US" altLang="en-US" sz="3600" dirty="0" smtClean="0">
                <a:solidFill>
                  <a:srgbClr val="000099"/>
                </a:solidFill>
              </a:rPr>
              <a:t>.  State Plane Coordinate System 2022 Project </a:t>
            </a:r>
            <a:r>
              <a:rPr lang="en-US" altLang="en-US" sz="1200" dirty="0">
                <a:solidFill>
                  <a:srgbClr val="000099"/>
                </a:solidFill>
              </a:rPr>
              <a:t/>
            </a:r>
            <a:br>
              <a:rPr lang="en-US" altLang="en-US" sz="1200" dirty="0">
                <a:solidFill>
                  <a:srgbClr val="000099"/>
                </a:solidFill>
              </a:rPr>
            </a:br>
            <a:r>
              <a:rPr lang="en-US" altLang="en-US" sz="1200" dirty="0" smtClean="0">
                <a:solidFill>
                  <a:srgbClr val="000099"/>
                </a:solidFill>
              </a:rPr>
              <a:t/>
            </a:r>
            <a:br>
              <a:rPr lang="en-US" altLang="en-US" sz="1200" dirty="0" smtClean="0">
                <a:solidFill>
                  <a:srgbClr val="000099"/>
                </a:solidFill>
              </a:rPr>
            </a:br>
            <a:r>
              <a:rPr lang="en-US" altLang="en-US" sz="1200" dirty="0">
                <a:solidFill>
                  <a:srgbClr val="000099"/>
                </a:solidFill>
              </a:rPr>
              <a:t/>
            </a:r>
            <a:br>
              <a:rPr lang="en-US" altLang="en-US" sz="1200" dirty="0">
                <a:solidFill>
                  <a:srgbClr val="000099"/>
                </a:solidFill>
              </a:rPr>
            </a:br>
            <a:r>
              <a:rPr lang="en-US" altLang="en-US" sz="3600" dirty="0">
                <a:solidFill>
                  <a:srgbClr val="000099"/>
                </a:solidFill>
              </a:rPr>
              <a:t/>
            </a:r>
            <a:br>
              <a:rPr lang="en-US" altLang="en-US" sz="3600" dirty="0">
                <a:solidFill>
                  <a:srgbClr val="000099"/>
                </a:solidFill>
              </a:rPr>
            </a:br>
            <a:r>
              <a:rPr lang="en-US" altLang="en-US" sz="3600" dirty="0">
                <a:solidFill>
                  <a:srgbClr val="000099"/>
                </a:solidFill>
              </a:rPr>
              <a:t/>
            </a:r>
            <a:br>
              <a:rPr lang="en-US" altLang="en-US" sz="3600" dirty="0">
                <a:solidFill>
                  <a:srgbClr val="000099"/>
                </a:solidFill>
              </a:rPr>
            </a:br>
            <a:r>
              <a:rPr lang="en-US" altLang="en-US" sz="3600" dirty="0">
                <a:solidFill>
                  <a:srgbClr val="000099"/>
                </a:solidFill>
              </a:rPr>
              <a:t/>
            </a:r>
            <a:br>
              <a:rPr lang="en-US" altLang="en-US" sz="3600" dirty="0">
                <a:solidFill>
                  <a:srgbClr val="000099"/>
                </a:solidFill>
              </a:rPr>
            </a:br>
            <a:r>
              <a:rPr lang="en-US" altLang="en-US" sz="3600" b="1" dirty="0">
                <a:solidFill>
                  <a:srgbClr val="000099"/>
                </a:solidFill>
              </a:rPr>
              <a:t/>
            </a:r>
            <a:br>
              <a:rPr lang="en-US" altLang="en-US" sz="3600" b="1" dirty="0">
                <a:solidFill>
                  <a:srgbClr val="000099"/>
                </a:solidFill>
              </a:rPr>
            </a:br>
            <a:r>
              <a:rPr lang="en-US" altLang="en-US" sz="3600" b="1" dirty="0">
                <a:solidFill>
                  <a:srgbClr val="000099"/>
                </a:solidFill>
              </a:rPr>
              <a:t/>
            </a:r>
            <a:br>
              <a:rPr lang="en-US" altLang="en-US" sz="3600" b="1" dirty="0">
                <a:solidFill>
                  <a:srgbClr val="000099"/>
                </a:solidFill>
              </a:rPr>
            </a:br>
            <a:r>
              <a:rPr lang="en-US" altLang="en-US" sz="3600" b="1" dirty="0" smtClean="0">
                <a:solidFill>
                  <a:srgbClr val="000099"/>
                </a:solidFill>
              </a:rPr>
              <a:t/>
            </a:r>
            <a:br>
              <a:rPr lang="en-US" altLang="en-US" sz="3600" b="1" dirty="0" smtClean="0">
                <a:solidFill>
                  <a:srgbClr val="000099"/>
                </a:solidFill>
              </a:rPr>
            </a:br>
            <a:endParaRPr lang="en-US" altLang="en-US" sz="3600" b="1" dirty="0" smtClean="0">
              <a:solidFill>
                <a:srgbClr val="000099"/>
              </a:solidFill>
            </a:endParaRPr>
          </a:p>
        </p:txBody>
      </p:sp>
    </p:spTree>
    <p:extLst>
      <p:ext uri="{BB962C8B-B14F-4D97-AF65-F5344CB8AC3E}">
        <p14:creationId xmlns:p14="http://schemas.microsoft.com/office/powerpoint/2010/main" val="3425083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428112"/>
            <a:ext cx="9144000" cy="1143000"/>
          </a:xfrm>
        </p:spPr>
        <p:txBody>
          <a:bodyPr/>
          <a:lstStyle/>
          <a:p>
            <a:r>
              <a:rPr lang="en-US" altLang="en-US" sz="3600" b="1" dirty="0" smtClean="0">
                <a:solidFill>
                  <a:srgbClr val="000099"/>
                </a:solidFill>
                <a:cs typeface="Times New Roman" pitchFamily="18" charset="0"/>
              </a:rPr>
              <a:t>NEW VERTICAL DATUM (Rationale)</a:t>
            </a:r>
            <a:endParaRPr lang="en-US" altLang="en-US" sz="3600" b="1" dirty="0" smtClean="0">
              <a:solidFill>
                <a:srgbClr val="000099"/>
              </a:solidFill>
            </a:endParaRPr>
          </a:p>
        </p:txBody>
      </p:sp>
      <p:sp>
        <p:nvSpPr>
          <p:cNvPr id="32771" name="Rectangle 10"/>
          <p:cNvSpPr>
            <a:spLocks noChangeArrowheads="1"/>
          </p:cNvSpPr>
          <p:nvPr/>
        </p:nvSpPr>
        <p:spPr bwMode="auto">
          <a:xfrm>
            <a:off x="0" y="1708730"/>
            <a:ext cx="91440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A move away from differentially leveled passive control as the defining mechanism of the reference surface</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To be consistent with the shift in the geometric reference frame/ellipsoid (2022)</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a:solidFill>
                  <a:srgbClr val="000099"/>
                </a:solidFill>
                <a:latin typeface="Times New Roman" pitchFamily="18" charset="0"/>
                <a:ea typeface="MS PGothic" pitchFamily="34" charset="-128"/>
                <a:cs typeface="Times New Roman" pitchFamily="18" charset="0"/>
              </a:rPr>
              <a:t>Improvement in our technical abilities in reference surface realization (geopotential gravimetric reference surface - 1cm accuracy of </a:t>
            </a:r>
            <a:r>
              <a:rPr lang="en-US" altLang="en-US" sz="2400" dirty="0" smtClean="0">
                <a:solidFill>
                  <a:srgbClr val="000099"/>
                </a:solidFill>
                <a:latin typeface="Times New Roman" pitchFamily="18" charset="0"/>
                <a:ea typeface="MS PGothic" pitchFamily="34" charset="-128"/>
                <a:cs typeface="Times New Roman" pitchFamily="18" charset="0"/>
              </a:rPr>
              <a:t>the geoid </a:t>
            </a:r>
            <a:r>
              <a:rPr lang="en-US" altLang="en-US" sz="2400" i="1" dirty="0">
                <a:solidFill>
                  <a:srgbClr val="000099"/>
                </a:solidFill>
                <a:latin typeface="Times New Roman" pitchFamily="18" charset="0"/>
                <a:ea typeface="MS PGothic" pitchFamily="34" charset="-128"/>
                <a:cs typeface="Times New Roman" pitchFamily="18" charset="0"/>
              </a:rPr>
              <a:t>(GNSS/GRAV-D</a:t>
            </a:r>
            <a:r>
              <a:rPr lang="en-US" altLang="en-US" sz="2400" i="1" dirty="0" smtClean="0">
                <a:solidFill>
                  <a:srgbClr val="000099"/>
                </a:solidFill>
                <a:latin typeface="Times New Roman" pitchFamily="18" charset="0"/>
                <a:ea typeface="MS PGothic" pitchFamily="34" charset="-128"/>
                <a:cs typeface="Times New Roman" pitchFamily="18" charset="0"/>
              </a:rPr>
              <a:t>)</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Goal - ability </a:t>
            </a:r>
            <a:r>
              <a:rPr lang="en-US" altLang="en-US" sz="2400" dirty="0">
                <a:solidFill>
                  <a:srgbClr val="000099"/>
                </a:solidFill>
                <a:latin typeface="Times New Roman" pitchFamily="18" charset="0"/>
                <a:ea typeface="MS PGothic" pitchFamily="34" charset="-128"/>
                <a:cs typeface="Times New Roman" pitchFamily="18" charset="0"/>
              </a:rPr>
              <a:t>to establish </a:t>
            </a:r>
            <a:r>
              <a:rPr lang="en-US" altLang="en-US" sz="2400" dirty="0" smtClean="0">
                <a:solidFill>
                  <a:srgbClr val="000099"/>
                </a:solidFill>
                <a:latin typeface="Times New Roman" pitchFamily="18" charset="0"/>
                <a:ea typeface="MS PGothic" pitchFamily="34" charset="-128"/>
                <a:cs typeface="Times New Roman" pitchFamily="18" charset="0"/>
              </a:rPr>
              <a:t>2cm orthometric </a:t>
            </a:r>
            <a:r>
              <a:rPr lang="en-US" altLang="en-US" sz="2400" dirty="0">
                <a:solidFill>
                  <a:srgbClr val="000099"/>
                </a:solidFill>
                <a:latin typeface="Times New Roman" pitchFamily="18" charset="0"/>
                <a:ea typeface="MS PGothic" pitchFamily="34" charset="-128"/>
                <a:cs typeface="Times New Roman" pitchFamily="18" charset="0"/>
              </a:rPr>
              <a:t>height anywhere in U.S. using a minimum of 15 min. of GNSS data</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The </a:t>
            </a:r>
            <a:r>
              <a:rPr lang="en-US" altLang="en-US" sz="2400" dirty="0">
                <a:solidFill>
                  <a:srgbClr val="000099"/>
                </a:solidFill>
                <a:latin typeface="Times New Roman" pitchFamily="18" charset="0"/>
                <a:ea typeface="MS PGothic" pitchFamily="34" charset="-128"/>
                <a:cs typeface="Times New Roman" pitchFamily="18" charset="0"/>
              </a:rPr>
              <a:t>new geopotential reference surface will be aligned with the geometric reference frame/ellipsoid (i.e., no hybrid geoid</a:t>
            </a:r>
            <a:r>
              <a:rPr lang="en-US" altLang="en-US" sz="2400" dirty="0" smtClean="0">
                <a:solidFill>
                  <a:srgbClr val="000099"/>
                </a:solidFill>
                <a:latin typeface="Times New Roman" pitchFamily="18" charset="0"/>
                <a:ea typeface="MS PGothic" pitchFamily="34" charset="-128"/>
                <a:cs typeface="Times New Roman" pitchFamily="18" charset="0"/>
              </a:rPr>
              <a:t>)</a:t>
            </a:r>
          </a:p>
        </p:txBody>
      </p:sp>
      <p:sp>
        <p:nvSpPr>
          <p:cNvPr id="2" name="Rectangle 1"/>
          <p:cNvSpPr/>
          <p:nvPr/>
        </p:nvSpPr>
        <p:spPr>
          <a:xfrm>
            <a:off x="313268" y="3344333"/>
            <a:ext cx="8449734" cy="1253067"/>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13264" y="4665133"/>
            <a:ext cx="8449734" cy="863600"/>
          </a:xfrm>
          <a:prstGeom prst="rect">
            <a:avLst/>
          </a:prstGeom>
          <a:noFill/>
          <a:ln w="508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37648" y="1699429"/>
            <a:ext cx="8449734" cy="863600"/>
          </a:xfrm>
          <a:prstGeom prst="rect">
            <a:avLst/>
          </a:prstGeom>
          <a:noFill/>
          <a:ln w="508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4006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4000" b="1" dirty="0">
                <a:solidFill>
                  <a:srgbClr val="000099"/>
                </a:solidFill>
              </a:rPr>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None/>
            </a:pPr>
            <a:r>
              <a:rPr lang="en-US" altLang="en-US" sz="2400" u="sng" dirty="0">
                <a:cs typeface="Times New Roman" panose="02020603050405020304" pitchFamily="18" charset="0"/>
              </a:rPr>
              <a:t>The Old:</a:t>
            </a:r>
          </a:p>
          <a:p>
            <a:pPr marL="457200" lvl="1" indent="0" eaLnBrk="1" hangingPunct="1">
              <a:buNone/>
            </a:pPr>
            <a:r>
              <a:rPr lang="en-US" altLang="en-US" sz="2400" dirty="0">
                <a:cs typeface="Times New Roman" panose="02020603050405020304" pitchFamily="18" charset="0"/>
              </a:rPr>
              <a:t>NAVD 88</a:t>
            </a:r>
          </a:p>
          <a:p>
            <a:pPr marL="457200" lvl="1" indent="0" eaLnBrk="1" hangingPunct="1">
              <a:buNone/>
            </a:pPr>
            <a:r>
              <a:rPr lang="en-US" altLang="en-US" sz="2400" dirty="0">
                <a:cs typeface="Times New Roman" panose="02020603050405020304" pitchFamily="18" charset="0"/>
              </a:rPr>
              <a:t>PRVD 02</a:t>
            </a:r>
          </a:p>
          <a:p>
            <a:pPr marL="457200" lvl="1" indent="0" eaLnBrk="1" hangingPunct="1">
              <a:buNone/>
            </a:pPr>
            <a:r>
              <a:rPr lang="en-US" altLang="en-US" sz="2400" dirty="0">
                <a:cs typeface="Times New Roman" panose="02020603050405020304" pitchFamily="18" charset="0"/>
              </a:rPr>
              <a:t>VIVD09</a:t>
            </a:r>
          </a:p>
          <a:p>
            <a:pPr marL="457200" lvl="1" indent="0" eaLnBrk="1" hangingPunct="1">
              <a:buNone/>
            </a:pPr>
            <a:r>
              <a:rPr lang="en-US" altLang="en-US" sz="2400" dirty="0">
                <a:cs typeface="Times New Roman" panose="02020603050405020304" pitchFamily="18" charset="0"/>
              </a:rPr>
              <a:t>ASVD02</a:t>
            </a:r>
          </a:p>
          <a:p>
            <a:pPr marL="457200" lvl="1" indent="0" eaLnBrk="1" hangingPunct="1">
              <a:buNone/>
            </a:pPr>
            <a:r>
              <a:rPr lang="en-US" altLang="en-US" sz="2400" dirty="0">
                <a:cs typeface="Times New Roman" panose="02020603050405020304" pitchFamily="18" charset="0"/>
              </a:rPr>
              <a:t>NMVD03</a:t>
            </a:r>
          </a:p>
          <a:p>
            <a:pPr marL="457200" lvl="1" indent="0" eaLnBrk="1" hangingPunct="1">
              <a:buNone/>
            </a:pPr>
            <a:r>
              <a:rPr lang="en-US" altLang="en-US" sz="2400" dirty="0">
                <a:cs typeface="Times New Roman" panose="02020603050405020304" pitchFamily="18" charset="0"/>
              </a:rPr>
              <a:t>GUVD04</a:t>
            </a:r>
          </a:p>
          <a:p>
            <a:pPr marL="457200" lvl="1" indent="0" eaLnBrk="1" hangingPunct="1">
              <a:buNone/>
            </a:pPr>
            <a:r>
              <a:rPr lang="en-US" altLang="en-US" sz="2400" dirty="0">
                <a:cs typeface="Times New Roman" panose="02020603050405020304" pitchFamily="18" charset="0"/>
              </a:rPr>
              <a:t>IGLD 85</a:t>
            </a:r>
          </a:p>
          <a:p>
            <a:pPr marL="457200" lvl="1" indent="0" eaLnBrk="1" hangingPunct="1">
              <a:buNone/>
            </a:pPr>
            <a:r>
              <a:rPr lang="en-US" altLang="en-US" sz="2400" dirty="0">
                <a:cs typeface="Times New Roman" panose="02020603050405020304" pitchFamily="18" charset="0"/>
              </a:rPr>
              <a:t>IGSN71</a:t>
            </a:r>
          </a:p>
          <a:p>
            <a:pPr marL="457200" lvl="1" indent="0" eaLnBrk="1" hangingPunct="1">
              <a:buNone/>
            </a:pPr>
            <a:r>
              <a:rPr lang="en-US" altLang="en-US" sz="2400" dirty="0">
                <a:cs typeface="Times New Roman" panose="02020603050405020304" pitchFamily="18" charset="0"/>
              </a:rPr>
              <a:t>GEOID12B</a:t>
            </a:r>
          </a:p>
          <a:p>
            <a:pPr marL="457200" lvl="1" indent="0" eaLnBrk="1" hangingPunct="1">
              <a:buNone/>
            </a:pPr>
            <a:r>
              <a:rPr lang="en-US" altLang="en-US" sz="2400" dirty="0">
                <a:cs typeface="Times New Roman" panose="02020603050405020304" pitchFamily="18" charset="0"/>
              </a:rPr>
              <a:t>DEFLEC12B</a:t>
            </a:r>
          </a:p>
          <a:p>
            <a:pPr marL="457200" lvl="1" indent="0" eaLnBrk="1" hangingPunct="1">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None/>
            </a:pPr>
            <a:r>
              <a:rPr lang="en-US" altLang="en-US" sz="2400" u="sng" dirty="0">
                <a:latin typeface="Arial" panose="020B0604020202020204" pitchFamily="34" charset="0"/>
                <a:cs typeface="Arial" panose="020B0604020202020204" pitchFamily="34" charset="0"/>
              </a:rPr>
              <a:t>The New:</a:t>
            </a:r>
          </a:p>
          <a:p>
            <a:pPr marL="457200" lvl="1" indent="0" eaLnBrk="1" hangingPunct="1">
              <a:buNone/>
            </a:pPr>
            <a:r>
              <a:rPr lang="en-US" altLang="en-US" sz="2400" dirty="0">
                <a:latin typeface="Arial" panose="020B0604020202020204" pitchFamily="34" charset="0"/>
                <a:cs typeface="Arial" panose="020B0604020202020204" pitchFamily="34" charset="0"/>
              </a:rPr>
              <a:t>The North American-Pacific Geopotential Datum of 2022 (</a:t>
            </a:r>
            <a:r>
              <a:rPr lang="en-US" altLang="en-US" sz="2400" b="1" dirty="0">
                <a:solidFill>
                  <a:srgbClr val="3333FF"/>
                </a:solidFill>
                <a:latin typeface="Arial" panose="020B0604020202020204" pitchFamily="34" charset="0"/>
                <a:cs typeface="Arial" panose="020B0604020202020204" pitchFamily="34" charset="0"/>
              </a:rPr>
              <a:t>NAPGD2022</a:t>
            </a:r>
            <a:r>
              <a:rPr lang="en-US" altLang="en-US" sz="2400" dirty="0">
                <a:latin typeface="Arial" panose="020B0604020202020204" pitchFamily="34" charset="0"/>
                <a:cs typeface="Arial" panose="020B0604020202020204" pitchFamily="34" charset="0"/>
              </a:rPr>
              <a:t>)</a:t>
            </a:r>
          </a:p>
          <a:p>
            <a:pPr marL="457200" lvl="1" indent="0" eaLnBrk="1" hangingPunct="1">
              <a:buNone/>
            </a:pPr>
            <a:endParaRPr lang="en-US" altLang="en-US" sz="1000" dirty="0">
              <a:latin typeface="Arial" panose="020B0604020202020204" pitchFamily="34" charset="0"/>
              <a:cs typeface="Arial" panose="020B0604020202020204" pitchFamily="34" charset="0"/>
            </a:endParaRPr>
          </a:p>
          <a:p>
            <a:pPr marL="457200" lvl="1" indent="0" eaLnBrk="1" hangingPunct="1">
              <a:buNone/>
            </a:pPr>
            <a:r>
              <a:rPr lang="en-US" altLang="en-US" sz="2400" dirty="0">
                <a:latin typeface="Arial" panose="020B0604020202020204" pitchFamily="34" charset="0"/>
                <a:cs typeface="Arial" panose="020B0604020202020204" pitchFamily="34" charset="0"/>
              </a:rPr>
              <a:t>* A gravity based datum.</a:t>
            </a:r>
          </a:p>
          <a:p>
            <a:pPr marL="457200" lvl="1" indent="0" eaLnBrk="1" hangingPunct="1">
              <a:buNone/>
            </a:pPr>
            <a:endParaRPr lang="en-US" altLang="en-US" sz="2400" dirty="0">
              <a:latin typeface="Arial" panose="020B0604020202020204" pitchFamily="34" charset="0"/>
              <a:cs typeface="Arial" panose="020B0604020202020204" pitchFamily="34" charset="0"/>
            </a:endParaRPr>
          </a:p>
        </p:txBody>
      </p:sp>
      <p:sp>
        <p:nvSpPr>
          <p:cNvPr id="4" name="TextBox 3"/>
          <p:cNvSpPr txBox="1"/>
          <p:nvPr/>
        </p:nvSpPr>
        <p:spPr>
          <a:xfrm>
            <a:off x="0" y="1990725"/>
            <a:ext cx="989373" cy="430887"/>
          </a:xfrm>
          <a:prstGeom prst="rect">
            <a:avLst/>
          </a:prstGeom>
          <a:noFill/>
        </p:spPr>
        <p:txBody>
          <a:bodyPr wrap="none" rtlCol="0">
            <a:spAutoFit/>
          </a:bodyPr>
          <a:lstStyle/>
          <a:p>
            <a:r>
              <a:rPr lang="en-US" sz="1100" b="1" dirty="0">
                <a:solidFill>
                  <a:srgbClr val="FF0000"/>
                </a:solidFill>
              </a:rPr>
              <a:t>Orthometric</a:t>
            </a:r>
          </a:p>
          <a:p>
            <a:r>
              <a:rPr lang="en-US" sz="1100" b="1" dirty="0">
                <a:solidFill>
                  <a:srgbClr val="FF0000"/>
                </a:solidFill>
              </a:rPr>
              <a:t>Heights</a:t>
            </a:r>
          </a:p>
        </p:txBody>
      </p:sp>
      <p:sp>
        <p:nvSpPr>
          <p:cNvPr id="8" name="TextBox 7"/>
          <p:cNvSpPr txBox="1"/>
          <p:nvPr/>
        </p:nvSpPr>
        <p:spPr>
          <a:xfrm>
            <a:off x="0" y="3238454"/>
            <a:ext cx="989373" cy="600164"/>
          </a:xfrm>
          <a:prstGeom prst="rect">
            <a:avLst/>
          </a:prstGeom>
          <a:noFill/>
        </p:spPr>
        <p:txBody>
          <a:bodyPr wrap="none" rtlCol="0">
            <a:spAutoFit/>
          </a:bodyPr>
          <a:lstStyle/>
          <a:p>
            <a:r>
              <a:rPr lang="en-US" sz="1100" b="1" dirty="0">
                <a:solidFill>
                  <a:srgbClr val="FF0000"/>
                </a:solidFill>
              </a:rPr>
              <a:t>Normal</a:t>
            </a:r>
          </a:p>
          <a:p>
            <a:r>
              <a:rPr lang="en-US" sz="1100" b="1" dirty="0">
                <a:solidFill>
                  <a:srgbClr val="FF0000"/>
                </a:solidFill>
              </a:rPr>
              <a:t>Orthometric</a:t>
            </a:r>
          </a:p>
          <a:p>
            <a:r>
              <a:rPr lang="en-US" sz="1100" b="1" dirty="0">
                <a:solidFill>
                  <a:srgbClr val="FF0000"/>
                </a:solidFill>
              </a:rPr>
              <a:t>Heights</a:t>
            </a:r>
          </a:p>
        </p:txBody>
      </p:sp>
      <p:sp>
        <p:nvSpPr>
          <p:cNvPr id="5" name="Left Brace 4"/>
          <p:cNvSpPr/>
          <p:nvPr/>
        </p:nvSpPr>
        <p:spPr>
          <a:xfrm>
            <a:off x="989373" y="2514599"/>
            <a:ext cx="325077" cy="2047875"/>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7487" y="4602095"/>
            <a:ext cx="772969" cy="430887"/>
          </a:xfrm>
          <a:prstGeom prst="rect">
            <a:avLst/>
          </a:prstGeom>
          <a:noFill/>
        </p:spPr>
        <p:txBody>
          <a:bodyPr wrap="none" rtlCol="0">
            <a:spAutoFit/>
          </a:bodyPr>
          <a:lstStyle/>
          <a:p>
            <a:r>
              <a:rPr lang="en-US" sz="1100" b="1" dirty="0">
                <a:solidFill>
                  <a:srgbClr val="FF0000"/>
                </a:solidFill>
              </a:rPr>
              <a:t>Dynamic</a:t>
            </a:r>
          </a:p>
          <a:p>
            <a:r>
              <a:rPr lang="en-US" sz="1100" b="1" dirty="0">
                <a:solidFill>
                  <a:srgbClr val="FF0000"/>
                </a:solidFill>
              </a:rPr>
              <a:t>Heights</a:t>
            </a:r>
          </a:p>
        </p:txBody>
      </p:sp>
      <p:sp>
        <p:nvSpPr>
          <p:cNvPr id="11" name="TextBox 10"/>
          <p:cNvSpPr txBox="1"/>
          <p:nvPr/>
        </p:nvSpPr>
        <p:spPr>
          <a:xfrm>
            <a:off x="-43837" y="5153110"/>
            <a:ext cx="668773" cy="261610"/>
          </a:xfrm>
          <a:prstGeom prst="rect">
            <a:avLst/>
          </a:prstGeom>
          <a:noFill/>
        </p:spPr>
        <p:txBody>
          <a:bodyPr wrap="none" rtlCol="0">
            <a:spAutoFit/>
          </a:bodyPr>
          <a:lstStyle/>
          <a:p>
            <a:r>
              <a:rPr lang="en-US" sz="1100" b="1" dirty="0">
                <a:solidFill>
                  <a:srgbClr val="FF0000"/>
                </a:solidFill>
              </a:rPr>
              <a:t>Gravity</a:t>
            </a:r>
          </a:p>
        </p:txBody>
      </p:sp>
      <p:sp>
        <p:nvSpPr>
          <p:cNvPr id="13" name="TextBox 12"/>
          <p:cNvSpPr txBox="1"/>
          <p:nvPr/>
        </p:nvSpPr>
        <p:spPr>
          <a:xfrm>
            <a:off x="-43837" y="5534848"/>
            <a:ext cx="1000595" cy="430887"/>
          </a:xfrm>
          <a:prstGeom prst="rect">
            <a:avLst/>
          </a:prstGeom>
          <a:noFill/>
        </p:spPr>
        <p:txBody>
          <a:bodyPr wrap="none" rtlCol="0">
            <a:spAutoFit/>
          </a:bodyPr>
          <a:lstStyle/>
          <a:p>
            <a:r>
              <a:rPr lang="en-US" sz="1100" b="1" dirty="0">
                <a:solidFill>
                  <a:srgbClr val="FF0000"/>
                </a:solidFill>
              </a:rPr>
              <a:t>Geoid</a:t>
            </a:r>
          </a:p>
          <a:p>
            <a:r>
              <a:rPr lang="en-US" sz="1100" b="1" dirty="0">
                <a:solidFill>
                  <a:srgbClr val="FF0000"/>
                </a:solidFill>
              </a:rPr>
              <a:t>Undulations</a:t>
            </a:r>
          </a:p>
        </p:txBody>
      </p:sp>
      <p:sp>
        <p:nvSpPr>
          <p:cNvPr id="14" name="TextBox 13"/>
          <p:cNvSpPr txBox="1"/>
          <p:nvPr/>
        </p:nvSpPr>
        <p:spPr>
          <a:xfrm>
            <a:off x="-11222" y="5965735"/>
            <a:ext cx="1148071" cy="430887"/>
          </a:xfrm>
          <a:prstGeom prst="rect">
            <a:avLst/>
          </a:prstGeom>
          <a:noFill/>
        </p:spPr>
        <p:txBody>
          <a:bodyPr wrap="none" rtlCol="0">
            <a:spAutoFit/>
          </a:bodyPr>
          <a:lstStyle/>
          <a:p>
            <a:r>
              <a:rPr lang="en-US" sz="1100" b="1" dirty="0">
                <a:solidFill>
                  <a:srgbClr val="FF0000"/>
                </a:solidFill>
              </a:rPr>
              <a:t>Deflections of</a:t>
            </a:r>
          </a:p>
          <a:p>
            <a:r>
              <a:rPr lang="en-US" sz="1100" b="1" dirty="0">
                <a:solidFill>
                  <a:srgbClr val="FF0000"/>
                </a:solidFill>
              </a:rPr>
              <a:t>the Vertical</a:t>
            </a:r>
          </a:p>
        </p:txBody>
      </p:sp>
      <p:sp>
        <p:nvSpPr>
          <p:cNvPr id="15" name="Left Brace 14"/>
          <p:cNvSpPr/>
          <p:nvPr/>
        </p:nvSpPr>
        <p:spPr>
          <a:xfrm>
            <a:off x="2735118" y="2009773"/>
            <a:ext cx="560532" cy="4386849"/>
          </a:xfrm>
          <a:prstGeom prst="leftBrace">
            <a:avLst>
              <a:gd name="adj1" fmla="val 0"/>
              <a:gd name="adj2" fmla="val 27202"/>
            </a:avLst>
          </a:prstGeom>
          <a:ln w="28575">
            <a:solidFill>
              <a:srgbClr val="FF000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53516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8150" y="304800"/>
            <a:ext cx="8267700" cy="803275"/>
          </a:xfrm>
          <a:prstGeom prst="rect">
            <a:avLst/>
          </a:prstGeom>
        </p:spPr>
        <p:txBody>
          <a:bodyPr lIns="64232" tIns="32114" rIns="64232" bIns="32114"/>
          <a:lstStyle/>
          <a:p>
            <a:pPr algn="ctr" defTabSz="642321" eaLnBrk="0">
              <a:defRPr/>
            </a:pPr>
            <a:r>
              <a:rPr lang="en-US" sz="3600" b="1" dirty="0">
                <a:solidFill>
                  <a:srgbClr val="000099"/>
                </a:solidFill>
                <a:latin typeface="Times New Roman" pitchFamily="18" charset="0"/>
                <a:ea typeface="+mn-ea"/>
                <a:cs typeface="Times New Roman" pitchFamily="18" charset="0"/>
              </a:rPr>
              <a:t>Building a Gravity Field</a:t>
            </a:r>
          </a:p>
        </p:txBody>
      </p:sp>
      <p:grpSp>
        <p:nvGrpSpPr>
          <p:cNvPr id="23" name="Group 22"/>
          <p:cNvGrpSpPr>
            <a:grpSpLocks/>
          </p:cNvGrpSpPr>
          <p:nvPr/>
        </p:nvGrpSpPr>
        <p:grpSpPr bwMode="auto">
          <a:xfrm>
            <a:off x="76200" y="1189038"/>
            <a:ext cx="8305800" cy="1831975"/>
            <a:chOff x="76200" y="1189299"/>
            <a:chExt cx="8305800" cy="1832303"/>
          </a:xfrm>
        </p:grpSpPr>
        <p:pic>
          <p:nvPicPr>
            <p:cNvPr id="44053" name="Picture 2" descr="C:\Work\Presentations\Graphics\grace_satellite-60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98" y="1206027"/>
              <a:ext cx="1787202" cy="14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2"/>
            <p:cNvPicPr>
              <a:picLocks noChangeAspect="1" noChangeArrowheads="1"/>
            </p:cNvPicPr>
            <p:nvPr/>
          </p:nvPicPr>
          <p:blipFill>
            <a:blip r:embed="rId4">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5" name="TextBox 10"/>
            <p:cNvSpPr txBox="1">
              <a:spLocks noChangeArrowheads="1"/>
            </p:cNvSpPr>
            <p:nvPr/>
          </p:nvSpPr>
          <p:spPr bwMode="auto">
            <a:xfrm>
              <a:off x="3722190" y="1524000"/>
              <a:ext cx="2373810" cy="7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Long Wavelengths</a:t>
              </a:r>
            </a:p>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 250 km)</a:t>
              </a:r>
            </a:p>
          </p:txBody>
        </p:sp>
        <p:sp>
          <p:nvSpPr>
            <p:cNvPr id="44056" name="TextBox 11"/>
            <p:cNvSpPr txBox="1">
              <a:spLocks noChangeArrowheads="1"/>
            </p:cNvSpPr>
            <p:nvPr/>
          </p:nvSpPr>
          <p:spPr bwMode="auto">
            <a:xfrm>
              <a:off x="76200" y="2590800"/>
              <a:ext cx="4142755" cy="43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GRACE/GOCE/Satellite Altimetry</a:t>
              </a:r>
            </a:p>
          </p:txBody>
        </p:sp>
      </p:grpSp>
      <p:grpSp>
        <p:nvGrpSpPr>
          <p:cNvPr id="24" name="Group 23"/>
          <p:cNvGrpSpPr>
            <a:grpSpLocks/>
          </p:cNvGrpSpPr>
          <p:nvPr/>
        </p:nvGrpSpPr>
        <p:grpSpPr bwMode="auto">
          <a:xfrm>
            <a:off x="522288" y="3040063"/>
            <a:ext cx="8056562" cy="1836737"/>
            <a:chOff x="521807" y="3040852"/>
            <a:chExt cx="8057389" cy="1835947"/>
          </a:xfrm>
        </p:grpSpPr>
        <p:pic>
          <p:nvPicPr>
            <p:cNvPr id="44049" name="Picture 3" descr="C:\Work\Presentations\Graphics\Citation\NOAA Jet CU.jpg"/>
            <p:cNvPicPr>
              <a:picLocks noChangeAspect="1" noChangeArrowheads="1"/>
            </p:cNvPicPr>
            <p:nvPr/>
          </p:nvPicPr>
          <p:blipFill>
            <a:blip r:embed="rId5">
              <a:extLst>
                <a:ext uri="{28A0092B-C50C-407E-A947-70E740481C1C}">
                  <a14:useLocalDpi xmlns:a14="http://schemas.microsoft.com/office/drawing/2010/main" val="0"/>
                </a:ext>
              </a:extLst>
            </a:blip>
            <a:srcRect l="20924" t="10252" b="31152"/>
            <a:stretch>
              <a:fillRect/>
            </a:stretch>
          </p:blipFill>
          <p:spPr bwMode="auto">
            <a:xfrm>
              <a:off x="1030785" y="3459525"/>
              <a:ext cx="1850678" cy="91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TextBox 13"/>
            <p:cNvSpPr txBox="1">
              <a:spLocks noChangeArrowheads="1"/>
            </p:cNvSpPr>
            <p:nvPr/>
          </p:nvSpPr>
          <p:spPr bwMode="auto">
            <a:xfrm>
              <a:off x="3548398" y="3624713"/>
              <a:ext cx="2852402"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Intermediate Wavelengths</a:t>
              </a:r>
            </a:p>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(500 km to 20 km)</a:t>
              </a:r>
            </a:p>
          </p:txBody>
        </p:sp>
        <p:pic>
          <p:nvPicPr>
            <p:cNvPr id="44051" name="Picture 4" descr="ak08_grav_prelim.PNG"/>
            <p:cNvPicPr>
              <a:picLocks noChangeAspect="1"/>
            </p:cNvPicPr>
            <p:nvPr/>
          </p:nvPicPr>
          <p:blipFill>
            <a:blip r:embed="rId6">
              <a:extLst>
                <a:ext uri="{28A0092B-C50C-407E-A947-70E740481C1C}">
                  <a14:useLocalDpi xmlns:a14="http://schemas.microsoft.com/office/drawing/2010/main" val="0"/>
                </a:ext>
              </a:extLst>
            </a:blip>
            <a:srcRect t="15825" b="14104"/>
            <a:stretch>
              <a:fillRect/>
            </a:stretch>
          </p:blipFill>
          <p:spPr bwMode="auto">
            <a:xfrm>
              <a:off x="6553200" y="3040852"/>
              <a:ext cx="2025996" cy="183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2" name="TextBox 20"/>
            <p:cNvSpPr txBox="1">
              <a:spLocks noChangeArrowheads="1"/>
            </p:cNvSpPr>
            <p:nvPr/>
          </p:nvSpPr>
          <p:spPr bwMode="auto">
            <a:xfrm>
              <a:off x="521807" y="4396013"/>
              <a:ext cx="2869779" cy="4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Airborne Measurement</a:t>
              </a:r>
            </a:p>
          </p:txBody>
        </p:sp>
      </p:grpSp>
      <p:grpSp>
        <p:nvGrpSpPr>
          <p:cNvPr id="25" name="Group 24"/>
          <p:cNvGrpSpPr>
            <a:grpSpLocks/>
          </p:cNvGrpSpPr>
          <p:nvPr/>
        </p:nvGrpSpPr>
        <p:grpSpPr bwMode="auto">
          <a:xfrm>
            <a:off x="38100" y="5029200"/>
            <a:ext cx="8343900" cy="1854200"/>
            <a:chOff x="37433" y="5029200"/>
            <a:chExt cx="8344567" cy="1854314"/>
          </a:xfrm>
        </p:grpSpPr>
        <p:pic>
          <p:nvPicPr>
            <p:cNvPr id="44045" name="Picture 4" descr="C:\Work\GRAV-D\Images-graphics\NEW ORLEANS AP.JPG"/>
            <p:cNvPicPr>
              <a:picLocks noChangeAspect="1" noChangeArrowheads="1"/>
            </p:cNvPicPr>
            <p:nvPr/>
          </p:nvPicPr>
          <p:blipFill>
            <a:blip r:embed="rId7">
              <a:extLst>
                <a:ext uri="{28A0092B-C50C-407E-A947-70E740481C1C}">
                  <a14:useLocalDpi xmlns:a14="http://schemas.microsoft.com/office/drawing/2010/main" val="0"/>
                </a:ext>
              </a:extLst>
            </a:blip>
            <a:srcRect l="19295" t="24883" r="20724" b="32260"/>
            <a:stretch>
              <a:fillRect/>
            </a:stretch>
          </p:blipFill>
          <p:spPr bwMode="auto">
            <a:xfrm>
              <a:off x="980554" y="5029200"/>
              <a:ext cx="1951137" cy="104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6" name="TextBox 21"/>
            <p:cNvSpPr txBox="1">
              <a:spLocks noChangeArrowheads="1"/>
            </p:cNvSpPr>
            <p:nvPr/>
          </p:nvSpPr>
          <p:spPr bwMode="auto">
            <a:xfrm>
              <a:off x="37433" y="6114157"/>
              <a:ext cx="4229767" cy="7693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Surface Measurement and </a:t>
              </a:r>
            </a:p>
            <a:p>
              <a:pPr algn="ct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Predicted Gravity from Topography</a:t>
              </a:r>
            </a:p>
          </p:txBody>
        </p:sp>
        <p:sp>
          <p:nvSpPr>
            <p:cNvPr id="44047" name="TextBox 22"/>
            <p:cNvSpPr txBox="1">
              <a:spLocks noChangeArrowheads="1"/>
            </p:cNvSpPr>
            <p:nvPr/>
          </p:nvSpPr>
          <p:spPr bwMode="auto">
            <a:xfrm>
              <a:off x="3886200" y="5311999"/>
              <a:ext cx="2115021"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Short Wavelengths</a:t>
              </a:r>
            </a:p>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(&lt; 100 km)</a:t>
              </a:r>
            </a:p>
          </p:txBody>
        </p:sp>
        <p:pic>
          <p:nvPicPr>
            <p:cNvPr id="44048" name="Picture 5"/>
            <p:cNvPicPr>
              <a:picLocks noChangeAspect="1" noChangeArrowheads="1"/>
            </p:cNvPicPr>
            <p:nvPr/>
          </p:nvPicPr>
          <p:blipFill>
            <a:blip r:embed="rId8">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8" name="TextBox 25"/>
          <p:cNvSpPr txBox="1">
            <a:spLocks noChangeArrowheads="1"/>
          </p:cNvSpPr>
          <p:nvPr/>
        </p:nvSpPr>
        <p:spPr bwMode="auto">
          <a:xfrm>
            <a:off x="4495800" y="2667000"/>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smtClean="0">
                <a:solidFill>
                  <a:prstClr val="black"/>
                </a:solidFill>
                <a:latin typeface="Arial" pitchFamily="34" charset="0"/>
                <a:ea typeface="+mn-ea"/>
                <a:cs typeface="Arial" pitchFamily="34" charset="0"/>
              </a:rPr>
              <a:t>+</a:t>
            </a:r>
          </a:p>
        </p:txBody>
      </p:sp>
      <p:cxnSp>
        <p:nvCxnSpPr>
          <p:cNvPr id="20" name="Straight Connector 19"/>
          <p:cNvCxnSpPr/>
          <p:nvPr/>
        </p:nvCxnSpPr>
        <p:spPr>
          <a:xfrm>
            <a:off x="838200" y="3048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8200" y="4953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42" name="TextBox 25"/>
          <p:cNvSpPr txBox="1">
            <a:spLocks noChangeArrowheads="1"/>
          </p:cNvSpPr>
          <p:nvPr/>
        </p:nvSpPr>
        <p:spPr bwMode="auto">
          <a:xfrm>
            <a:off x="4513263" y="4876800"/>
            <a:ext cx="36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smtClean="0">
                <a:solidFill>
                  <a:prstClr val="black"/>
                </a:solidFill>
                <a:latin typeface="Arial" pitchFamily="34" charset="0"/>
                <a:ea typeface="+mn-ea"/>
                <a:cs typeface="Arial" pitchFamily="34" charset="0"/>
              </a:rPr>
              <a:t>+</a:t>
            </a:r>
          </a:p>
        </p:txBody>
      </p:sp>
      <p:sp>
        <p:nvSpPr>
          <p:cNvPr id="38" name="Rectangle 37"/>
          <p:cNvSpPr/>
          <p:nvPr/>
        </p:nvSpPr>
        <p:spPr>
          <a:xfrm>
            <a:off x="320040" y="3048000"/>
            <a:ext cx="8442960" cy="1905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anchor="ctr"/>
          <a:lstStyle/>
          <a:p>
            <a:pPr defTabSz="410373">
              <a:defRPr/>
            </a:pPr>
            <a:endParaRPr lang="en-US" dirty="0">
              <a:solidFill>
                <a:prstClr val="white"/>
              </a:solidFill>
            </a:endParaRPr>
          </a:p>
        </p:txBody>
      </p:sp>
    </p:spTree>
    <p:extLst>
      <p:ext uri="{BB962C8B-B14F-4D97-AF65-F5344CB8AC3E}">
        <p14:creationId xmlns:p14="http://schemas.microsoft.com/office/powerpoint/2010/main" val="2930468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p:cNvSpPr>
          <p:nvPr/>
        </p:nvSpPr>
        <p:spPr bwMode="auto">
          <a:xfrm>
            <a:off x="4021138" y="1676400"/>
            <a:ext cx="4741862" cy="5026999"/>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Replace the Vertical Datum of the USA by 2022 (at today’s funding)</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GRAV-D is: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An airborne gravity survey of the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 2022 gravimetric geoid accurate to 1 cm</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Long-term monitoring of geoid change over time</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Working to launch a collaborative effort with the USGS for simultaneous magnetic measurement</a:t>
            </a:r>
          </a:p>
          <a:p>
            <a:pPr marL="379498" indent="-379498" defTabSz="913028">
              <a:spcBef>
                <a:spcPts val="281"/>
              </a:spcBef>
              <a:buClr>
                <a:srgbClr val="000000"/>
              </a:buClr>
              <a:buSzPct val="100000"/>
              <a:buFont typeface="Calibri" pitchFamily="34" charset="0"/>
              <a:buChar char="•"/>
              <a:defRPr/>
            </a:pPr>
            <a:r>
              <a:rPr lang="en-US" sz="2000" dirty="0" smtClean="0">
                <a:solidFill>
                  <a:srgbClr val="000099"/>
                </a:solidFill>
                <a:latin typeface="Calibri"/>
                <a:ea typeface="ＭＳ Ｐゴシック" charset="0"/>
                <a:cs typeface="Times New Roman" pitchFamily="18" charset="0"/>
                <a:sym typeface="Times New Roman" pitchFamily="18" charset="0"/>
              </a:rPr>
              <a:t>Acting </a:t>
            </a:r>
            <a:r>
              <a:rPr lang="en-US" sz="2000" dirty="0" err="1" smtClean="0">
                <a:solidFill>
                  <a:srgbClr val="000099"/>
                </a:solidFill>
                <a:latin typeface="Calibri"/>
                <a:ea typeface="ＭＳ Ｐゴシック" charset="0"/>
                <a:cs typeface="Times New Roman" pitchFamily="18" charset="0"/>
                <a:sym typeface="Times New Roman" pitchFamily="18" charset="0"/>
              </a:rPr>
              <a:t>Proj</a:t>
            </a:r>
            <a:r>
              <a:rPr lang="en-US" sz="2000" dirty="0" smtClean="0">
                <a:solidFill>
                  <a:srgbClr val="000099"/>
                </a:solidFill>
                <a:latin typeface="Calibri"/>
                <a:ea typeface="ＭＳ Ｐゴシック" charset="0"/>
                <a:cs typeface="Times New Roman" pitchFamily="18" charset="0"/>
                <a:sym typeface="Times New Roman" pitchFamily="18" charset="0"/>
              </a:rPr>
              <a:t>. </a:t>
            </a:r>
            <a:r>
              <a:rPr lang="en-US" sz="2000" dirty="0">
                <a:solidFill>
                  <a:srgbClr val="000099"/>
                </a:solidFill>
                <a:latin typeface="Calibri"/>
                <a:ea typeface="ＭＳ Ｐゴシック" charset="0"/>
                <a:cs typeface="Times New Roman" pitchFamily="18" charset="0"/>
                <a:sym typeface="Times New Roman" pitchFamily="18" charset="0"/>
              </a:rPr>
              <a:t>Manager: </a:t>
            </a:r>
            <a:r>
              <a:rPr lang="en-US" sz="2000" dirty="0" smtClean="0">
                <a:solidFill>
                  <a:srgbClr val="000099"/>
                </a:solidFill>
                <a:latin typeface="Calibri"/>
                <a:ea typeface="ＭＳ Ｐゴシック" charset="0"/>
                <a:cs typeface="Times New Roman" pitchFamily="18" charset="0"/>
                <a:sym typeface="Times New Roman" pitchFamily="18" charset="0"/>
              </a:rPr>
              <a:t>Jeffery Johnson</a:t>
            </a:r>
            <a:endParaRPr lang="en-US" sz="2000" dirty="0">
              <a:solidFill>
                <a:srgbClr val="000099"/>
              </a:solidFill>
              <a:latin typeface="Calibri"/>
              <a:ea typeface="ＭＳ Ｐゴシック" charset="0"/>
              <a:cs typeface="Times New Roman" pitchFamily="18" charset="0"/>
              <a:sym typeface="Times New Roman" pitchFamily="18" charset="0"/>
            </a:endParaRPr>
          </a:p>
          <a:p>
            <a:pPr defTabSz="913028">
              <a:spcBef>
                <a:spcPts val="281"/>
              </a:spcBef>
              <a:buClr>
                <a:srgbClr val="000000"/>
              </a:buClr>
              <a:buSzPct val="100000"/>
              <a:defRPr/>
            </a:pPr>
            <a:r>
              <a:rPr lang="en-US" sz="2000" dirty="0">
                <a:solidFill>
                  <a:srgbClr val="000099"/>
                </a:solidFill>
                <a:latin typeface="Calibri"/>
                <a:ea typeface="ＭＳ Ｐゴシック" charset="0"/>
                <a:cs typeface="Times New Roman" pitchFamily="18" charset="0"/>
                <a:sym typeface="Times New Roman" pitchFamily="18" charset="0"/>
              </a:rPr>
              <a:t>	Jeffery.Johnson@noaa.gov</a:t>
            </a:r>
          </a:p>
        </p:txBody>
      </p:sp>
      <p:pic>
        <p:nvPicPr>
          <p:cNvPr id="29700"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442108"/>
            <a:ext cx="8458200" cy="1087459"/>
          </a:xfrm>
          <a:prstGeom prst="rect">
            <a:avLst/>
          </a:prstGeom>
          <a:noFill/>
          <a:ln w="12700">
            <a:noFill/>
            <a:miter lim="0"/>
            <a:headEnd/>
            <a:tailEnd/>
          </a:ln>
        </p:spPr>
        <p:txBody>
          <a:bodyPr lIns="88882" tIns="50791" rIns="88882" bIns="50791" anchor="ctr">
            <a:spAutoFit/>
          </a:bodyPr>
          <a:lstStyle/>
          <a:p>
            <a:pPr algn="ctr" defTabSz="913028">
              <a:defRPr/>
            </a:pPr>
            <a:r>
              <a:rPr lang="en-US" sz="3200" b="1" dirty="0">
                <a:solidFill>
                  <a:srgbClr val="000099"/>
                </a:solidFill>
                <a:latin typeface="Calibri"/>
                <a:ea typeface="ＭＳ Ｐゴシック" charset="0"/>
                <a:cs typeface="Times New Roman" pitchFamily="18" charset="0"/>
                <a:sym typeface="Times New Roman" pitchFamily="18" charset="0"/>
              </a:rPr>
              <a:t>Gravity for the Redefinition of the American Vertical Datum (GRAV-D) </a:t>
            </a:r>
            <a:endParaRPr lang="en-US" sz="3200" b="1" dirty="0">
              <a:solidFill>
                <a:srgbClr val="000099"/>
              </a:solidFill>
              <a:latin typeface="Calibri"/>
              <a:ea typeface="ＭＳ Ｐゴシック" charset="0"/>
              <a:cs typeface="ＭＳ Ｐゴシック" charset="0"/>
            </a:endParaRPr>
          </a:p>
        </p:txBody>
      </p:sp>
      <p:pic>
        <p:nvPicPr>
          <p:cNvPr id="29702"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554480"/>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9703" name="Rectangle 4"/>
          <p:cNvSpPr txBox="1">
            <a:spLocks noChangeArrowheads="1"/>
          </p:cNvSpPr>
          <p:nvPr/>
        </p:nvSpPr>
        <p:spPr bwMode="auto">
          <a:xfrm>
            <a:off x="307016" y="5978687"/>
            <a:ext cx="3402013"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buFontTx/>
              <a:buNone/>
            </a:pPr>
            <a:r>
              <a:rPr lang="en-US" altLang="en-US" sz="1800" b="1" i="1" u="sng" dirty="0" smtClean="0">
                <a:solidFill>
                  <a:srgbClr val="FFFF00"/>
                </a:solidFill>
                <a:ea typeface="+mn-ea"/>
              </a:rPr>
              <a:t>Gravity</a:t>
            </a:r>
            <a:r>
              <a:rPr lang="en-US" altLang="en-US" sz="1800" i="1" dirty="0" smtClean="0">
                <a:solidFill>
                  <a:srgbClr val="FFFF00"/>
                </a:solidFill>
                <a:ea typeface="+mn-ea"/>
              </a:rPr>
              <a:t> and </a:t>
            </a:r>
            <a:r>
              <a:rPr lang="en-US" altLang="en-US" sz="1800" b="1" i="1" u="sng" dirty="0" smtClean="0">
                <a:solidFill>
                  <a:srgbClr val="FFFF00"/>
                </a:solidFill>
                <a:ea typeface="+mn-ea"/>
              </a:rPr>
              <a:t>Heights</a:t>
            </a:r>
            <a:r>
              <a:rPr lang="en-US" altLang="en-US" sz="1800" i="1" dirty="0" smtClean="0">
                <a:solidFill>
                  <a:srgbClr val="FFFF00"/>
                </a:solidFill>
                <a:ea typeface="+mn-ea"/>
              </a:rPr>
              <a:t> are</a:t>
            </a:r>
          </a:p>
          <a:p>
            <a:pPr algn="ctr" defTabSz="914400" eaLnBrk="1" hangingPunct="1">
              <a:buFontTx/>
              <a:buNone/>
            </a:pPr>
            <a:r>
              <a:rPr lang="en-US" altLang="en-US" sz="1800" i="1" dirty="0" smtClean="0">
                <a:solidFill>
                  <a:srgbClr val="FFFF00"/>
                </a:solidFill>
                <a:ea typeface="+mn-ea"/>
              </a:rPr>
              <a:t>inseparably connected</a:t>
            </a:r>
            <a:endParaRPr lang="en-US" altLang="en-US" sz="1800" b="1" i="1" dirty="0" smtClean="0">
              <a:solidFill>
                <a:prstClr val="black"/>
              </a:solidFill>
              <a:ea typeface="+mn-ea"/>
            </a:endParaRPr>
          </a:p>
        </p:txBody>
      </p:sp>
    </p:spTree>
    <p:extLst>
      <p:ext uri="{BB962C8B-B14F-4D97-AF65-F5344CB8AC3E}">
        <p14:creationId xmlns:p14="http://schemas.microsoft.com/office/powerpoint/2010/main" val="381196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228600"/>
            <a:ext cx="8229600" cy="1143000"/>
          </a:xfrm>
        </p:spPr>
        <p:txBody>
          <a:bodyPr/>
          <a:lstStyle/>
          <a:p>
            <a:r>
              <a:rPr lang="en-US" altLang="en-US" sz="3600" b="1" dirty="0" smtClean="0">
                <a:solidFill>
                  <a:srgbClr val="000099"/>
                </a:solidFill>
              </a:rPr>
              <a:t>Survey and Block Plans</a:t>
            </a:r>
          </a:p>
        </p:txBody>
      </p:sp>
      <p:sp>
        <p:nvSpPr>
          <p:cNvPr id="3" name="Content Placeholder 2"/>
          <p:cNvSpPr>
            <a:spLocks noGrp="1"/>
          </p:cNvSpPr>
          <p:nvPr>
            <p:ph sz="half" idx="1"/>
          </p:nvPr>
        </p:nvSpPr>
        <p:spPr>
          <a:xfrm>
            <a:off x="118872" y="1528561"/>
            <a:ext cx="4517136" cy="4525963"/>
          </a:xfrm>
        </p:spPr>
        <p:txBody>
          <a:bodyPr/>
          <a:lstStyle/>
          <a:p>
            <a:pPr>
              <a:buFont typeface="Arial" charset="0"/>
              <a:buChar char="•"/>
              <a:defRPr/>
            </a:pPr>
            <a:r>
              <a:rPr lang="en-US" dirty="0" smtClean="0">
                <a:solidFill>
                  <a:srgbClr val="000099"/>
                </a:solidFill>
                <a:latin typeface="+mj-lt"/>
              </a:rPr>
              <a:t>Data lines spaced 10 km apart.</a:t>
            </a:r>
          </a:p>
          <a:p>
            <a:pPr>
              <a:buFont typeface="Arial" charset="0"/>
              <a:buChar char="•"/>
              <a:defRPr/>
            </a:pPr>
            <a:endParaRPr lang="en-US" sz="1000" dirty="0" smtClean="0">
              <a:solidFill>
                <a:srgbClr val="000099"/>
              </a:solidFill>
              <a:latin typeface="+mj-lt"/>
            </a:endParaRPr>
          </a:p>
          <a:p>
            <a:pPr>
              <a:buFont typeface="Arial" charset="0"/>
              <a:buChar char="•"/>
              <a:defRPr/>
            </a:pPr>
            <a:r>
              <a:rPr lang="en-US" dirty="0" smtClean="0">
                <a:solidFill>
                  <a:srgbClr val="000099"/>
                </a:solidFill>
                <a:latin typeface="+mj-lt"/>
              </a:rPr>
              <a:t>Cross lines spaced 60-80 km apart.</a:t>
            </a:r>
          </a:p>
          <a:p>
            <a:pPr>
              <a:buFont typeface="Arial" charset="0"/>
              <a:buChar char="•"/>
              <a:defRPr/>
            </a:pPr>
            <a:endParaRPr lang="en-US" sz="1000" dirty="0" smtClean="0">
              <a:solidFill>
                <a:srgbClr val="000099"/>
              </a:solidFill>
              <a:latin typeface="+mj-lt"/>
            </a:endParaRPr>
          </a:p>
          <a:p>
            <a:pPr>
              <a:defRPr/>
            </a:pPr>
            <a:r>
              <a:rPr lang="en-US" dirty="0" smtClean="0">
                <a:solidFill>
                  <a:srgbClr val="000099"/>
                </a:solidFill>
              </a:rPr>
              <a:t>Flight lines run 100-150 </a:t>
            </a:r>
            <a:r>
              <a:rPr lang="en-US" dirty="0">
                <a:solidFill>
                  <a:srgbClr val="000099"/>
                </a:solidFill>
              </a:rPr>
              <a:t>km </a:t>
            </a:r>
            <a:r>
              <a:rPr lang="en-US" dirty="0" smtClean="0">
                <a:solidFill>
                  <a:srgbClr val="000099"/>
                </a:solidFill>
              </a:rPr>
              <a:t>offshore.</a:t>
            </a:r>
            <a:endParaRPr lang="en-US" dirty="0">
              <a:solidFill>
                <a:srgbClr val="000099"/>
              </a:solidFill>
            </a:endParaRPr>
          </a:p>
          <a:p>
            <a:pPr>
              <a:defRPr/>
            </a:pPr>
            <a:endParaRPr lang="en-US" sz="1000" dirty="0">
              <a:solidFill>
                <a:srgbClr val="000099"/>
              </a:solidFill>
            </a:endParaRPr>
          </a:p>
          <a:p>
            <a:pPr>
              <a:buFont typeface="Arial" charset="0"/>
              <a:buChar char="•"/>
              <a:defRPr/>
            </a:pPr>
            <a:r>
              <a:rPr lang="en-US" dirty="0" smtClean="0">
                <a:solidFill>
                  <a:srgbClr val="000099"/>
                </a:solidFill>
                <a:latin typeface="+mj-lt"/>
              </a:rPr>
              <a:t>Flight altitude 20,000 ft.</a:t>
            </a:r>
          </a:p>
          <a:p>
            <a:pPr>
              <a:buFont typeface="Arial" charset="0"/>
              <a:buChar char="•"/>
              <a:defRPr/>
            </a:pPr>
            <a:endParaRPr lang="en-US" sz="1000" dirty="0" smtClean="0">
              <a:solidFill>
                <a:srgbClr val="000099"/>
              </a:solidFill>
              <a:latin typeface="+mj-lt"/>
            </a:endParaRPr>
          </a:p>
        </p:txBody>
      </p:sp>
      <p:pic>
        <p:nvPicPr>
          <p:cNvPr id="56324" name="Picture 2" descr="Z:\GRAV-D\Communication\GRAV-D EN06 Flight Plan.png"/>
          <p:cNvPicPr>
            <a:picLocks noChangeAspect="1" noChangeArrowheads="1"/>
          </p:cNvPicPr>
          <p:nvPr/>
        </p:nvPicPr>
        <p:blipFill>
          <a:blip r:embed="rId3">
            <a:extLst>
              <a:ext uri="{28A0092B-C50C-407E-A947-70E740481C1C}">
                <a14:useLocalDpi xmlns:a14="http://schemas.microsoft.com/office/drawing/2010/main" val="0"/>
              </a:ext>
            </a:extLst>
          </a:blip>
          <a:srcRect t="6071" b="2927"/>
          <a:stretch>
            <a:fillRect/>
          </a:stretch>
        </p:blipFill>
        <p:spPr bwMode="auto">
          <a:xfrm>
            <a:off x="4800600" y="1530684"/>
            <a:ext cx="4114800" cy="484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855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348" y="1218937"/>
            <a:ext cx="5788308" cy="560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7"/>
          <p:cNvSpPr txBox="1">
            <a:spLocks noChangeArrowheads="1"/>
          </p:cNvSpPr>
          <p:nvPr/>
        </p:nvSpPr>
        <p:spPr bwMode="auto">
          <a:xfrm>
            <a:off x="0" y="14517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b="1" i="0" u="none" strike="noStrike" kern="0" cap="none" spc="0" normalizeH="0" baseline="0" noProof="0" dirty="0">
                <a:ln>
                  <a:noFill/>
                </a:ln>
                <a:solidFill>
                  <a:srgbClr val="000099"/>
                </a:solidFill>
                <a:effectLst/>
                <a:uLnTx/>
                <a:uFillTx/>
                <a:latin typeface="+mn-lt"/>
                <a:ea typeface="MS PGothic" pitchFamily="34" charset="-128"/>
                <a:cs typeface="Arial" charset="0"/>
                <a:sym typeface="Arial"/>
              </a:rPr>
              <a:t>Extent of 2022 gravimetric geoid model used for </a:t>
            </a:r>
            <a:r>
              <a:rPr kumimoji="0" lang="en-US" altLang="en-US" b="1" i="0" u="none" strike="noStrike" kern="0" cap="none" spc="0" normalizeH="0" baseline="0" noProof="0" dirty="0" smtClean="0">
                <a:ln>
                  <a:noFill/>
                </a:ln>
                <a:solidFill>
                  <a:srgbClr val="000099"/>
                </a:solidFill>
                <a:effectLst/>
                <a:uLnTx/>
                <a:uFillTx/>
                <a:latin typeface="+mn-lt"/>
                <a:ea typeface="MS PGothic" pitchFamily="34" charset="-128"/>
                <a:cs typeface="Arial" charset="0"/>
                <a:sym typeface="Arial"/>
              </a:rPr>
              <a:t>NAPGD2022</a:t>
            </a:r>
            <a:endParaRPr kumimoji="0" lang="en-US" altLang="en-US" b="1" i="0" u="none" strike="noStrike" kern="0" cap="none" spc="0" normalizeH="0" baseline="0" noProof="0" dirty="0">
              <a:ln>
                <a:noFill/>
              </a:ln>
              <a:solidFill>
                <a:srgbClr val="000099"/>
              </a:solidFill>
              <a:effectLst/>
              <a:uLnTx/>
              <a:uFillTx/>
              <a:latin typeface="+mn-lt"/>
              <a:ea typeface="MS PGothic" pitchFamily="34" charset="-128"/>
              <a:cs typeface="Arial" charset="0"/>
              <a:sym typeface="Arial"/>
            </a:endParaRPr>
          </a:p>
        </p:txBody>
      </p:sp>
    </p:spTree>
    <p:extLst>
      <p:ext uri="{BB962C8B-B14F-4D97-AF65-F5344CB8AC3E}">
        <p14:creationId xmlns:p14="http://schemas.microsoft.com/office/powerpoint/2010/main" val="3153771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y Slide background - 0813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698"/>
            <a:ext cx="9143999" cy="1143000"/>
          </a:xfrm>
          <a:noFill/>
        </p:spPr>
        <p:txBody>
          <a:bodyPr/>
          <a:lstStyle/>
          <a:p>
            <a:r>
              <a:rPr lang="en-US" sz="3200" b="1" dirty="0">
                <a:solidFill>
                  <a:srgbClr val="000099"/>
                </a:solidFill>
                <a:latin typeface="+mn-lt"/>
                <a:cs typeface="Arial" panose="020B0604020202020204" pitchFamily="34" charset="0"/>
              </a:rPr>
              <a:t>Expected changes to orthometric </a:t>
            </a:r>
            <a:r>
              <a:rPr lang="en-US" sz="3200" b="1" dirty="0" smtClean="0">
                <a:solidFill>
                  <a:srgbClr val="000099"/>
                </a:solidFill>
                <a:latin typeface="+mn-lt"/>
                <a:cs typeface="Arial" panose="020B0604020202020204" pitchFamily="34" charset="0"/>
              </a:rPr>
              <a:t>heights – NAVD88 to NAPGD2022</a:t>
            </a:r>
            <a:endParaRPr lang="en-US" sz="3200" b="1" dirty="0">
              <a:solidFill>
                <a:srgbClr val="000099"/>
              </a:solidFill>
              <a:latin typeface="+mn-lt"/>
              <a:cs typeface="Arial" panose="020B0604020202020204" pitchFamily="34" charset="0"/>
            </a:endParaRPr>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l="11699" t="3698" r="10897" b="6523"/>
          <a:stretch/>
        </p:blipFill>
        <p:spPr bwMode="auto">
          <a:xfrm>
            <a:off x="27432" y="1124189"/>
            <a:ext cx="9079992" cy="5331475"/>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729151" y="1221850"/>
            <a:ext cx="5676554" cy="461665"/>
          </a:xfrm>
          <a:prstGeom prst="rect">
            <a:avLst/>
          </a:prstGeom>
          <a:solidFill>
            <a:schemeClr val="bg1"/>
          </a:solidFill>
          <a:ln w="25400">
            <a:solidFill>
              <a:srgbClr val="FF0000"/>
            </a:solidFill>
          </a:ln>
        </p:spPr>
        <p:txBody>
          <a:bodyPr wrap="none" rtlCol="0">
            <a:spAutoFit/>
          </a:bodyPr>
          <a:lstStyle/>
          <a:p>
            <a:r>
              <a:rPr lang="en-US" sz="2400" b="1" dirty="0" smtClean="0"/>
              <a:t>For Florida = 0.1 &gt; -0.3 m (4 &gt; -11 in.)</a:t>
            </a:r>
            <a:endParaRPr lang="en-US" sz="2400" b="1" dirty="0"/>
          </a:p>
        </p:txBody>
      </p:sp>
      <p:sp>
        <p:nvSpPr>
          <p:cNvPr id="4" name="Freeform 3"/>
          <p:cNvSpPr/>
          <p:nvPr/>
        </p:nvSpPr>
        <p:spPr>
          <a:xfrm>
            <a:off x="5717309" y="5176116"/>
            <a:ext cx="1062375" cy="600364"/>
          </a:xfrm>
          <a:custGeom>
            <a:avLst/>
            <a:gdLst>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369455 w 1062375"/>
              <a:gd name="connsiteY11" fmla="*/ 295564 h 600364"/>
              <a:gd name="connsiteX12" fmla="*/ 424873 w 1062375"/>
              <a:gd name="connsiteY12" fmla="*/ 277091 h 600364"/>
              <a:gd name="connsiteX13" fmla="*/ 452582 w 1062375"/>
              <a:gd name="connsiteY13" fmla="*/ 258618 h 600364"/>
              <a:gd name="connsiteX14" fmla="*/ 508000 w 1062375"/>
              <a:gd name="connsiteY14" fmla="*/ 240145 h 600364"/>
              <a:gd name="connsiteX15" fmla="*/ 729673 w 1062375"/>
              <a:gd name="connsiteY15" fmla="*/ 240145 h 600364"/>
              <a:gd name="connsiteX16" fmla="*/ 785091 w 1062375"/>
              <a:gd name="connsiteY16" fmla="*/ 221673 h 600364"/>
              <a:gd name="connsiteX17" fmla="*/ 822036 w 1062375"/>
              <a:gd name="connsiteY17" fmla="*/ 193964 h 600364"/>
              <a:gd name="connsiteX18" fmla="*/ 905164 w 1062375"/>
              <a:gd name="connsiteY18" fmla="*/ 129309 h 600364"/>
              <a:gd name="connsiteX19" fmla="*/ 932873 w 1062375"/>
              <a:gd name="connsiteY19" fmla="*/ 120073 h 600364"/>
              <a:gd name="connsiteX20" fmla="*/ 960582 w 1062375"/>
              <a:gd name="connsiteY20" fmla="*/ 92364 h 600364"/>
              <a:gd name="connsiteX21" fmla="*/ 997527 w 1062375"/>
              <a:gd name="connsiteY21" fmla="*/ 83127 h 600364"/>
              <a:gd name="connsiteX22" fmla="*/ 1043709 w 1062375"/>
              <a:gd name="connsiteY22" fmla="*/ 46182 h 600364"/>
              <a:gd name="connsiteX23" fmla="*/ 1062182 w 1062375"/>
              <a:gd name="connsiteY23"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369455 w 1062375"/>
              <a:gd name="connsiteY11" fmla="*/ 295564 h 600364"/>
              <a:gd name="connsiteX12" fmla="*/ 424873 w 1062375"/>
              <a:gd name="connsiteY12" fmla="*/ 277091 h 600364"/>
              <a:gd name="connsiteX13" fmla="*/ 452582 w 1062375"/>
              <a:gd name="connsiteY13" fmla="*/ 258618 h 600364"/>
              <a:gd name="connsiteX14" fmla="*/ 533400 w 1062375"/>
              <a:gd name="connsiteY14" fmla="*/ 265545 h 600364"/>
              <a:gd name="connsiteX15" fmla="*/ 729673 w 1062375"/>
              <a:gd name="connsiteY15" fmla="*/ 240145 h 600364"/>
              <a:gd name="connsiteX16" fmla="*/ 785091 w 1062375"/>
              <a:gd name="connsiteY16" fmla="*/ 221673 h 600364"/>
              <a:gd name="connsiteX17" fmla="*/ 822036 w 1062375"/>
              <a:gd name="connsiteY17" fmla="*/ 193964 h 600364"/>
              <a:gd name="connsiteX18" fmla="*/ 905164 w 1062375"/>
              <a:gd name="connsiteY18" fmla="*/ 129309 h 600364"/>
              <a:gd name="connsiteX19" fmla="*/ 932873 w 1062375"/>
              <a:gd name="connsiteY19" fmla="*/ 120073 h 600364"/>
              <a:gd name="connsiteX20" fmla="*/ 960582 w 1062375"/>
              <a:gd name="connsiteY20" fmla="*/ 92364 h 600364"/>
              <a:gd name="connsiteX21" fmla="*/ 997527 w 1062375"/>
              <a:gd name="connsiteY21" fmla="*/ 83127 h 600364"/>
              <a:gd name="connsiteX22" fmla="*/ 1043709 w 1062375"/>
              <a:gd name="connsiteY22" fmla="*/ 46182 h 600364"/>
              <a:gd name="connsiteX23" fmla="*/ 1062182 w 1062375"/>
              <a:gd name="connsiteY23"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369455 w 1062375"/>
              <a:gd name="connsiteY11" fmla="*/ 295564 h 600364"/>
              <a:gd name="connsiteX12" fmla="*/ 424873 w 1062375"/>
              <a:gd name="connsiteY12" fmla="*/ 277091 h 600364"/>
              <a:gd name="connsiteX13" fmla="*/ 473749 w 1062375"/>
              <a:gd name="connsiteY13" fmla="*/ 288251 h 600364"/>
              <a:gd name="connsiteX14" fmla="*/ 533400 w 1062375"/>
              <a:gd name="connsiteY14" fmla="*/ 265545 h 600364"/>
              <a:gd name="connsiteX15" fmla="*/ 729673 w 1062375"/>
              <a:gd name="connsiteY15" fmla="*/ 240145 h 600364"/>
              <a:gd name="connsiteX16" fmla="*/ 785091 w 1062375"/>
              <a:gd name="connsiteY16" fmla="*/ 221673 h 600364"/>
              <a:gd name="connsiteX17" fmla="*/ 822036 w 1062375"/>
              <a:gd name="connsiteY17" fmla="*/ 193964 h 600364"/>
              <a:gd name="connsiteX18" fmla="*/ 905164 w 1062375"/>
              <a:gd name="connsiteY18" fmla="*/ 129309 h 600364"/>
              <a:gd name="connsiteX19" fmla="*/ 932873 w 1062375"/>
              <a:gd name="connsiteY19" fmla="*/ 120073 h 600364"/>
              <a:gd name="connsiteX20" fmla="*/ 960582 w 1062375"/>
              <a:gd name="connsiteY20" fmla="*/ 92364 h 600364"/>
              <a:gd name="connsiteX21" fmla="*/ 997527 w 1062375"/>
              <a:gd name="connsiteY21" fmla="*/ 83127 h 600364"/>
              <a:gd name="connsiteX22" fmla="*/ 1043709 w 1062375"/>
              <a:gd name="connsiteY22" fmla="*/ 46182 h 600364"/>
              <a:gd name="connsiteX23" fmla="*/ 1062182 w 1062375"/>
              <a:gd name="connsiteY23"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369455 w 1062375"/>
              <a:gd name="connsiteY11" fmla="*/ 295564 h 600364"/>
              <a:gd name="connsiteX12" fmla="*/ 424873 w 1062375"/>
              <a:gd name="connsiteY12" fmla="*/ 277091 h 600364"/>
              <a:gd name="connsiteX13" fmla="*/ 473749 w 1062375"/>
              <a:gd name="connsiteY13" fmla="*/ 288251 h 600364"/>
              <a:gd name="connsiteX14" fmla="*/ 596900 w 1062375"/>
              <a:gd name="connsiteY14" fmla="*/ 265545 h 600364"/>
              <a:gd name="connsiteX15" fmla="*/ 729673 w 1062375"/>
              <a:gd name="connsiteY15" fmla="*/ 240145 h 600364"/>
              <a:gd name="connsiteX16" fmla="*/ 785091 w 1062375"/>
              <a:gd name="connsiteY16" fmla="*/ 221673 h 600364"/>
              <a:gd name="connsiteX17" fmla="*/ 822036 w 1062375"/>
              <a:gd name="connsiteY17" fmla="*/ 193964 h 600364"/>
              <a:gd name="connsiteX18" fmla="*/ 905164 w 1062375"/>
              <a:gd name="connsiteY18" fmla="*/ 129309 h 600364"/>
              <a:gd name="connsiteX19" fmla="*/ 932873 w 1062375"/>
              <a:gd name="connsiteY19" fmla="*/ 120073 h 600364"/>
              <a:gd name="connsiteX20" fmla="*/ 960582 w 1062375"/>
              <a:gd name="connsiteY20" fmla="*/ 92364 h 600364"/>
              <a:gd name="connsiteX21" fmla="*/ 997527 w 1062375"/>
              <a:gd name="connsiteY21" fmla="*/ 83127 h 600364"/>
              <a:gd name="connsiteX22" fmla="*/ 1043709 w 1062375"/>
              <a:gd name="connsiteY22" fmla="*/ 46182 h 600364"/>
              <a:gd name="connsiteX23" fmla="*/ 1062182 w 1062375"/>
              <a:gd name="connsiteY23"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369455 w 1062375"/>
              <a:gd name="connsiteY11" fmla="*/ 295564 h 600364"/>
              <a:gd name="connsiteX12" fmla="*/ 424873 w 1062375"/>
              <a:gd name="connsiteY12" fmla="*/ 277091 h 600364"/>
              <a:gd name="connsiteX13" fmla="*/ 473749 w 1062375"/>
              <a:gd name="connsiteY13" fmla="*/ 288251 h 600364"/>
              <a:gd name="connsiteX14" fmla="*/ 596900 w 1062375"/>
              <a:gd name="connsiteY14" fmla="*/ 265545 h 600364"/>
              <a:gd name="connsiteX15" fmla="*/ 729673 w 1062375"/>
              <a:gd name="connsiteY15" fmla="*/ 240145 h 600364"/>
              <a:gd name="connsiteX16" fmla="*/ 785091 w 1062375"/>
              <a:gd name="connsiteY16" fmla="*/ 221673 h 600364"/>
              <a:gd name="connsiteX17" fmla="*/ 822036 w 1062375"/>
              <a:gd name="connsiteY17" fmla="*/ 193964 h 600364"/>
              <a:gd name="connsiteX18" fmla="*/ 905164 w 1062375"/>
              <a:gd name="connsiteY18" fmla="*/ 129309 h 600364"/>
              <a:gd name="connsiteX19" fmla="*/ 932873 w 1062375"/>
              <a:gd name="connsiteY19" fmla="*/ 120073 h 600364"/>
              <a:gd name="connsiteX20" fmla="*/ 960582 w 1062375"/>
              <a:gd name="connsiteY20" fmla="*/ 92364 h 600364"/>
              <a:gd name="connsiteX21" fmla="*/ 997527 w 1062375"/>
              <a:gd name="connsiteY21" fmla="*/ 83127 h 600364"/>
              <a:gd name="connsiteX22" fmla="*/ 1043709 w 1062375"/>
              <a:gd name="connsiteY22" fmla="*/ 46182 h 600364"/>
              <a:gd name="connsiteX23" fmla="*/ 1062182 w 1062375"/>
              <a:gd name="connsiteY23"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369455 w 1062375"/>
              <a:gd name="connsiteY11" fmla="*/ 295564 h 600364"/>
              <a:gd name="connsiteX12" fmla="*/ 424873 w 1062375"/>
              <a:gd name="connsiteY12" fmla="*/ 277091 h 600364"/>
              <a:gd name="connsiteX13" fmla="*/ 516082 w 1062375"/>
              <a:gd name="connsiteY13" fmla="*/ 292484 h 600364"/>
              <a:gd name="connsiteX14" fmla="*/ 596900 w 1062375"/>
              <a:gd name="connsiteY14" fmla="*/ 265545 h 600364"/>
              <a:gd name="connsiteX15" fmla="*/ 729673 w 1062375"/>
              <a:gd name="connsiteY15" fmla="*/ 240145 h 600364"/>
              <a:gd name="connsiteX16" fmla="*/ 785091 w 1062375"/>
              <a:gd name="connsiteY16" fmla="*/ 221673 h 600364"/>
              <a:gd name="connsiteX17" fmla="*/ 822036 w 1062375"/>
              <a:gd name="connsiteY17" fmla="*/ 193964 h 600364"/>
              <a:gd name="connsiteX18" fmla="*/ 905164 w 1062375"/>
              <a:gd name="connsiteY18" fmla="*/ 129309 h 600364"/>
              <a:gd name="connsiteX19" fmla="*/ 932873 w 1062375"/>
              <a:gd name="connsiteY19" fmla="*/ 120073 h 600364"/>
              <a:gd name="connsiteX20" fmla="*/ 960582 w 1062375"/>
              <a:gd name="connsiteY20" fmla="*/ 92364 h 600364"/>
              <a:gd name="connsiteX21" fmla="*/ 997527 w 1062375"/>
              <a:gd name="connsiteY21" fmla="*/ 83127 h 600364"/>
              <a:gd name="connsiteX22" fmla="*/ 1043709 w 1062375"/>
              <a:gd name="connsiteY22" fmla="*/ 46182 h 600364"/>
              <a:gd name="connsiteX23" fmla="*/ 1062182 w 1062375"/>
              <a:gd name="connsiteY23"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369455 w 1062375"/>
              <a:gd name="connsiteY11" fmla="*/ 295564 h 600364"/>
              <a:gd name="connsiteX12" fmla="*/ 424873 w 1062375"/>
              <a:gd name="connsiteY12" fmla="*/ 310957 h 600364"/>
              <a:gd name="connsiteX13" fmla="*/ 516082 w 1062375"/>
              <a:gd name="connsiteY13" fmla="*/ 292484 h 600364"/>
              <a:gd name="connsiteX14" fmla="*/ 596900 w 1062375"/>
              <a:gd name="connsiteY14" fmla="*/ 265545 h 600364"/>
              <a:gd name="connsiteX15" fmla="*/ 729673 w 1062375"/>
              <a:gd name="connsiteY15" fmla="*/ 240145 h 600364"/>
              <a:gd name="connsiteX16" fmla="*/ 785091 w 1062375"/>
              <a:gd name="connsiteY16" fmla="*/ 221673 h 600364"/>
              <a:gd name="connsiteX17" fmla="*/ 822036 w 1062375"/>
              <a:gd name="connsiteY17" fmla="*/ 193964 h 600364"/>
              <a:gd name="connsiteX18" fmla="*/ 905164 w 1062375"/>
              <a:gd name="connsiteY18" fmla="*/ 129309 h 600364"/>
              <a:gd name="connsiteX19" fmla="*/ 932873 w 1062375"/>
              <a:gd name="connsiteY19" fmla="*/ 120073 h 600364"/>
              <a:gd name="connsiteX20" fmla="*/ 960582 w 1062375"/>
              <a:gd name="connsiteY20" fmla="*/ 92364 h 600364"/>
              <a:gd name="connsiteX21" fmla="*/ 997527 w 1062375"/>
              <a:gd name="connsiteY21" fmla="*/ 83127 h 600364"/>
              <a:gd name="connsiteX22" fmla="*/ 1043709 w 1062375"/>
              <a:gd name="connsiteY22" fmla="*/ 46182 h 600364"/>
              <a:gd name="connsiteX23" fmla="*/ 1062182 w 1062375"/>
              <a:gd name="connsiteY23"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424873 w 1062375"/>
              <a:gd name="connsiteY11" fmla="*/ 310957 h 600364"/>
              <a:gd name="connsiteX12" fmla="*/ 516082 w 1062375"/>
              <a:gd name="connsiteY12" fmla="*/ 292484 h 600364"/>
              <a:gd name="connsiteX13" fmla="*/ 596900 w 1062375"/>
              <a:gd name="connsiteY13" fmla="*/ 265545 h 600364"/>
              <a:gd name="connsiteX14" fmla="*/ 729673 w 1062375"/>
              <a:gd name="connsiteY14" fmla="*/ 240145 h 600364"/>
              <a:gd name="connsiteX15" fmla="*/ 785091 w 1062375"/>
              <a:gd name="connsiteY15" fmla="*/ 221673 h 600364"/>
              <a:gd name="connsiteX16" fmla="*/ 822036 w 1062375"/>
              <a:gd name="connsiteY16" fmla="*/ 193964 h 600364"/>
              <a:gd name="connsiteX17" fmla="*/ 905164 w 1062375"/>
              <a:gd name="connsiteY17" fmla="*/ 129309 h 600364"/>
              <a:gd name="connsiteX18" fmla="*/ 932873 w 1062375"/>
              <a:gd name="connsiteY18" fmla="*/ 120073 h 600364"/>
              <a:gd name="connsiteX19" fmla="*/ 960582 w 1062375"/>
              <a:gd name="connsiteY19" fmla="*/ 92364 h 600364"/>
              <a:gd name="connsiteX20" fmla="*/ 997527 w 1062375"/>
              <a:gd name="connsiteY20" fmla="*/ 83127 h 600364"/>
              <a:gd name="connsiteX21" fmla="*/ 1043709 w 1062375"/>
              <a:gd name="connsiteY21" fmla="*/ 46182 h 600364"/>
              <a:gd name="connsiteX22" fmla="*/ 1062182 w 1062375"/>
              <a:gd name="connsiteY22"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424873 w 1062375"/>
              <a:gd name="connsiteY10" fmla="*/ 310957 h 600364"/>
              <a:gd name="connsiteX11" fmla="*/ 516082 w 1062375"/>
              <a:gd name="connsiteY11" fmla="*/ 292484 h 600364"/>
              <a:gd name="connsiteX12" fmla="*/ 596900 w 1062375"/>
              <a:gd name="connsiteY12" fmla="*/ 265545 h 600364"/>
              <a:gd name="connsiteX13" fmla="*/ 729673 w 1062375"/>
              <a:gd name="connsiteY13" fmla="*/ 240145 h 600364"/>
              <a:gd name="connsiteX14" fmla="*/ 785091 w 1062375"/>
              <a:gd name="connsiteY14" fmla="*/ 221673 h 600364"/>
              <a:gd name="connsiteX15" fmla="*/ 822036 w 1062375"/>
              <a:gd name="connsiteY15" fmla="*/ 193964 h 600364"/>
              <a:gd name="connsiteX16" fmla="*/ 905164 w 1062375"/>
              <a:gd name="connsiteY16" fmla="*/ 129309 h 600364"/>
              <a:gd name="connsiteX17" fmla="*/ 932873 w 1062375"/>
              <a:gd name="connsiteY17" fmla="*/ 120073 h 600364"/>
              <a:gd name="connsiteX18" fmla="*/ 960582 w 1062375"/>
              <a:gd name="connsiteY18" fmla="*/ 92364 h 600364"/>
              <a:gd name="connsiteX19" fmla="*/ 997527 w 1062375"/>
              <a:gd name="connsiteY19" fmla="*/ 83127 h 600364"/>
              <a:gd name="connsiteX20" fmla="*/ 1043709 w 1062375"/>
              <a:gd name="connsiteY20" fmla="*/ 46182 h 600364"/>
              <a:gd name="connsiteX21" fmla="*/ 1062182 w 1062375"/>
              <a:gd name="connsiteY21"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49442 w 1062375"/>
              <a:gd name="connsiteY9" fmla="*/ 353676 h 600364"/>
              <a:gd name="connsiteX10" fmla="*/ 424873 w 1062375"/>
              <a:gd name="connsiteY10" fmla="*/ 310957 h 600364"/>
              <a:gd name="connsiteX11" fmla="*/ 516082 w 1062375"/>
              <a:gd name="connsiteY11" fmla="*/ 292484 h 600364"/>
              <a:gd name="connsiteX12" fmla="*/ 596900 w 1062375"/>
              <a:gd name="connsiteY12" fmla="*/ 265545 h 600364"/>
              <a:gd name="connsiteX13" fmla="*/ 729673 w 1062375"/>
              <a:gd name="connsiteY13" fmla="*/ 240145 h 600364"/>
              <a:gd name="connsiteX14" fmla="*/ 785091 w 1062375"/>
              <a:gd name="connsiteY14" fmla="*/ 221673 h 600364"/>
              <a:gd name="connsiteX15" fmla="*/ 822036 w 1062375"/>
              <a:gd name="connsiteY15" fmla="*/ 193964 h 600364"/>
              <a:gd name="connsiteX16" fmla="*/ 905164 w 1062375"/>
              <a:gd name="connsiteY16" fmla="*/ 129309 h 600364"/>
              <a:gd name="connsiteX17" fmla="*/ 932873 w 1062375"/>
              <a:gd name="connsiteY17" fmla="*/ 120073 h 600364"/>
              <a:gd name="connsiteX18" fmla="*/ 960582 w 1062375"/>
              <a:gd name="connsiteY18" fmla="*/ 92364 h 600364"/>
              <a:gd name="connsiteX19" fmla="*/ 997527 w 1062375"/>
              <a:gd name="connsiteY19" fmla="*/ 83127 h 600364"/>
              <a:gd name="connsiteX20" fmla="*/ 1043709 w 1062375"/>
              <a:gd name="connsiteY20" fmla="*/ 46182 h 600364"/>
              <a:gd name="connsiteX21" fmla="*/ 1062182 w 1062375"/>
              <a:gd name="connsiteY21" fmla="*/ 0 h 6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62375" h="600364">
                <a:moveTo>
                  <a:pt x="0" y="600364"/>
                </a:moveTo>
                <a:cubicBezTo>
                  <a:pt x="12315" y="584970"/>
                  <a:pt x="21978" y="567012"/>
                  <a:pt x="36946" y="554182"/>
                </a:cubicBezTo>
                <a:cubicBezTo>
                  <a:pt x="44338" y="547846"/>
                  <a:pt x="56554" y="550346"/>
                  <a:pt x="64655" y="544945"/>
                </a:cubicBezTo>
                <a:cubicBezTo>
                  <a:pt x="75523" y="537699"/>
                  <a:pt x="82329" y="525598"/>
                  <a:pt x="92364" y="517236"/>
                </a:cubicBezTo>
                <a:cubicBezTo>
                  <a:pt x="141564" y="476237"/>
                  <a:pt x="97799" y="517296"/>
                  <a:pt x="147782" y="489527"/>
                </a:cubicBezTo>
                <a:cubicBezTo>
                  <a:pt x="167189" y="478745"/>
                  <a:pt x="182138" y="459603"/>
                  <a:pt x="203200" y="452582"/>
                </a:cubicBezTo>
                <a:lnTo>
                  <a:pt x="258618" y="434109"/>
                </a:lnTo>
                <a:cubicBezTo>
                  <a:pt x="264776" y="424873"/>
                  <a:pt x="269242" y="414249"/>
                  <a:pt x="277091" y="406400"/>
                </a:cubicBezTo>
                <a:cubicBezTo>
                  <a:pt x="284940" y="398551"/>
                  <a:pt x="292742" y="396714"/>
                  <a:pt x="304800" y="387927"/>
                </a:cubicBezTo>
                <a:cubicBezTo>
                  <a:pt x="316859" y="379140"/>
                  <a:pt x="329430" y="366504"/>
                  <a:pt x="349442" y="353676"/>
                </a:cubicBezTo>
                <a:cubicBezTo>
                  <a:pt x="369454" y="340848"/>
                  <a:pt x="397100" y="321156"/>
                  <a:pt x="424873" y="310957"/>
                </a:cubicBezTo>
                <a:cubicBezTo>
                  <a:pt x="452646" y="300758"/>
                  <a:pt x="487411" y="300053"/>
                  <a:pt x="516082" y="292484"/>
                </a:cubicBezTo>
                <a:cubicBezTo>
                  <a:pt x="544753" y="284915"/>
                  <a:pt x="561301" y="274268"/>
                  <a:pt x="596900" y="265545"/>
                </a:cubicBezTo>
                <a:cubicBezTo>
                  <a:pt x="632499" y="256822"/>
                  <a:pt x="698308" y="247457"/>
                  <a:pt x="729673" y="240145"/>
                </a:cubicBezTo>
                <a:cubicBezTo>
                  <a:pt x="761038" y="232833"/>
                  <a:pt x="785091" y="221673"/>
                  <a:pt x="785091" y="221673"/>
                </a:cubicBezTo>
                <a:cubicBezTo>
                  <a:pt x="797406" y="212437"/>
                  <a:pt x="810348" y="203982"/>
                  <a:pt x="822036" y="193964"/>
                </a:cubicBezTo>
                <a:cubicBezTo>
                  <a:pt x="852464" y="167883"/>
                  <a:pt x="860939" y="144050"/>
                  <a:pt x="905164" y="129309"/>
                </a:cubicBezTo>
                <a:lnTo>
                  <a:pt x="932873" y="120073"/>
                </a:lnTo>
                <a:cubicBezTo>
                  <a:pt x="942109" y="110837"/>
                  <a:pt x="949241" y="98845"/>
                  <a:pt x="960582" y="92364"/>
                </a:cubicBezTo>
                <a:cubicBezTo>
                  <a:pt x="971603" y="86066"/>
                  <a:pt x="986965" y="90168"/>
                  <a:pt x="997527" y="83127"/>
                </a:cubicBezTo>
                <a:cubicBezTo>
                  <a:pt x="1081077" y="27426"/>
                  <a:pt x="953129" y="76374"/>
                  <a:pt x="1043709" y="46182"/>
                </a:cubicBezTo>
                <a:cubicBezTo>
                  <a:pt x="1065598" y="13350"/>
                  <a:pt x="1062182" y="29574"/>
                  <a:pt x="1062182" y="0"/>
                </a:cubicBezTo>
              </a:path>
            </a:pathLst>
          </a:custGeom>
          <a:noFill/>
          <a:ln w="79375" cap="rnd">
            <a:solidFill>
              <a:srgbClr val="00F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8280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9"/>
                </a:solidFill>
              </a:rPr>
              <a:t>Geoid Monitoring Service (GeMS)</a:t>
            </a:r>
            <a:endParaRPr lang="en-US" dirty="0">
              <a:solidFill>
                <a:srgbClr val="000099"/>
              </a:solidFill>
            </a:endParaRPr>
          </a:p>
        </p:txBody>
      </p:sp>
      <p:sp>
        <p:nvSpPr>
          <p:cNvPr id="3" name="Content Placeholder 2"/>
          <p:cNvSpPr>
            <a:spLocks noGrp="1"/>
          </p:cNvSpPr>
          <p:nvPr>
            <p:ph idx="1"/>
          </p:nvPr>
        </p:nvSpPr>
        <p:spPr/>
        <p:txBody>
          <a:bodyPr/>
          <a:lstStyle/>
          <a:p>
            <a:r>
              <a:rPr lang="en-US" sz="2800" dirty="0" smtClean="0"/>
              <a:t>Goal:  Track all changes to the geoid which would prevent 1 cm accuracy</a:t>
            </a:r>
          </a:p>
          <a:p>
            <a:r>
              <a:rPr lang="en-US" sz="2800" dirty="0" smtClean="0"/>
              <a:t>Aspects included:</a:t>
            </a:r>
          </a:p>
          <a:p>
            <a:pPr lvl="1"/>
            <a:r>
              <a:rPr lang="en-US" sz="2400" dirty="0" smtClean="0"/>
              <a:t>Shape, Secular:  e.g. Hudson Bay</a:t>
            </a:r>
          </a:p>
          <a:p>
            <a:pPr lvl="1"/>
            <a:r>
              <a:rPr lang="en-US" sz="2400" dirty="0" smtClean="0"/>
              <a:t>Shape, Episodic:  e.g. Massive Earthquakes</a:t>
            </a:r>
          </a:p>
          <a:p>
            <a:pPr lvl="1"/>
            <a:r>
              <a:rPr lang="en-US" sz="2400" dirty="0" smtClean="0"/>
              <a:t>W0, Secular:  Global Sea Level Change (see next slides)</a:t>
            </a:r>
          </a:p>
          <a:p>
            <a:r>
              <a:rPr lang="en-US" sz="2800" dirty="0" smtClean="0"/>
              <a:t>Examples of things excluded:</a:t>
            </a:r>
          </a:p>
          <a:p>
            <a:pPr lvl="1"/>
            <a:r>
              <a:rPr lang="en-US" sz="2400" dirty="0" smtClean="0"/>
              <a:t>Size, Secular:  Mass quantity of Earth is effectively static</a:t>
            </a:r>
          </a:p>
          <a:p>
            <a:pPr lvl="1"/>
            <a:r>
              <a:rPr lang="en-US" sz="2400" dirty="0" smtClean="0"/>
              <a:t>Shape, Periodic:  Seasonal glacier cycle</a:t>
            </a:r>
            <a:endParaRPr lang="en-US" sz="2400" dirty="0"/>
          </a:p>
          <a:p>
            <a:endParaRPr lang="en-US" dirty="0"/>
          </a:p>
        </p:txBody>
      </p:sp>
      <p:cxnSp>
        <p:nvCxnSpPr>
          <p:cNvPr id="5" name="Straight Connector 4"/>
          <p:cNvCxnSpPr/>
          <p:nvPr/>
        </p:nvCxnSpPr>
        <p:spPr>
          <a:xfrm>
            <a:off x="573741" y="5969628"/>
            <a:ext cx="774550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2048" y="6158757"/>
            <a:ext cx="8880957" cy="400110"/>
          </a:xfrm>
          <a:prstGeom prst="rect">
            <a:avLst/>
          </a:prstGeom>
          <a:noFill/>
        </p:spPr>
        <p:txBody>
          <a:bodyPr wrap="none" rtlCol="0">
            <a:spAutoFit/>
          </a:bodyPr>
          <a:lstStyle/>
          <a:p>
            <a:r>
              <a:rPr lang="en-US" sz="2000" b="1" dirty="0" smtClean="0">
                <a:solidFill>
                  <a:srgbClr val="000099"/>
                </a:solidFill>
              </a:rPr>
              <a:t>Bottom Line: An accurate, up-to-date, and maintainable vertical datum.</a:t>
            </a:r>
            <a:endParaRPr lang="en-US" sz="2000" b="1" dirty="0">
              <a:solidFill>
                <a:srgbClr val="000099"/>
              </a:solidFill>
            </a:endParaRPr>
          </a:p>
        </p:txBody>
      </p:sp>
    </p:spTree>
    <p:extLst>
      <p:ext uri="{BB962C8B-B14F-4D97-AF65-F5344CB8AC3E}">
        <p14:creationId xmlns:p14="http://schemas.microsoft.com/office/powerpoint/2010/main" val="1195736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8831" t="11766" r="29816" b="2359"/>
          <a:stretch/>
        </p:blipFill>
        <p:spPr>
          <a:xfrm>
            <a:off x="110839" y="57615"/>
            <a:ext cx="5999968" cy="6761869"/>
          </a:xfrm>
          <a:prstGeom prst="rect">
            <a:avLst/>
          </a:prstGeom>
          <a:ln w="25400">
            <a:solidFill>
              <a:schemeClr val="tx1"/>
            </a:solidFill>
          </a:ln>
        </p:spPr>
      </p:pic>
      <p:sp>
        <p:nvSpPr>
          <p:cNvPr id="7" name="Rectangle 6"/>
          <p:cNvSpPr/>
          <p:nvPr/>
        </p:nvSpPr>
        <p:spPr>
          <a:xfrm>
            <a:off x="5073857" y="3439102"/>
            <a:ext cx="1154235" cy="859385"/>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25942" t="12004" r="26994" b="11288"/>
          <a:stretch/>
        </p:blipFill>
        <p:spPr>
          <a:xfrm>
            <a:off x="721564" y="0"/>
            <a:ext cx="7709603" cy="6819484"/>
          </a:xfrm>
          <a:prstGeom prst="rect">
            <a:avLst/>
          </a:prstGeom>
        </p:spPr>
      </p:pic>
      <p:sp>
        <p:nvSpPr>
          <p:cNvPr id="4" name="Rectangle 3"/>
          <p:cNvSpPr/>
          <p:nvPr/>
        </p:nvSpPr>
        <p:spPr>
          <a:xfrm>
            <a:off x="2560485" y="5387581"/>
            <a:ext cx="1521983" cy="726141"/>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738" y="0"/>
            <a:ext cx="5299364" cy="6858000"/>
          </a:xfrm>
          <a:prstGeom prst="rect">
            <a:avLst/>
          </a:prstGeom>
          <a:ln w="25400">
            <a:solidFill>
              <a:srgbClr val="FF0000"/>
            </a:solidFill>
          </a:ln>
        </p:spPr>
      </p:pic>
    </p:spTree>
    <p:extLst>
      <p:ext uri="{BB962C8B-B14F-4D97-AF65-F5344CB8AC3E}">
        <p14:creationId xmlns:p14="http://schemas.microsoft.com/office/powerpoint/2010/main" val="4081629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459105" y="1937050"/>
            <a:ext cx="8229600" cy="1143000"/>
          </a:xfrm>
        </p:spPr>
        <p:txBody>
          <a:bodyPr/>
          <a:lstStyle/>
          <a:p>
            <a:pPr algn="ctr" eaLnBrk="1" hangingPunct="1"/>
            <a:r>
              <a:rPr lang="en-US" altLang="en-US" sz="3600" b="1" dirty="0">
                <a:solidFill>
                  <a:srgbClr val="000099"/>
                </a:solidFill>
              </a:rPr>
              <a:t>Delayed Release of Modernized NSRS</a:t>
            </a:r>
          </a:p>
        </p:txBody>
      </p:sp>
    </p:spTree>
    <p:extLst>
      <p:ext uri="{BB962C8B-B14F-4D97-AF65-F5344CB8AC3E}">
        <p14:creationId xmlns:p14="http://schemas.microsoft.com/office/powerpoint/2010/main" val="699475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46282"/>
            <a:ext cx="8229600" cy="1143000"/>
          </a:xfrm>
        </p:spPr>
        <p:txBody>
          <a:bodyPr/>
          <a:lstStyle/>
          <a:p>
            <a:pPr algn="ctr" eaLnBrk="1" hangingPunct="1"/>
            <a:r>
              <a:rPr lang="en-US" altLang="en-US" sz="3600" b="1" dirty="0" smtClean="0">
                <a:solidFill>
                  <a:srgbClr val="000099"/>
                </a:solidFill>
              </a:rPr>
              <a:t>New 2022 U.S. Geometric Datum</a:t>
            </a:r>
          </a:p>
        </p:txBody>
      </p:sp>
    </p:spTree>
    <p:extLst>
      <p:ext uri="{BB962C8B-B14F-4D97-AF65-F5344CB8AC3E}">
        <p14:creationId xmlns:p14="http://schemas.microsoft.com/office/powerpoint/2010/main" val="1746050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831" t="11766" r="29816" b="2359"/>
          <a:stretch/>
        </p:blipFill>
        <p:spPr>
          <a:xfrm>
            <a:off x="1819923" y="541538"/>
            <a:ext cx="5537790" cy="6241002"/>
          </a:xfrm>
          <a:prstGeom prst="rect">
            <a:avLst/>
          </a:prstGeom>
          <a:ln w="25400">
            <a:solidFill>
              <a:schemeClr val="tx1"/>
            </a:solidFill>
          </a:ln>
        </p:spPr>
      </p:pic>
      <p:sp>
        <p:nvSpPr>
          <p:cNvPr id="3" name="Rectangle 2"/>
          <p:cNvSpPr/>
          <p:nvPr/>
        </p:nvSpPr>
        <p:spPr>
          <a:xfrm>
            <a:off x="6409674" y="3657597"/>
            <a:ext cx="1065324" cy="825623"/>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266592" y="4065973"/>
            <a:ext cx="1235297" cy="1429305"/>
          </a:xfrm>
          <a:custGeom>
            <a:avLst/>
            <a:gdLst>
              <a:gd name="connsiteX0" fmla="*/ 1145220 w 1235297"/>
              <a:gd name="connsiteY0" fmla="*/ 0 h 1429305"/>
              <a:gd name="connsiteX1" fmla="*/ 1118587 w 1235297"/>
              <a:gd name="connsiteY1" fmla="*/ 923277 h 1429305"/>
              <a:gd name="connsiteX2" fmla="*/ 0 w 1235297"/>
              <a:gd name="connsiteY2" fmla="*/ 1429305 h 1429305"/>
              <a:gd name="connsiteX3" fmla="*/ 0 w 1235297"/>
              <a:gd name="connsiteY3" fmla="*/ 1429305 h 1429305"/>
            </a:gdLst>
            <a:ahLst/>
            <a:cxnLst>
              <a:cxn ang="0">
                <a:pos x="connsiteX0" y="connsiteY0"/>
              </a:cxn>
              <a:cxn ang="0">
                <a:pos x="connsiteX1" y="connsiteY1"/>
              </a:cxn>
              <a:cxn ang="0">
                <a:pos x="connsiteX2" y="connsiteY2"/>
              </a:cxn>
              <a:cxn ang="0">
                <a:pos x="connsiteX3" y="connsiteY3"/>
              </a:cxn>
            </a:cxnLst>
            <a:rect l="l" t="t" r="r" b="b"/>
            <a:pathLst>
              <a:path w="1235297" h="1429305">
                <a:moveTo>
                  <a:pt x="1145220" y="0"/>
                </a:moveTo>
                <a:cubicBezTo>
                  <a:pt x="1227338" y="342530"/>
                  <a:pt x="1309457" y="685060"/>
                  <a:pt x="1118587" y="923277"/>
                </a:cubicBezTo>
                <a:cubicBezTo>
                  <a:pt x="927717" y="1161495"/>
                  <a:pt x="0" y="1429305"/>
                  <a:pt x="0" y="1429305"/>
                </a:cubicBezTo>
                <a:lnTo>
                  <a:pt x="0" y="1429305"/>
                </a:lnTo>
              </a:path>
            </a:pathLst>
          </a:custGeom>
          <a:noFill/>
          <a:ln w="50800">
            <a:solidFill>
              <a:srgbClr val="FF33C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606466" y="5200069"/>
            <a:ext cx="1625966" cy="600363"/>
          </a:xfrm>
          <a:prstGeom prst="ellipse">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23687" t="11572" r="23757" b="5001"/>
          <a:stretch/>
        </p:blipFill>
        <p:spPr>
          <a:xfrm>
            <a:off x="736840" y="23355"/>
            <a:ext cx="7865622" cy="6776253"/>
          </a:xfrm>
          <a:prstGeom prst="rect">
            <a:avLst/>
          </a:prstGeom>
          <a:ln w="25400">
            <a:solidFill>
              <a:srgbClr val="3333FF"/>
            </a:solidFill>
          </a:ln>
        </p:spPr>
      </p:pic>
      <p:sp>
        <p:nvSpPr>
          <p:cNvPr id="5" name="Rectangle 4"/>
          <p:cNvSpPr/>
          <p:nvPr/>
        </p:nvSpPr>
        <p:spPr>
          <a:xfrm>
            <a:off x="2725445" y="2334827"/>
            <a:ext cx="5776444" cy="1020932"/>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726923" y="3357241"/>
            <a:ext cx="5776444" cy="860720"/>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22307" y="4220830"/>
            <a:ext cx="5776444" cy="860720"/>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558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5"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177"/>
            <a:ext cx="8229600" cy="636875"/>
          </a:xfrm>
        </p:spPr>
        <p:txBody>
          <a:bodyPr/>
          <a:lstStyle/>
          <a:p>
            <a:r>
              <a:rPr lang="en-US" sz="3600" b="1" dirty="0">
                <a:solidFill>
                  <a:srgbClr val="000099"/>
                </a:solidFill>
              </a:rPr>
              <a:t>Conclusion</a:t>
            </a:r>
          </a:p>
        </p:txBody>
      </p:sp>
      <p:sp>
        <p:nvSpPr>
          <p:cNvPr id="3" name="Content Placeholder 2"/>
          <p:cNvSpPr>
            <a:spLocks noGrp="1"/>
          </p:cNvSpPr>
          <p:nvPr>
            <p:ph idx="1"/>
          </p:nvPr>
        </p:nvSpPr>
        <p:spPr>
          <a:xfrm>
            <a:off x="457200" y="1028128"/>
            <a:ext cx="8229600" cy="4525963"/>
          </a:xfrm>
        </p:spPr>
        <p:txBody>
          <a:bodyPr/>
          <a:lstStyle/>
          <a:p>
            <a:r>
              <a:rPr lang="en-US" dirty="0"/>
              <a:t>The modernized NSRS is delayed beyond 2022</a:t>
            </a:r>
          </a:p>
          <a:p>
            <a:pPr lvl="1"/>
            <a:r>
              <a:rPr lang="en-US" dirty="0" smtClean="0"/>
              <a:t>Most likely into the 2024-2025 timeframe</a:t>
            </a:r>
            <a:endParaRPr lang="en-US" dirty="0"/>
          </a:p>
          <a:p>
            <a:pPr lvl="1"/>
            <a:endParaRPr lang="en-US" sz="1200" dirty="0"/>
          </a:p>
          <a:p>
            <a:r>
              <a:rPr lang="en-US" dirty="0"/>
              <a:t>There is no way to accelerate this</a:t>
            </a:r>
          </a:p>
          <a:p>
            <a:pPr lvl="1"/>
            <a:r>
              <a:rPr lang="en-US" dirty="0"/>
              <a:t>Can’t make people work faster or harder when they are already at maximum capacity</a:t>
            </a:r>
          </a:p>
          <a:p>
            <a:pPr lvl="1"/>
            <a:r>
              <a:rPr lang="en-US" dirty="0"/>
              <a:t>Can’t make the troubles of 2020 go away</a:t>
            </a:r>
          </a:p>
          <a:p>
            <a:pPr lvl="1"/>
            <a:endParaRPr lang="en-US" sz="1200" dirty="0"/>
          </a:p>
          <a:p>
            <a:r>
              <a:rPr lang="en-US" dirty="0" smtClean="0"/>
              <a:t>Want release of modernized NSRS to be correct, to support related NGS Products, and  to enable / support the Geospatial community.</a:t>
            </a:r>
            <a:endParaRPr lang="en-US" dirty="0"/>
          </a:p>
          <a:p>
            <a:pPr lvl="1"/>
            <a:endParaRPr lang="en-US" dirty="0"/>
          </a:p>
          <a:p>
            <a:pPr lvl="1"/>
            <a:endParaRPr lang="en-US" dirty="0"/>
          </a:p>
        </p:txBody>
      </p:sp>
    </p:spTree>
    <p:extLst>
      <p:ext uri="{BB962C8B-B14F-4D97-AF65-F5344CB8AC3E}">
        <p14:creationId xmlns:p14="http://schemas.microsoft.com/office/powerpoint/2010/main" val="4049429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y Slide background - 0813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3"/>
          <a:srcRect l="28831" t="11766" r="29816" b="2359"/>
          <a:stretch/>
        </p:blipFill>
        <p:spPr>
          <a:xfrm>
            <a:off x="1982517" y="724780"/>
            <a:ext cx="5375195" cy="6057760"/>
          </a:xfrm>
          <a:prstGeom prst="rect">
            <a:avLst/>
          </a:prstGeom>
          <a:ln w="25400">
            <a:solidFill>
              <a:schemeClr val="tx1"/>
            </a:solidFill>
          </a:ln>
        </p:spPr>
      </p:pic>
      <p:sp>
        <p:nvSpPr>
          <p:cNvPr id="2" name="Title 4"/>
          <p:cNvSpPr>
            <a:spLocks noGrp="1"/>
          </p:cNvSpPr>
          <p:nvPr>
            <p:ph type="title"/>
          </p:nvPr>
        </p:nvSpPr>
        <p:spPr>
          <a:xfrm>
            <a:off x="459105" y="1"/>
            <a:ext cx="8229600" cy="724779"/>
          </a:xfrm>
        </p:spPr>
        <p:txBody>
          <a:bodyPr/>
          <a:lstStyle/>
          <a:p>
            <a:pPr algn="ctr" eaLnBrk="1" hangingPunct="1"/>
            <a:r>
              <a:rPr lang="en-US" altLang="en-US" sz="3600" b="1" dirty="0">
                <a:solidFill>
                  <a:srgbClr val="000099"/>
                </a:solidFill>
              </a:rPr>
              <a:t>For More 2022 Datums Information, See..</a:t>
            </a:r>
          </a:p>
        </p:txBody>
      </p:sp>
      <p:cxnSp>
        <p:nvCxnSpPr>
          <p:cNvPr id="7" name="Straight Arrow Connector 6"/>
          <p:cNvCxnSpPr/>
          <p:nvPr/>
        </p:nvCxnSpPr>
        <p:spPr>
          <a:xfrm flipH="1">
            <a:off x="5301671" y="757387"/>
            <a:ext cx="9236" cy="868218"/>
          </a:xfrm>
          <a:prstGeom prst="straightConnector1">
            <a:avLst/>
          </a:prstGeom>
          <a:ln w="127000">
            <a:solidFill>
              <a:srgbClr val="FF33CC"/>
            </a:solidFill>
            <a:tailEnd type="stealth"/>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a:srcRect l="49297" t="29682" r="39020" b="34503"/>
          <a:stretch/>
        </p:blipFill>
        <p:spPr>
          <a:xfrm>
            <a:off x="294904" y="1218541"/>
            <a:ext cx="2808514" cy="4618653"/>
          </a:xfrm>
          <a:prstGeom prst="rect">
            <a:avLst/>
          </a:prstGeom>
          <a:ln w="50800">
            <a:solidFill>
              <a:srgbClr val="FF33CC"/>
            </a:solidFill>
          </a:ln>
        </p:spPr>
      </p:pic>
      <p:sp>
        <p:nvSpPr>
          <p:cNvPr id="13" name="Freeform 12"/>
          <p:cNvSpPr/>
          <p:nvPr/>
        </p:nvSpPr>
        <p:spPr>
          <a:xfrm>
            <a:off x="3140363" y="1893455"/>
            <a:ext cx="2078182" cy="1588657"/>
          </a:xfrm>
          <a:custGeom>
            <a:avLst/>
            <a:gdLst>
              <a:gd name="connsiteX0" fmla="*/ 2096655 w 2096655"/>
              <a:gd name="connsiteY0" fmla="*/ 0 h 1607127"/>
              <a:gd name="connsiteX1" fmla="*/ 1708728 w 2096655"/>
              <a:gd name="connsiteY1" fmla="*/ 1006763 h 1607127"/>
              <a:gd name="connsiteX2" fmla="*/ 0 w 2096655"/>
              <a:gd name="connsiteY2" fmla="*/ 1607127 h 1607127"/>
            </a:gdLst>
            <a:ahLst/>
            <a:cxnLst>
              <a:cxn ang="0">
                <a:pos x="connsiteX0" y="connsiteY0"/>
              </a:cxn>
              <a:cxn ang="0">
                <a:pos x="connsiteX1" y="connsiteY1"/>
              </a:cxn>
              <a:cxn ang="0">
                <a:pos x="connsiteX2" y="connsiteY2"/>
              </a:cxn>
            </a:cxnLst>
            <a:rect l="l" t="t" r="r" b="b"/>
            <a:pathLst>
              <a:path w="2096655" h="1607127">
                <a:moveTo>
                  <a:pt x="2096655" y="0"/>
                </a:moveTo>
                <a:cubicBezTo>
                  <a:pt x="2077412" y="369454"/>
                  <a:pt x="2058170" y="738909"/>
                  <a:pt x="1708728" y="1006763"/>
                </a:cubicBezTo>
                <a:cubicBezTo>
                  <a:pt x="1359286" y="1274617"/>
                  <a:pt x="679643" y="1440872"/>
                  <a:pt x="0" y="1607127"/>
                </a:cubicBezTo>
              </a:path>
            </a:pathLst>
          </a:custGeom>
          <a:noFill/>
          <a:ln w="63500">
            <a:solidFill>
              <a:srgbClr val="FF33C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35901" y="4462272"/>
            <a:ext cx="2192694" cy="436299"/>
          </a:xfrm>
          <a:prstGeom prst="rect">
            <a:avLst/>
          </a:prstGeom>
          <a:noFill/>
          <a:ln w="508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rotWithShape="1">
          <a:blip r:embed="rId5"/>
          <a:srcRect t="12341"/>
          <a:stretch/>
        </p:blipFill>
        <p:spPr>
          <a:xfrm>
            <a:off x="59140" y="1348325"/>
            <a:ext cx="9034883" cy="4248727"/>
          </a:xfrm>
          <a:prstGeom prst="rect">
            <a:avLst/>
          </a:prstGeom>
          <a:ln w="38100">
            <a:solidFill>
              <a:srgbClr val="00FFFF"/>
            </a:solidFill>
          </a:ln>
        </p:spPr>
      </p:pic>
      <p:sp>
        <p:nvSpPr>
          <p:cNvPr id="16" name="Rectangle 15"/>
          <p:cNvSpPr/>
          <p:nvPr/>
        </p:nvSpPr>
        <p:spPr>
          <a:xfrm>
            <a:off x="1188099" y="4038630"/>
            <a:ext cx="7750628" cy="436299"/>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8309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27804"/>
            <a:ext cx="8229600" cy="1143000"/>
          </a:xfrm>
        </p:spPr>
        <p:txBody>
          <a:bodyPr/>
          <a:lstStyle/>
          <a:p>
            <a:pPr algn="ctr" eaLnBrk="1" hangingPunct="1"/>
            <a:r>
              <a:rPr lang="en-US" altLang="en-US" sz="3600" b="1" dirty="0" smtClean="0">
                <a:solidFill>
                  <a:srgbClr val="000099"/>
                </a:solidFill>
              </a:rPr>
              <a:t>NGS Products Update</a:t>
            </a:r>
            <a:br>
              <a:rPr lang="en-US" altLang="en-US" sz="3600" b="1" dirty="0" smtClean="0">
                <a:solidFill>
                  <a:srgbClr val="000099"/>
                </a:solidFill>
              </a:rPr>
            </a:br>
            <a:r>
              <a:rPr lang="en-US" altLang="en-US" sz="2000" b="1" dirty="0" smtClean="0">
                <a:solidFill>
                  <a:srgbClr val="000099"/>
                </a:solidFill>
              </a:rPr>
              <a:t> </a:t>
            </a:r>
            <a:br>
              <a:rPr lang="en-US" altLang="en-US" sz="2000" b="1" dirty="0" smtClean="0">
                <a:solidFill>
                  <a:srgbClr val="000099"/>
                </a:solidFill>
              </a:rPr>
            </a:br>
            <a:r>
              <a:rPr lang="en-US" altLang="en-US" sz="3600" b="1" dirty="0" smtClean="0">
                <a:solidFill>
                  <a:srgbClr val="000099"/>
                </a:solidFill>
              </a:rPr>
              <a:t>Coordinate Conversion and Transformation Tool – </a:t>
            </a:r>
            <a:r>
              <a:rPr lang="en-US" altLang="en-US" sz="3600" b="1" dirty="0" smtClean="0">
                <a:solidFill>
                  <a:srgbClr val="FF0000"/>
                </a:solidFill>
              </a:rPr>
              <a:t>NCAT</a:t>
            </a:r>
            <a:br>
              <a:rPr lang="en-US" altLang="en-US" sz="3600" b="1" dirty="0" smtClean="0">
                <a:solidFill>
                  <a:srgbClr val="FF0000"/>
                </a:solidFill>
              </a:rPr>
            </a:br>
            <a:r>
              <a:rPr lang="en-US" altLang="en-US" sz="3600" b="1" dirty="0" smtClean="0">
                <a:solidFill>
                  <a:srgbClr val="000099"/>
                </a:solidFill>
              </a:rPr>
              <a:t>using NADCON v5.0</a:t>
            </a:r>
          </a:p>
        </p:txBody>
      </p:sp>
      <p:sp>
        <p:nvSpPr>
          <p:cNvPr id="3" name="Rectangle 2"/>
          <p:cNvSpPr/>
          <p:nvPr/>
        </p:nvSpPr>
        <p:spPr>
          <a:xfrm>
            <a:off x="3805383" y="3177311"/>
            <a:ext cx="2844800" cy="637309"/>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899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3418"/>
            <a:ext cx="8229600" cy="843948"/>
          </a:xfrm>
        </p:spPr>
        <p:txBody>
          <a:bodyPr/>
          <a:lstStyle/>
          <a:p>
            <a:r>
              <a:rPr lang="en-US" sz="3600" b="1" dirty="0" smtClean="0">
                <a:solidFill>
                  <a:srgbClr val="000099"/>
                </a:solidFill>
              </a:rPr>
              <a:t>Conversion or Transformation?</a:t>
            </a:r>
            <a:endParaRPr lang="en-US" sz="3600" b="1" dirty="0">
              <a:solidFill>
                <a:srgbClr val="000099"/>
              </a:solidFill>
            </a:endParaRPr>
          </a:p>
        </p:txBody>
      </p:sp>
      <p:sp>
        <p:nvSpPr>
          <p:cNvPr id="3" name="Content Placeholder 2"/>
          <p:cNvSpPr>
            <a:spLocks noGrp="1"/>
          </p:cNvSpPr>
          <p:nvPr>
            <p:ph idx="1"/>
          </p:nvPr>
        </p:nvSpPr>
        <p:spPr>
          <a:xfrm>
            <a:off x="386176" y="1520298"/>
            <a:ext cx="8229600" cy="4525963"/>
          </a:xfrm>
        </p:spPr>
        <p:txBody>
          <a:bodyPr/>
          <a:lstStyle/>
          <a:p>
            <a:r>
              <a:rPr lang="en-US" sz="2400" dirty="0" smtClean="0"/>
              <a:t>Historically NGS has been a little inconsistent about these two words.  Going forward, we will use them as:</a:t>
            </a:r>
          </a:p>
          <a:p>
            <a:endParaRPr lang="en-US" sz="1000" dirty="0" smtClean="0"/>
          </a:p>
          <a:p>
            <a:pPr lvl="1"/>
            <a:r>
              <a:rPr lang="en-US" sz="2400" b="1" u="sng" dirty="0" smtClean="0"/>
              <a:t>Conversion:</a:t>
            </a:r>
            <a:r>
              <a:rPr lang="en-US" sz="2400" dirty="0" smtClean="0"/>
              <a:t>  Changing the type of coordinate without changing the datum or frame</a:t>
            </a:r>
          </a:p>
          <a:p>
            <a:pPr lvl="2"/>
            <a:r>
              <a:rPr lang="en-US" dirty="0" smtClean="0"/>
              <a:t>e.g. change NAD 83(1986) </a:t>
            </a:r>
            <a:r>
              <a:rPr lang="en-US" dirty="0" smtClean="0">
                <a:solidFill>
                  <a:srgbClr val="FF0000"/>
                </a:solidFill>
              </a:rPr>
              <a:t>latitude and longitude </a:t>
            </a:r>
            <a:r>
              <a:rPr lang="en-US" dirty="0" smtClean="0"/>
              <a:t>to NAD 83(1986) </a:t>
            </a:r>
            <a:r>
              <a:rPr lang="en-US" dirty="0" smtClean="0">
                <a:solidFill>
                  <a:srgbClr val="FF0000"/>
                </a:solidFill>
              </a:rPr>
              <a:t>State Plane Coordinates</a:t>
            </a:r>
          </a:p>
          <a:p>
            <a:pPr lvl="2"/>
            <a:endParaRPr lang="en-US" sz="1000" dirty="0" smtClean="0">
              <a:solidFill>
                <a:srgbClr val="FF0000"/>
              </a:solidFill>
            </a:endParaRPr>
          </a:p>
          <a:p>
            <a:pPr lvl="1"/>
            <a:r>
              <a:rPr lang="en-US" sz="2400" b="1" u="sng" dirty="0" smtClean="0"/>
              <a:t>Transformation:  </a:t>
            </a:r>
            <a:r>
              <a:rPr lang="en-US" sz="2400" dirty="0" smtClean="0"/>
              <a:t>Changing the datum or frame, without changing the type of coordinate</a:t>
            </a:r>
          </a:p>
          <a:p>
            <a:pPr lvl="2"/>
            <a:r>
              <a:rPr lang="en-US" dirty="0" smtClean="0"/>
              <a:t>e.g. changing an </a:t>
            </a:r>
            <a:r>
              <a:rPr lang="en-US" dirty="0" smtClean="0">
                <a:solidFill>
                  <a:srgbClr val="FF0000"/>
                </a:solidFill>
              </a:rPr>
              <a:t>NAD 27 </a:t>
            </a:r>
            <a:r>
              <a:rPr lang="en-US" dirty="0" smtClean="0"/>
              <a:t>latitude &amp; longitude to an </a:t>
            </a:r>
            <a:r>
              <a:rPr lang="en-US" dirty="0" smtClean="0">
                <a:solidFill>
                  <a:srgbClr val="FF0000"/>
                </a:solidFill>
              </a:rPr>
              <a:t>NAD 83(1986) </a:t>
            </a:r>
            <a:r>
              <a:rPr lang="en-US" dirty="0" smtClean="0"/>
              <a:t>latitude &amp; longitude</a:t>
            </a:r>
          </a:p>
        </p:txBody>
      </p:sp>
    </p:spTree>
    <p:extLst>
      <p:ext uri="{BB962C8B-B14F-4D97-AF65-F5344CB8AC3E}">
        <p14:creationId xmlns:p14="http://schemas.microsoft.com/office/powerpoint/2010/main" val="70535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y Slide background - 0813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4"/>
          <p:cNvSpPr>
            <a:spLocks noGrp="1"/>
          </p:cNvSpPr>
          <p:nvPr>
            <p:ph type="title"/>
          </p:nvPr>
        </p:nvSpPr>
        <p:spPr>
          <a:xfrm>
            <a:off x="306294" y="116318"/>
            <a:ext cx="8881540" cy="1084330"/>
          </a:xfrm>
        </p:spPr>
        <p:txBody>
          <a:bodyPr/>
          <a:lstStyle/>
          <a:p>
            <a:pPr algn="l" defTabSz="744538" eaLnBrk="1" hangingPunct="1"/>
            <a:r>
              <a:rPr lang="en-US" altLang="en-US" sz="3600" b="1" dirty="0" smtClean="0">
                <a:solidFill>
                  <a:srgbClr val="FF0000"/>
                </a:solidFill>
              </a:rPr>
              <a:t>NCAT</a:t>
            </a:r>
            <a:r>
              <a:rPr lang="en-US" altLang="en-US" sz="2800" b="1" dirty="0" smtClean="0">
                <a:solidFill>
                  <a:srgbClr val="000099"/>
                </a:solidFill>
              </a:rPr>
              <a:t>  -  Updated coordinate transformation program  -  </a:t>
            </a:r>
            <a:r>
              <a:rPr lang="en-US" altLang="en-US" sz="2800" b="1" dirty="0">
                <a:solidFill>
                  <a:srgbClr val="000099"/>
                </a:solidFill>
              </a:rPr>
              <a:t> </a:t>
            </a:r>
            <a:r>
              <a:rPr lang="en-US" altLang="en-US" sz="2800" b="1" dirty="0" smtClean="0">
                <a:solidFill>
                  <a:srgbClr val="000099"/>
                </a:solidFill>
              </a:rPr>
              <a:t>   		NAD27 -&gt; NAD83 (2011), also ready for 2022.</a:t>
            </a:r>
          </a:p>
        </p:txBody>
      </p:sp>
      <p:pic>
        <p:nvPicPr>
          <p:cNvPr id="7" name="Picture 6"/>
          <p:cNvPicPr>
            <a:picLocks noChangeAspect="1"/>
          </p:cNvPicPr>
          <p:nvPr/>
        </p:nvPicPr>
        <p:blipFill rotWithShape="1">
          <a:blip r:embed="rId3"/>
          <a:srcRect t="10112" r="1355" b="10091"/>
          <a:stretch/>
        </p:blipFill>
        <p:spPr>
          <a:xfrm>
            <a:off x="250256" y="1418484"/>
            <a:ext cx="8669550" cy="5391278"/>
          </a:xfrm>
          <a:prstGeom prst="rect">
            <a:avLst/>
          </a:prstGeom>
          <a:ln w="31750">
            <a:solidFill>
              <a:srgbClr val="0000CC"/>
            </a:solidFill>
          </a:ln>
        </p:spPr>
      </p:pic>
    </p:spTree>
    <p:extLst>
      <p:ext uri="{BB962C8B-B14F-4D97-AF65-F5344CB8AC3E}">
        <p14:creationId xmlns:p14="http://schemas.microsoft.com/office/powerpoint/2010/main" val="1954185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rot="19510649">
            <a:off x="6510800" y="4158173"/>
            <a:ext cx="1924135" cy="161464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369120" y="4990624"/>
            <a:ext cx="1924135" cy="1614641"/>
            <a:chOff x="1352465" y="1688796"/>
            <a:chExt cx="1924135" cy="1614641"/>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5" name="Oval 4"/>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9" name="Straight Connector 8"/>
            <p:cNvCxnSpPr>
              <a:stCxn id="8" idx="4"/>
              <a:endCxn id="5"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569471" y="4836712"/>
            <a:ext cx="1924135" cy="161464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3669868">
            <a:off x="583945" y="4267851"/>
            <a:ext cx="1924135" cy="161464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16200000">
            <a:off x="7172927" y="245695"/>
            <a:ext cx="1924135" cy="161464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4598599">
            <a:off x="217362" y="2314326"/>
            <a:ext cx="1924135" cy="161464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Oval 90"/>
          <p:cNvSpPr/>
          <p:nvPr/>
        </p:nvSpPr>
        <p:spPr>
          <a:xfrm rot="6262407">
            <a:off x="1136324" y="101072"/>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93" name="Oval 92"/>
          <p:cNvSpPr/>
          <p:nvPr/>
        </p:nvSpPr>
        <p:spPr>
          <a:xfrm rot="6262407">
            <a:off x="391789" y="104542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95" name="Oval 94"/>
          <p:cNvSpPr/>
          <p:nvPr/>
        </p:nvSpPr>
        <p:spPr>
          <a:xfrm rot="6262407">
            <a:off x="1614231" y="949817"/>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97" name="Straight Connector 96"/>
          <p:cNvCxnSpPr>
            <a:stCxn id="95" idx="3"/>
            <a:endCxn id="91" idx="7"/>
          </p:cNvCxnSpPr>
          <p:nvPr/>
        </p:nvCxnSpPr>
        <p:spPr>
          <a:xfrm rot="6262407" flipH="1">
            <a:off x="1421072" y="588302"/>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1042209"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3310418" y="571450"/>
            <a:ext cx="2611612" cy="677108"/>
          </a:xfrm>
          <a:prstGeom prst="rect">
            <a:avLst/>
          </a:prstGeom>
          <a:noFill/>
        </p:spPr>
        <p:txBody>
          <a:bodyPr wrap="none" rtlCol="0">
            <a:spAutoFit/>
          </a:bodyPr>
          <a:lstStyle/>
          <a:p>
            <a:pPr algn="ctr"/>
            <a:r>
              <a:rPr lang="en-US" sz="2400" b="1" dirty="0" smtClean="0"/>
              <a:t>Region:  CONUS</a:t>
            </a:r>
          </a:p>
          <a:p>
            <a:pPr algn="ctr"/>
            <a:endParaRPr lang="en-US" b="1" dirty="0" smtClean="0"/>
          </a:p>
        </p:txBody>
      </p:sp>
      <p:grpSp>
        <p:nvGrpSpPr>
          <p:cNvPr id="102" name="Group 101"/>
          <p:cNvGrpSpPr/>
          <p:nvPr/>
        </p:nvGrpSpPr>
        <p:grpSpPr>
          <a:xfrm rot="17285526">
            <a:off x="7041719" y="2372974"/>
            <a:ext cx="1924135" cy="161464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2025962" y="1026303"/>
            <a:ext cx="585417" cy="307777"/>
          </a:xfrm>
          <a:prstGeom prst="rect">
            <a:avLst/>
          </a:prstGeom>
          <a:noFill/>
        </p:spPr>
        <p:txBody>
          <a:bodyPr wrap="none" rtlCol="0">
            <a:spAutoFit/>
          </a:bodyPr>
          <a:lstStyle/>
          <a:p>
            <a:r>
              <a:rPr lang="en-US" sz="1400" b="1" dirty="0" smtClean="0">
                <a:solidFill>
                  <a:srgbClr val="7030A0"/>
                </a:solidFill>
              </a:rPr>
              <a:t>USSD</a:t>
            </a:r>
            <a:endParaRPr lang="en-US" b="1" dirty="0">
              <a:solidFill>
                <a:srgbClr val="7030A0"/>
              </a:solidFill>
            </a:endParaRPr>
          </a:p>
        </p:txBody>
      </p:sp>
      <p:sp>
        <p:nvSpPr>
          <p:cNvPr id="114" name="TextBox 113"/>
          <p:cNvSpPr txBox="1"/>
          <p:nvPr/>
        </p:nvSpPr>
        <p:spPr>
          <a:xfrm>
            <a:off x="1892244" y="2765094"/>
            <a:ext cx="748923" cy="307777"/>
          </a:xfrm>
          <a:prstGeom prst="rect">
            <a:avLst/>
          </a:prstGeom>
          <a:noFill/>
        </p:spPr>
        <p:txBody>
          <a:bodyPr wrap="none" rtlCol="0">
            <a:spAutoFit/>
          </a:bodyPr>
          <a:lstStyle/>
          <a:p>
            <a:r>
              <a:rPr lang="en-US" sz="1400" b="1" dirty="0" smtClean="0">
                <a:solidFill>
                  <a:srgbClr val="7030A0"/>
                </a:solidFill>
              </a:rPr>
              <a:t>NAD 27</a:t>
            </a:r>
            <a:endParaRPr lang="en-US" b="1" dirty="0">
              <a:solidFill>
                <a:srgbClr val="7030A0"/>
              </a:solidFill>
            </a:endParaRPr>
          </a:p>
        </p:txBody>
      </p:sp>
      <p:sp>
        <p:nvSpPr>
          <p:cNvPr id="115" name="TextBox 114"/>
          <p:cNvSpPr txBox="1"/>
          <p:nvPr/>
        </p:nvSpPr>
        <p:spPr>
          <a:xfrm>
            <a:off x="1969358" y="4231743"/>
            <a:ext cx="1266693" cy="307777"/>
          </a:xfrm>
          <a:prstGeom prst="rect">
            <a:avLst/>
          </a:prstGeom>
          <a:noFill/>
        </p:spPr>
        <p:txBody>
          <a:bodyPr wrap="none" rtlCol="0">
            <a:spAutoFit/>
          </a:bodyPr>
          <a:lstStyle/>
          <a:p>
            <a:r>
              <a:rPr lang="en-US" sz="1400" b="1" dirty="0" smtClean="0">
                <a:solidFill>
                  <a:srgbClr val="7030A0"/>
                </a:solidFill>
              </a:rPr>
              <a:t>NAD 83 (1986)</a:t>
            </a:r>
            <a:endParaRPr lang="en-US" b="1" dirty="0">
              <a:solidFill>
                <a:srgbClr val="7030A0"/>
              </a:solidFill>
            </a:endParaRPr>
          </a:p>
        </p:txBody>
      </p:sp>
      <p:sp>
        <p:nvSpPr>
          <p:cNvPr id="116" name="TextBox 115"/>
          <p:cNvSpPr txBox="1"/>
          <p:nvPr/>
        </p:nvSpPr>
        <p:spPr>
          <a:xfrm>
            <a:off x="5761239" y="2842975"/>
            <a:ext cx="1266693" cy="307777"/>
          </a:xfrm>
          <a:prstGeom prst="rect">
            <a:avLst/>
          </a:prstGeom>
          <a:noFill/>
        </p:spPr>
        <p:txBody>
          <a:bodyPr wrap="none" rtlCol="0">
            <a:spAutoFit/>
          </a:bodyPr>
          <a:lstStyle/>
          <a:p>
            <a:r>
              <a:rPr lang="en-US" sz="1400" b="1" dirty="0" smtClean="0">
                <a:solidFill>
                  <a:srgbClr val="7030A0"/>
                </a:solidFill>
              </a:rPr>
              <a:t>NAD 83 (2011)</a:t>
            </a:r>
            <a:endParaRPr lang="en-US" b="1" dirty="0">
              <a:solidFill>
                <a:srgbClr val="7030A0"/>
              </a:solidFill>
            </a:endParaRPr>
          </a:p>
        </p:txBody>
      </p:sp>
      <p:sp>
        <p:nvSpPr>
          <p:cNvPr id="117" name="TextBox 116"/>
          <p:cNvSpPr txBox="1"/>
          <p:nvPr/>
        </p:nvSpPr>
        <p:spPr>
          <a:xfrm>
            <a:off x="5368224" y="4008700"/>
            <a:ext cx="1654492" cy="307777"/>
          </a:xfrm>
          <a:prstGeom prst="rect">
            <a:avLst/>
          </a:prstGeom>
          <a:noFill/>
        </p:spPr>
        <p:txBody>
          <a:bodyPr wrap="none" rtlCol="0">
            <a:spAutoFit/>
          </a:bodyPr>
          <a:lstStyle/>
          <a:p>
            <a:r>
              <a:rPr lang="en-US" sz="1400" b="1" dirty="0" smtClean="0">
                <a:solidFill>
                  <a:srgbClr val="7030A0"/>
                </a:solidFill>
              </a:rPr>
              <a:t>NAD 83 (NSRS2007)</a:t>
            </a:r>
            <a:endParaRPr lang="en-US" b="1" dirty="0">
              <a:solidFill>
                <a:srgbClr val="7030A0"/>
              </a:solidFill>
            </a:endParaRPr>
          </a:p>
        </p:txBody>
      </p:sp>
      <p:sp>
        <p:nvSpPr>
          <p:cNvPr id="118" name="TextBox 117"/>
          <p:cNvSpPr txBox="1"/>
          <p:nvPr/>
        </p:nvSpPr>
        <p:spPr>
          <a:xfrm>
            <a:off x="4836028" y="4535921"/>
            <a:ext cx="1202573" cy="307777"/>
          </a:xfrm>
          <a:prstGeom prst="rect">
            <a:avLst/>
          </a:prstGeom>
          <a:noFill/>
        </p:spPr>
        <p:txBody>
          <a:bodyPr wrap="none" rtlCol="0">
            <a:spAutoFit/>
          </a:bodyPr>
          <a:lstStyle/>
          <a:p>
            <a:r>
              <a:rPr lang="en-US" sz="1400" b="1" dirty="0" smtClean="0">
                <a:solidFill>
                  <a:srgbClr val="7030A0"/>
                </a:solidFill>
              </a:rPr>
              <a:t>NAD 83 (FBN)</a:t>
            </a:r>
            <a:endParaRPr lang="en-US" b="1" dirty="0">
              <a:solidFill>
                <a:srgbClr val="7030A0"/>
              </a:solidFill>
            </a:endParaRPr>
          </a:p>
        </p:txBody>
      </p:sp>
      <p:sp>
        <p:nvSpPr>
          <p:cNvPr id="119" name="TextBox 118"/>
          <p:cNvSpPr txBox="1"/>
          <p:nvPr/>
        </p:nvSpPr>
        <p:spPr>
          <a:xfrm>
            <a:off x="2767875" y="4722285"/>
            <a:ext cx="1343638" cy="307777"/>
          </a:xfrm>
          <a:prstGeom prst="rect">
            <a:avLst/>
          </a:prstGeom>
          <a:noFill/>
        </p:spPr>
        <p:txBody>
          <a:bodyPr wrap="none" rtlCol="0">
            <a:spAutoFit/>
          </a:bodyPr>
          <a:lstStyle/>
          <a:p>
            <a:r>
              <a:rPr lang="en-US" sz="1400" b="1" dirty="0" smtClean="0">
                <a:solidFill>
                  <a:srgbClr val="7030A0"/>
                </a:solidFill>
              </a:rPr>
              <a:t>NAD 83 (HARN)</a:t>
            </a:r>
            <a:endParaRPr lang="en-US" b="1" dirty="0">
              <a:solidFill>
                <a:srgbClr val="7030A0"/>
              </a:solidFill>
            </a:endParaRPr>
          </a:p>
        </p:txBody>
      </p:sp>
      <p:sp>
        <p:nvSpPr>
          <p:cNvPr id="120" name="TextBox 119"/>
          <p:cNvSpPr txBox="1"/>
          <p:nvPr/>
        </p:nvSpPr>
        <p:spPr>
          <a:xfrm>
            <a:off x="6682942" y="935416"/>
            <a:ext cx="590226" cy="307777"/>
          </a:xfrm>
          <a:prstGeom prst="rect">
            <a:avLst/>
          </a:prstGeom>
          <a:noFill/>
        </p:spPr>
        <p:txBody>
          <a:bodyPr wrap="none" rtlCol="0">
            <a:spAutoFit/>
          </a:bodyPr>
          <a:lstStyle/>
          <a:p>
            <a:r>
              <a:rPr lang="en-US" sz="1400" b="1" dirty="0" smtClean="0">
                <a:solidFill>
                  <a:srgbClr val="7030A0"/>
                </a:solidFill>
              </a:rPr>
              <a:t>2022 </a:t>
            </a:r>
            <a:endParaRPr lang="en-US" b="1" dirty="0">
              <a:solidFill>
                <a:srgbClr val="7030A0"/>
              </a:solidFill>
            </a:endParaRPr>
          </a:p>
        </p:txBody>
      </p:sp>
      <p:cxnSp>
        <p:nvCxnSpPr>
          <p:cNvPr id="122" name="Straight Connector 121"/>
          <p:cNvCxnSpPr>
            <a:stCxn id="95" idx="6"/>
            <a:endCxn id="84" idx="2"/>
          </p:cNvCxnSpPr>
          <p:nvPr/>
        </p:nvCxnSpPr>
        <p:spPr>
          <a:xfrm flipH="1">
            <a:off x="1683096" y="1399861"/>
            <a:ext cx="102987" cy="1337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2" idx="2"/>
            <a:endCxn id="84" idx="6"/>
          </p:cNvCxnSpPr>
          <p:nvPr/>
        </p:nvCxnSpPr>
        <p:spPr>
          <a:xfrm flipH="1" flipV="1">
            <a:off x="1788714" y="3182611"/>
            <a:ext cx="140248" cy="13881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8" idx="2"/>
            <a:endCxn id="62" idx="7"/>
          </p:cNvCxnSpPr>
          <p:nvPr/>
        </p:nvCxnSpPr>
        <p:spPr>
          <a:xfrm flipH="1" flipV="1">
            <a:off x="2258778" y="4834703"/>
            <a:ext cx="815277" cy="3845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a:off x="3531255" y="5065312"/>
            <a:ext cx="1743151" cy="1539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5731606" y="4637240"/>
            <a:ext cx="1199705" cy="4280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7" idx="2"/>
            <a:endCxn id="40" idx="7"/>
          </p:cNvCxnSpPr>
          <p:nvPr/>
        </p:nvCxnSpPr>
        <p:spPr>
          <a:xfrm flipH="1">
            <a:off x="7159367" y="3244995"/>
            <a:ext cx="214460" cy="10367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79115" y="3326413"/>
            <a:ext cx="1537600" cy="461665"/>
          </a:xfrm>
          <a:prstGeom prst="rect">
            <a:avLst/>
          </a:prstGeom>
          <a:noFill/>
        </p:spPr>
        <p:txBody>
          <a:bodyPr wrap="none" rtlCol="0">
            <a:spAutoFit/>
          </a:bodyPr>
          <a:lstStyle/>
          <a:p>
            <a:r>
              <a:rPr lang="en-US" sz="2400" b="1" dirty="0" smtClean="0">
                <a:solidFill>
                  <a:srgbClr val="FF00FF"/>
                </a:solidFill>
              </a:rPr>
              <a:t>NADCON</a:t>
            </a:r>
            <a:endParaRPr lang="en-US" sz="2400" b="1" dirty="0">
              <a:solidFill>
                <a:srgbClr val="FF00FF"/>
              </a:solidFill>
            </a:endParaRPr>
          </a:p>
        </p:txBody>
      </p:sp>
      <p:sp>
        <p:nvSpPr>
          <p:cNvPr id="3" name="Freeform 2"/>
          <p:cNvSpPr/>
          <p:nvPr/>
        </p:nvSpPr>
        <p:spPr>
          <a:xfrm>
            <a:off x="2038350" y="3011448"/>
            <a:ext cx="1076325" cy="360402"/>
          </a:xfrm>
          <a:custGeom>
            <a:avLst/>
            <a:gdLst>
              <a:gd name="connsiteX0" fmla="*/ 0 w 1076325"/>
              <a:gd name="connsiteY0" fmla="*/ 7977 h 360402"/>
              <a:gd name="connsiteX1" fmla="*/ 552450 w 1076325"/>
              <a:gd name="connsiteY1" fmla="*/ 46077 h 360402"/>
              <a:gd name="connsiteX2" fmla="*/ 1076325 w 1076325"/>
              <a:gd name="connsiteY2" fmla="*/ 360402 h 360402"/>
            </a:gdLst>
            <a:ahLst/>
            <a:cxnLst>
              <a:cxn ang="0">
                <a:pos x="connsiteX0" y="connsiteY0"/>
              </a:cxn>
              <a:cxn ang="0">
                <a:pos x="connsiteX1" y="connsiteY1"/>
              </a:cxn>
              <a:cxn ang="0">
                <a:pos x="connsiteX2" y="connsiteY2"/>
              </a:cxn>
            </a:cxnLst>
            <a:rect l="l" t="t" r="r" b="b"/>
            <a:pathLst>
              <a:path w="1076325" h="360402">
                <a:moveTo>
                  <a:pt x="0" y="7977"/>
                </a:moveTo>
                <a:cubicBezTo>
                  <a:pt x="186531" y="-2342"/>
                  <a:pt x="373062" y="-12661"/>
                  <a:pt x="552450" y="46077"/>
                </a:cubicBezTo>
                <a:cubicBezTo>
                  <a:pt x="731838" y="104815"/>
                  <a:pt x="904081" y="232608"/>
                  <a:pt x="1076325" y="360402"/>
                </a:cubicBezTo>
              </a:path>
            </a:pathLst>
          </a:custGeom>
          <a:noFill/>
          <a:ln>
            <a:solidFill>
              <a:srgbClr val="FF00FF"/>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657600" y="3724275"/>
            <a:ext cx="1400175" cy="838200"/>
          </a:xfrm>
          <a:custGeom>
            <a:avLst/>
            <a:gdLst>
              <a:gd name="connsiteX0" fmla="*/ 0 w 1504950"/>
              <a:gd name="connsiteY0" fmla="*/ 0 h 828675"/>
              <a:gd name="connsiteX1" fmla="*/ 800100 w 1504950"/>
              <a:gd name="connsiteY1" fmla="*/ 314325 h 828675"/>
              <a:gd name="connsiteX2" fmla="*/ 1504950 w 1504950"/>
              <a:gd name="connsiteY2" fmla="*/ 828675 h 828675"/>
              <a:gd name="connsiteX0" fmla="*/ 0 w 1400175"/>
              <a:gd name="connsiteY0" fmla="*/ 0 h 838200"/>
              <a:gd name="connsiteX1" fmla="*/ 695325 w 1400175"/>
              <a:gd name="connsiteY1" fmla="*/ 323850 h 838200"/>
              <a:gd name="connsiteX2" fmla="*/ 1400175 w 1400175"/>
              <a:gd name="connsiteY2" fmla="*/ 838200 h 838200"/>
            </a:gdLst>
            <a:ahLst/>
            <a:cxnLst>
              <a:cxn ang="0">
                <a:pos x="connsiteX0" y="connsiteY0"/>
              </a:cxn>
              <a:cxn ang="0">
                <a:pos x="connsiteX1" y="connsiteY1"/>
              </a:cxn>
              <a:cxn ang="0">
                <a:pos x="connsiteX2" y="connsiteY2"/>
              </a:cxn>
            </a:cxnLst>
            <a:rect l="l" t="t" r="r" b="b"/>
            <a:pathLst>
              <a:path w="1400175" h="838200">
                <a:moveTo>
                  <a:pt x="0" y="0"/>
                </a:moveTo>
                <a:cubicBezTo>
                  <a:pt x="274637" y="88106"/>
                  <a:pt x="461963" y="184150"/>
                  <a:pt x="695325" y="323850"/>
                </a:cubicBezTo>
                <a:cubicBezTo>
                  <a:pt x="928688" y="463550"/>
                  <a:pt x="1173162" y="650081"/>
                  <a:pt x="1400175" y="838200"/>
                </a:cubicBezTo>
              </a:path>
            </a:pathLst>
          </a:custGeom>
          <a:noFill/>
          <a:ln>
            <a:solidFill>
              <a:srgbClr val="FF00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617181" y="3472983"/>
            <a:ext cx="1210588" cy="369332"/>
          </a:xfrm>
          <a:prstGeom prst="rect">
            <a:avLst/>
          </a:prstGeom>
          <a:noFill/>
        </p:spPr>
        <p:txBody>
          <a:bodyPr wrap="none" rtlCol="0">
            <a:spAutoFit/>
          </a:bodyPr>
          <a:lstStyle/>
          <a:p>
            <a:r>
              <a:rPr lang="en-US" sz="1800" b="1" dirty="0" smtClean="0">
                <a:solidFill>
                  <a:srgbClr val="00CCFF"/>
                </a:solidFill>
              </a:rPr>
              <a:t>GEOCON</a:t>
            </a:r>
            <a:endParaRPr lang="en-US" sz="1800" b="1" dirty="0">
              <a:solidFill>
                <a:srgbClr val="00CCFF"/>
              </a:solidFill>
            </a:endParaRPr>
          </a:p>
        </p:txBody>
      </p:sp>
      <p:cxnSp>
        <p:nvCxnSpPr>
          <p:cNvPr id="16" name="Straight Arrow Connector 15"/>
          <p:cNvCxnSpPr>
            <a:stCxn id="118" idx="0"/>
          </p:cNvCxnSpPr>
          <p:nvPr/>
        </p:nvCxnSpPr>
        <p:spPr>
          <a:xfrm flipH="1" flipV="1">
            <a:off x="5032926" y="3788078"/>
            <a:ext cx="404389" cy="747843"/>
          </a:xfrm>
          <a:prstGeom prst="straightConnector1">
            <a:avLst/>
          </a:prstGeom>
          <a:ln w="38100">
            <a:solidFill>
              <a:srgbClr val="00CCFF"/>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5731606" y="3763346"/>
            <a:ext cx="450119" cy="351424"/>
          </a:xfrm>
          <a:prstGeom prst="straightConnector1">
            <a:avLst/>
          </a:prstGeom>
          <a:ln w="38100">
            <a:solidFill>
              <a:srgbClr val="00CC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683856" y="2444283"/>
            <a:ext cx="1531188" cy="369332"/>
          </a:xfrm>
          <a:prstGeom prst="rect">
            <a:avLst/>
          </a:prstGeom>
          <a:noFill/>
        </p:spPr>
        <p:txBody>
          <a:bodyPr wrap="none" rtlCol="0">
            <a:spAutoFit/>
          </a:bodyPr>
          <a:lstStyle/>
          <a:p>
            <a:r>
              <a:rPr lang="en-US" sz="1800" b="1" dirty="0" smtClean="0">
                <a:solidFill>
                  <a:srgbClr val="0066FF"/>
                </a:solidFill>
              </a:rPr>
              <a:t>GEOCON 11</a:t>
            </a:r>
            <a:endParaRPr lang="en-US" sz="1800" b="1" dirty="0">
              <a:solidFill>
                <a:srgbClr val="0066FF"/>
              </a:solidFill>
            </a:endParaRPr>
          </a:p>
        </p:txBody>
      </p:sp>
      <p:sp>
        <p:nvSpPr>
          <p:cNvPr id="26" name="Freeform 25"/>
          <p:cNvSpPr/>
          <p:nvPr/>
        </p:nvSpPr>
        <p:spPr>
          <a:xfrm>
            <a:off x="5343525" y="2762250"/>
            <a:ext cx="1419225" cy="1219200"/>
          </a:xfrm>
          <a:custGeom>
            <a:avLst/>
            <a:gdLst>
              <a:gd name="connsiteX0" fmla="*/ 1419225 w 1419225"/>
              <a:gd name="connsiteY0" fmla="*/ 1219200 h 1219200"/>
              <a:gd name="connsiteX1" fmla="*/ 323850 w 1419225"/>
              <a:gd name="connsiteY1" fmla="*/ 514350 h 1219200"/>
              <a:gd name="connsiteX2" fmla="*/ 0 w 1419225"/>
              <a:gd name="connsiteY2" fmla="*/ 0 h 1219200"/>
            </a:gdLst>
            <a:ahLst/>
            <a:cxnLst>
              <a:cxn ang="0">
                <a:pos x="connsiteX0" y="connsiteY0"/>
              </a:cxn>
              <a:cxn ang="0">
                <a:pos x="connsiteX1" y="connsiteY1"/>
              </a:cxn>
              <a:cxn ang="0">
                <a:pos x="connsiteX2" y="connsiteY2"/>
              </a:cxn>
            </a:cxnLst>
            <a:rect l="l" t="t" r="r" b="b"/>
            <a:pathLst>
              <a:path w="1419225" h="1219200">
                <a:moveTo>
                  <a:pt x="1419225" y="1219200"/>
                </a:moveTo>
                <a:cubicBezTo>
                  <a:pt x="989806" y="968375"/>
                  <a:pt x="560387" y="717550"/>
                  <a:pt x="323850" y="514350"/>
                </a:cubicBezTo>
                <a:cubicBezTo>
                  <a:pt x="87313" y="311150"/>
                  <a:pt x="43656" y="155575"/>
                  <a:pt x="0" y="0"/>
                </a:cubicBezTo>
              </a:path>
            </a:pathLst>
          </a:custGeom>
          <a:noFill/>
          <a:ln w="38100">
            <a:solidFill>
              <a:srgbClr val="0066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6181725" y="2562727"/>
            <a:ext cx="476250" cy="285248"/>
          </a:xfrm>
          <a:custGeom>
            <a:avLst/>
            <a:gdLst>
              <a:gd name="connsiteX0" fmla="*/ 0 w 476250"/>
              <a:gd name="connsiteY0" fmla="*/ 18548 h 285248"/>
              <a:gd name="connsiteX1" fmla="*/ 285750 w 476250"/>
              <a:gd name="connsiteY1" fmla="*/ 28073 h 285248"/>
              <a:gd name="connsiteX2" fmla="*/ 476250 w 476250"/>
              <a:gd name="connsiteY2" fmla="*/ 285248 h 285248"/>
            </a:gdLst>
            <a:ahLst/>
            <a:cxnLst>
              <a:cxn ang="0">
                <a:pos x="connsiteX0" y="connsiteY0"/>
              </a:cxn>
              <a:cxn ang="0">
                <a:pos x="connsiteX1" y="connsiteY1"/>
              </a:cxn>
              <a:cxn ang="0">
                <a:pos x="connsiteX2" y="connsiteY2"/>
              </a:cxn>
            </a:cxnLst>
            <a:rect l="l" t="t" r="r" b="b"/>
            <a:pathLst>
              <a:path w="476250" h="285248">
                <a:moveTo>
                  <a:pt x="0" y="18548"/>
                </a:moveTo>
                <a:cubicBezTo>
                  <a:pt x="103187" y="1085"/>
                  <a:pt x="206375" y="-16377"/>
                  <a:pt x="285750" y="28073"/>
                </a:cubicBezTo>
                <a:cubicBezTo>
                  <a:pt x="365125" y="72523"/>
                  <a:pt x="420687" y="178885"/>
                  <a:pt x="476250" y="285248"/>
                </a:cubicBezTo>
              </a:path>
            </a:pathLst>
          </a:custGeom>
          <a:noFill/>
          <a:ln w="38100">
            <a:solidFill>
              <a:srgbClr val="0066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2998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3" grpId="0" animBg="1"/>
      <p:bldP spid="14" grpId="0"/>
      <p:bldP spid="24" grpId="0"/>
      <p:bldP spid="26"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rot="19510649">
            <a:off x="6510800" y="4158173"/>
            <a:ext cx="1924135" cy="161464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369120" y="4990624"/>
            <a:ext cx="1924135" cy="1614641"/>
            <a:chOff x="1352465" y="1688796"/>
            <a:chExt cx="1924135" cy="1614641"/>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5" name="Oval 4"/>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9" name="Straight Connector 8"/>
            <p:cNvCxnSpPr>
              <a:stCxn id="8" idx="4"/>
              <a:endCxn id="5"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569471" y="4836712"/>
            <a:ext cx="1924135" cy="161464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3669868">
            <a:off x="583945" y="4267851"/>
            <a:ext cx="1924135" cy="161464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16200000">
            <a:off x="7172927" y="245695"/>
            <a:ext cx="1924135" cy="161464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4598599">
            <a:off x="217362" y="2314326"/>
            <a:ext cx="1924135" cy="161464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Oval 90"/>
          <p:cNvSpPr/>
          <p:nvPr/>
        </p:nvSpPr>
        <p:spPr>
          <a:xfrm rot="6262407">
            <a:off x="1136324" y="101072"/>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93" name="Oval 92"/>
          <p:cNvSpPr/>
          <p:nvPr/>
        </p:nvSpPr>
        <p:spPr>
          <a:xfrm rot="6262407">
            <a:off x="391789" y="104542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95" name="Oval 94"/>
          <p:cNvSpPr/>
          <p:nvPr/>
        </p:nvSpPr>
        <p:spPr>
          <a:xfrm rot="6262407">
            <a:off x="1614231" y="949817"/>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97" name="Straight Connector 96"/>
          <p:cNvCxnSpPr>
            <a:stCxn id="95" idx="3"/>
            <a:endCxn id="91" idx="7"/>
          </p:cNvCxnSpPr>
          <p:nvPr/>
        </p:nvCxnSpPr>
        <p:spPr>
          <a:xfrm rot="6262407" flipH="1">
            <a:off x="1421072" y="588302"/>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1042209"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3336036" y="634208"/>
            <a:ext cx="2847254" cy="892552"/>
          </a:xfrm>
          <a:prstGeom prst="rect">
            <a:avLst/>
          </a:prstGeom>
          <a:noFill/>
        </p:spPr>
        <p:txBody>
          <a:bodyPr wrap="none" rtlCol="0">
            <a:spAutoFit/>
          </a:bodyPr>
          <a:lstStyle/>
          <a:p>
            <a:pPr algn="ctr"/>
            <a:r>
              <a:rPr lang="en-US" sz="2400" b="1" dirty="0" smtClean="0"/>
              <a:t>Region:  CONUS</a:t>
            </a:r>
          </a:p>
          <a:p>
            <a:pPr algn="ctr"/>
            <a:endParaRPr lang="en-US" b="1" dirty="0" smtClean="0"/>
          </a:p>
          <a:p>
            <a:r>
              <a:rPr lang="en-US" dirty="0" smtClean="0"/>
              <a:t>NADCON 5 connections in RED</a:t>
            </a:r>
            <a:endParaRPr lang="en-US" dirty="0"/>
          </a:p>
        </p:txBody>
      </p:sp>
      <p:grpSp>
        <p:nvGrpSpPr>
          <p:cNvPr id="102" name="Group 101"/>
          <p:cNvGrpSpPr/>
          <p:nvPr/>
        </p:nvGrpSpPr>
        <p:grpSpPr>
          <a:xfrm rot="17285526">
            <a:off x="7041719" y="2372974"/>
            <a:ext cx="1924135" cy="161464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2025962" y="1026303"/>
            <a:ext cx="585417" cy="307777"/>
          </a:xfrm>
          <a:prstGeom prst="rect">
            <a:avLst/>
          </a:prstGeom>
          <a:noFill/>
        </p:spPr>
        <p:txBody>
          <a:bodyPr wrap="none" rtlCol="0">
            <a:spAutoFit/>
          </a:bodyPr>
          <a:lstStyle/>
          <a:p>
            <a:r>
              <a:rPr lang="en-US" sz="1400" b="1" dirty="0" smtClean="0">
                <a:solidFill>
                  <a:srgbClr val="7030A0"/>
                </a:solidFill>
              </a:rPr>
              <a:t>USSD</a:t>
            </a:r>
            <a:endParaRPr lang="en-US" b="1" dirty="0">
              <a:solidFill>
                <a:srgbClr val="7030A0"/>
              </a:solidFill>
            </a:endParaRPr>
          </a:p>
        </p:txBody>
      </p:sp>
      <p:sp>
        <p:nvSpPr>
          <p:cNvPr id="114" name="TextBox 113"/>
          <p:cNvSpPr txBox="1"/>
          <p:nvPr/>
        </p:nvSpPr>
        <p:spPr>
          <a:xfrm>
            <a:off x="1892244" y="2765094"/>
            <a:ext cx="748923" cy="307777"/>
          </a:xfrm>
          <a:prstGeom prst="rect">
            <a:avLst/>
          </a:prstGeom>
          <a:noFill/>
        </p:spPr>
        <p:txBody>
          <a:bodyPr wrap="none" rtlCol="0">
            <a:spAutoFit/>
          </a:bodyPr>
          <a:lstStyle/>
          <a:p>
            <a:r>
              <a:rPr lang="en-US" sz="1400" b="1" dirty="0" smtClean="0">
                <a:solidFill>
                  <a:srgbClr val="7030A0"/>
                </a:solidFill>
              </a:rPr>
              <a:t>NAD 27</a:t>
            </a:r>
            <a:endParaRPr lang="en-US" b="1" dirty="0">
              <a:solidFill>
                <a:srgbClr val="7030A0"/>
              </a:solidFill>
            </a:endParaRPr>
          </a:p>
        </p:txBody>
      </p:sp>
      <p:sp>
        <p:nvSpPr>
          <p:cNvPr id="115" name="TextBox 114"/>
          <p:cNvSpPr txBox="1"/>
          <p:nvPr/>
        </p:nvSpPr>
        <p:spPr>
          <a:xfrm>
            <a:off x="1969358" y="4231743"/>
            <a:ext cx="1266693" cy="307777"/>
          </a:xfrm>
          <a:prstGeom prst="rect">
            <a:avLst/>
          </a:prstGeom>
          <a:noFill/>
        </p:spPr>
        <p:txBody>
          <a:bodyPr wrap="none" rtlCol="0">
            <a:spAutoFit/>
          </a:bodyPr>
          <a:lstStyle/>
          <a:p>
            <a:r>
              <a:rPr lang="en-US" sz="1400" b="1" dirty="0" smtClean="0">
                <a:solidFill>
                  <a:srgbClr val="7030A0"/>
                </a:solidFill>
              </a:rPr>
              <a:t>NAD 83 (1986)</a:t>
            </a:r>
            <a:endParaRPr lang="en-US" b="1" dirty="0">
              <a:solidFill>
                <a:srgbClr val="7030A0"/>
              </a:solidFill>
            </a:endParaRPr>
          </a:p>
        </p:txBody>
      </p:sp>
      <p:sp>
        <p:nvSpPr>
          <p:cNvPr id="116" name="TextBox 115"/>
          <p:cNvSpPr txBox="1"/>
          <p:nvPr/>
        </p:nvSpPr>
        <p:spPr>
          <a:xfrm>
            <a:off x="5761239" y="2842975"/>
            <a:ext cx="1266693" cy="307777"/>
          </a:xfrm>
          <a:prstGeom prst="rect">
            <a:avLst/>
          </a:prstGeom>
          <a:noFill/>
        </p:spPr>
        <p:txBody>
          <a:bodyPr wrap="none" rtlCol="0">
            <a:spAutoFit/>
          </a:bodyPr>
          <a:lstStyle/>
          <a:p>
            <a:r>
              <a:rPr lang="en-US" sz="1400" b="1" dirty="0" smtClean="0">
                <a:solidFill>
                  <a:srgbClr val="7030A0"/>
                </a:solidFill>
              </a:rPr>
              <a:t>NAD 83 (2011)</a:t>
            </a:r>
            <a:endParaRPr lang="en-US" b="1" dirty="0">
              <a:solidFill>
                <a:srgbClr val="7030A0"/>
              </a:solidFill>
            </a:endParaRPr>
          </a:p>
        </p:txBody>
      </p:sp>
      <p:sp>
        <p:nvSpPr>
          <p:cNvPr id="117" name="TextBox 116"/>
          <p:cNvSpPr txBox="1"/>
          <p:nvPr/>
        </p:nvSpPr>
        <p:spPr>
          <a:xfrm>
            <a:off x="5368224" y="4008700"/>
            <a:ext cx="1654492" cy="307777"/>
          </a:xfrm>
          <a:prstGeom prst="rect">
            <a:avLst/>
          </a:prstGeom>
          <a:noFill/>
        </p:spPr>
        <p:txBody>
          <a:bodyPr wrap="none" rtlCol="0">
            <a:spAutoFit/>
          </a:bodyPr>
          <a:lstStyle/>
          <a:p>
            <a:r>
              <a:rPr lang="en-US" sz="1400" b="1" dirty="0" smtClean="0">
                <a:solidFill>
                  <a:srgbClr val="7030A0"/>
                </a:solidFill>
              </a:rPr>
              <a:t>NAD 83 (NSRS2007)</a:t>
            </a:r>
            <a:endParaRPr lang="en-US" b="1" dirty="0">
              <a:solidFill>
                <a:srgbClr val="7030A0"/>
              </a:solidFill>
            </a:endParaRPr>
          </a:p>
        </p:txBody>
      </p:sp>
      <p:sp>
        <p:nvSpPr>
          <p:cNvPr id="118" name="TextBox 117"/>
          <p:cNvSpPr txBox="1"/>
          <p:nvPr/>
        </p:nvSpPr>
        <p:spPr>
          <a:xfrm>
            <a:off x="4836028" y="4535921"/>
            <a:ext cx="1202573" cy="307777"/>
          </a:xfrm>
          <a:prstGeom prst="rect">
            <a:avLst/>
          </a:prstGeom>
          <a:noFill/>
        </p:spPr>
        <p:txBody>
          <a:bodyPr wrap="none" rtlCol="0">
            <a:spAutoFit/>
          </a:bodyPr>
          <a:lstStyle/>
          <a:p>
            <a:r>
              <a:rPr lang="en-US" sz="1400" b="1" dirty="0" smtClean="0">
                <a:solidFill>
                  <a:srgbClr val="7030A0"/>
                </a:solidFill>
              </a:rPr>
              <a:t>NAD 83 (FBN)</a:t>
            </a:r>
            <a:endParaRPr lang="en-US" b="1" dirty="0">
              <a:solidFill>
                <a:srgbClr val="7030A0"/>
              </a:solidFill>
            </a:endParaRPr>
          </a:p>
        </p:txBody>
      </p:sp>
      <p:sp>
        <p:nvSpPr>
          <p:cNvPr id="119" name="TextBox 118"/>
          <p:cNvSpPr txBox="1"/>
          <p:nvPr/>
        </p:nvSpPr>
        <p:spPr>
          <a:xfrm>
            <a:off x="2767875" y="4722285"/>
            <a:ext cx="1343638" cy="307777"/>
          </a:xfrm>
          <a:prstGeom prst="rect">
            <a:avLst/>
          </a:prstGeom>
          <a:noFill/>
        </p:spPr>
        <p:txBody>
          <a:bodyPr wrap="none" rtlCol="0">
            <a:spAutoFit/>
          </a:bodyPr>
          <a:lstStyle/>
          <a:p>
            <a:r>
              <a:rPr lang="en-US" sz="1400" b="1" dirty="0" smtClean="0">
                <a:solidFill>
                  <a:srgbClr val="7030A0"/>
                </a:solidFill>
              </a:rPr>
              <a:t>NAD 83 (HARN)</a:t>
            </a:r>
            <a:endParaRPr lang="en-US" b="1" dirty="0">
              <a:solidFill>
                <a:srgbClr val="7030A0"/>
              </a:solidFill>
            </a:endParaRPr>
          </a:p>
        </p:txBody>
      </p:sp>
      <p:sp>
        <p:nvSpPr>
          <p:cNvPr id="120" name="TextBox 119"/>
          <p:cNvSpPr txBox="1"/>
          <p:nvPr/>
        </p:nvSpPr>
        <p:spPr>
          <a:xfrm>
            <a:off x="6682942" y="935416"/>
            <a:ext cx="590226" cy="307777"/>
          </a:xfrm>
          <a:prstGeom prst="rect">
            <a:avLst/>
          </a:prstGeom>
          <a:noFill/>
        </p:spPr>
        <p:txBody>
          <a:bodyPr wrap="none" rtlCol="0">
            <a:spAutoFit/>
          </a:bodyPr>
          <a:lstStyle/>
          <a:p>
            <a:r>
              <a:rPr lang="en-US" sz="1400" b="1" dirty="0" smtClean="0">
                <a:solidFill>
                  <a:srgbClr val="7030A0"/>
                </a:solidFill>
              </a:rPr>
              <a:t>2022 </a:t>
            </a:r>
            <a:endParaRPr lang="en-US" b="1" dirty="0">
              <a:solidFill>
                <a:srgbClr val="7030A0"/>
              </a:solidFill>
            </a:endParaRPr>
          </a:p>
        </p:txBody>
      </p:sp>
      <p:cxnSp>
        <p:nvCxnSpPr>
          <p:cNvPr id="122" name="Straight Connector 121"/>
          <p:cNvCxnSpPr>
            <a:stCxn id="95" idx="6"/>
            <a:endCxn id="84" idx="2"/>
          </p:cNvCxnSpPr>
          <p:nvPr/>
        </p:nvCxnSpPr>
        <p:spPr>
          <a:xfrm flipH="1">
            <a:off x="1683096" y="1399861"/>
            <a:ext cx="102987" cy="1337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2" idx="2"/>
            <a:endCxn id="84" idx="6"/>
          </p:cNvCxnSpPr>
          <p:nvPr/>
        </p:nvCxnSpPr>
        <p:spPr>
          <a:xfrm flipH="1" flipV="1">
            <a:off x="1788714" y="3182611"/>
            <a:ext cx="140248" cy="13881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8" idx="2"/>
            <a:endCxn id="62" idx="7"/>
          </p:cNvCxnSpPr>
          <p:nvPr/>
        </p:nvCxnSpPr>
        <p:spPr>
          <a:xfrm flipH="1" flipV="1">
            <a:off x="2258778" y="4834703"/>
            <a:ext cx="815277" cy="3845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a:off x="3531255" y="5065312"/>
            <a:ext cx="1743151" cy="1539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5731606" y="4637240"/>
            <a:ext cx="1199705" cy="4280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7" idx="2"/>
            <a:endCxn id="40" idx="7"/>
          </p:cNvCxnSpPr>
          <p:nvPr/>
        </p:nvCxnSpPr>
        <p:spPr>
          <a:xfrm flipH="1">
            <a:off x="7159367" y="3244995"/>
            <a:ext cx="214460" cy="1036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73" idx="2"/>
          </p:cNvCxnSpPr>
          <p:nvPr/>
        </p:nvCxnSpPr>
        <p:spPr>
          <a:xfrm flipH="1">
            <a:off x="7432397" y="1310148"/>
            <a:ext cx="123877" cy="1427629"/>
          </a:xfrm>
          <a:prstGeom prst="line">
            <a:avLst/>
          </a:prstGeom>
          <a:ln w="76200">
            <a:solidFill>
              <a:srgbClr val="FF33CC"/>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920917" y="1259438"/>
            <a:ext cx="3400290" cy="523220"/>
          </a:xfrm>
          <a:prstGeom prst="rect">
            <a:avLst/>
          </a:prstGeom>
          <a:solidFill>
            <a:schemeClr val="bg1"/>
          </a:solidFill>
          <a:ln w="25400">
            <a:solidFill>
              <a:srgbClr val="00B050"/>
            </a:solidFill>
          </a:ln>
        </p:spPr>
        <p:txBody>
          <a:bodyPr wrap="none" rtlCol="0">
            <a:spAutoFit/>
          </a:bodyPr>
          <a:lstStyle/>
          <a:p>
            <a:r>
              <a:rPr lang="en-US" sz="2800" b="1" dirty="0" smtClean="0">
                <a:solidFill>
                  <a:srgbClr val="009900"/>
                </a:solidFill>
              </a:rPr>
              <a:t>NCAT (NADCON 5)</a:t>
            </a:r>
            <a:endParaRPr lang="en-US" sz="2800" b="1" dirty="0">
              <a:solidFill>
                <a:srgbClr val="009900"/>
              </a:solidFill>
            </a:endParaRPr>
          </a:p>
        </p:txBody>
      </p:sp>
      <p:cxnSp>
        <p:nvCxnSpPr>
          <p:cNvPr id="13" name="Straight Arrow Connector 12"/>
          <p:cNvCxnSpPr>
            <a:stCxn id="84" idx="6"/>
            <a:endCxn id="62" idx="2"/>
          </p:cNvCxnSpPr>
          <p:nvPr/>
        </p:nvCxnSpPr>
        <p:spPr>
          <a:xfrm>
            <a:off x="1788714" y="3182611"/>
            <a:ext cx="140248" cy="1388196"/>
          </a:xfrm>
          <a:prstGeom prst="straightConnector1">
            <a:avLst/>
          </a:prstGeom>
          <a:ln w="63500">
            <a:solidFill>
              <a:srgbClr val="0099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stCxn id="62" idx="7"/>
            <a:endCxn id="8" idx="2"/>
          </p:cNvCxnSpPr>
          <p:nvPr/>
        </p:nvCxnSpPr>
        <p:spPr>
          <a:xfrm>
            <a:off x="2258778" y="4834703"/>
            <a:ext cx="815277" cy="384521"/>
          </a:xfrm>
          <a:prstGeom prst="straightConnector1">
            <a:avLst/>
          </a:prstGeom>
          <a:ln w="63500">
            <a:solidFill>
              <a:srgbClr val="0099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8" idx="6"/>
            <a:endCxn id="51" idx="2"/>
          </p:cNvCxnSpPr>
          <p:nvPr/>
        </p:nvCxnSpPr>
        <p:spPr>
          <a:xfrm flipV="1">
            <a:off x="3531255" y="5065312"/>
            <a:ext cx="1743151" cy="153912"/>
          </a:xfrm>
          <a:prstGeom prst="straightConnector1">
            <a:avLst/>
          </a:prstGeom>
          <a:ln w="63500">
            <a:solidFill>
              <a:srgbClr val="0099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51" idx="6"/>
            <a:endCxn id="40" idx="2"/>
          </p:cNvCxnSpPr>
          <p:nvPr/>
        </p:nvCxnSpPr>
        <p:spPr>
          <a:xfrm flipV="1">
            <a:off x="5731606" y="4637240"/>
            <a:ext cx="1199705" cy="428072"/>
          </a:xfrm>
          <a:prstGeom prst="straightConnector1">
            <a:avLst/>
          </a:prstGeom>
          <a:ln w="63500">
            <a:solidFill>
              <a:srgbClr val="0099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stCxn id="40" idx="7"/>
            <a:endCxn id="107" idx="2"/>
          </p:cNvCxnSpPr>
          <p:nvPr/>
        </p:nvCxnSpPr>
        <p:spPr>
          <a:xfrm flipV="1">
            <a:off x="7159367" y="3244995"/>
            <a:ext cx="214460" cy="1036702"/>
          </a:xfrm>
          <a:prstGeom prst="straightConnector1">
            <a:avLst/>
          </a:prstGeom>
          <a:ln w="63500">
            <a:solidFill>
              <a:srgbClr val="0099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endCxn id="84" idx="2"/>
          </p:cNvCxnSpPr>
          <p:nvPr/>
        </p:nvCxnSpPr>
        <p:spPr>
          <a:xfrm flipH="1">
            <a:off x="1683096" y="1399896"/>
            <a:ext cx="100358" cy="1337881"/>
          </a:xfrm>
          <a:prstGeom prst="straightConnector1">
            <a:avLst/>
          </a:prstGeom>
          <a:ln w="63500">
            <a:solidFill>
              <a:srgbClr val="0099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228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9"/>
                                        </p:tgtEl>
                                        <p:attrNameLst>
                                          <p:attrName>style.visibility</p:attrName>
                                        </p:attrNameLst>
                                      </p:cBhvr>
                                      <p:to>
                                        <p:strVal val="visible"/>
                                      </p:to>
                                    </p:set>
                                  </p:childTnLst>
                                </p:cTn>
                              </p:par>
                              <p:par>
                                <p:cTn id="27" presetID="6" presetClass="emph" presetSubtype="0" repeatCount="indefinite" fill="hold" nodeType="withEffect">
                                  <p:stCondLst>
                                    <p:cond delay="0"/>
                                  </p:stCondLst>
                                  <p:endCondLst>
                                    <p:cond evt="onNext" delay="0">
                                      <p:tgtEl>
                                        <p:sldTgt/>
                                      </p:tgtEl>
                                    </p:cond>
                                  </p:endCondLst>
                                  <p:childTnLst>
                                    <p:animScale>
                                      <p:cBhvr>
                                        <p:cTn id="28" dur="1000" fill="hold"/>
                                        <p:tgtEl>
                                          <p:spTgt spid="139"/>
                                        </p:tgtEl>
                                      </p:cBhvr>
                                      <p:by x="125000" y="125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72629"/>
            <a:ext cx="8229600" cy="1143000"/>
          </a:xfrm>
        </p:spPr>
        <p:txBody>
          <a:bodyPr/>
          <a:lstStyle/>
          <a:p>
            <a:pPr algn="ctr" eaLnBrk="1" hangingPunct="1"/>
            <a:r>
              <a:rPr lang="en-US" altLang="en-US" sz="3600" b="1" dirty="0" smtClean="0">
                <a:solidFill>
                  <a:srgbClr val="000099"/>
                </a:solidFill>
              </a:rPr>
              <a:t>NGS State Plane Coordinates System -</a:t>
            </a:r>
            <a:br>
              <a:rPr lang="en-US" altLang="en-US" sz="3600" b="1" dirty="0" smtClean="0">
                <a:solidFill>
                  <a:srgbClr val="000099"/>
                </a:solidFill>
              </a:rPr>
            </a:br>
            <a:r>
              <a:rPr lang="en-US" altLang="en-US" sz="2000" b="1" dirty="0" smtClean="0">
                <a:solidFill>
                  <a:srgbClr val="000099"/>
                </a:solidFill>
              </a:rPr>
              <a:t/>
            </a:r>
            <a:br>
              <a:rPr lang="en-US" altLang="en-US" sz="2000" b="1" dirty="0" smtClean="0">
                <a:solidFill>
                  <a:srgbClr val="000099"/>
                </a:solidFill>
              </a:rPr>
            </a:br>
            <a:r>
              <a:rPr lang="en-US" altLang="en-US" sz="3600" b="1" dirty="0" smtClean="0">
                <a:solidFill>
                  <a:srgbClr val="000099"/>
                </a:solidFill>
              </a:rPr>
              <a:t>2022 Project</a:t>
            </a:r>
          </a:p>
        </p:txBody>
      </p:sp>
    </p:spTree>
    <p:extLst>
      <p:ext uri="{BB962C8B-B14F-4D97-AF65-F5344CB8AC3E}">
        <p14:creationId xmlns:p14="http://schemas.microsoft.com/office/powerpoint/2010/main" val="3772252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7" y="504437"/>
            <a:ext cx="9109473" cy="6201163"/>
          </a:xfrm>
          <a:prstGeom prst="rect">
            <a:avLst/>
          </a:prstGeom>
        </p:spPr>
      </p:pic>
      <p:sp>
        <p:nvSpPr>
          <p:cNvPr id="3" name="Rectangle 2"/>
          <p:cNvSpPr>
            <a:spLocks noGrp="1" noChangeArrowheads="1"/>
          </p:cNvSpPr>
          <p:nvPr>
            <p:ph type="title"/>
          </p:nvPr>
        </p:nvSpPr>
        <p:spPr>
          <a:xfrm>
            <a:off x="328110" y="-11074"/>
            <a:ext cx="8458200" cy="515511"/>
          </a:xfrm>
          <a:solidFill>
            <a:schemeClr val="accent1">
              <a:lumMod val="40000"/>
              <a:lumOff val="60000"/>
            </a:schemeClr>
          </a:solidFill>
        </p:spPr>
        <p:txBody>
          <a:bodyPr/>
          <a:lstStyle/>
          <a:p>
            <a:pPr eaLnBrk="1" hangingPunct="1"/>
            <a:r>
              <a:rPr lang="en-US" altLang="en-US" sz="3200" b="1" dirty="0" smtClean="0">
                <a:solidFill>
                  <a:srgbClr val="000099"/>
                </a:solidFill>
              </a:rPr>
              <a:t>Final SPC 83 State Systems - 2001</a:t>
            </a:r>
          </a:p>
        </p:txBody>
      </p:sp>
    </p:spTree>
    <p:extLst>
      <p:ext uri="{BB962C8B-B14F-4D97-AF65-F5344CB8AC3E}">
        <p14:creationId xmlns:p14="http://schemas.microsoft.com/office/powerpoint/2010/main" val="2640577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7600" y="1847838"/>
            <a:ext cx="1600200" cy="4573588"/>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33794" name="Rectangle 3"/>
          <p:cNvSpPr>
            <a:spLocks noGrp="1" noChangeArrowheads="1"/>
          </p:cNvSpPr>
          <p:nvPr/>
        </p:nvSpPr>
        <p:spPr bwMode="auto">
          <a:xfrm>
            <a:off x="152400" y="1835138"/>
            <a:ext cx="8839200" cy="4584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TIME		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METHOD</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SPAN		ACCURACY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OF REFERENCE</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0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 27		    1927-1986	10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NAD83(86)	    1986-1990	1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NAD83(199x)* 	     1990-2007	0.1 meter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HARN			                             		</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NAD83(2007)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2007 - 2011	0.01 meter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NAD83(2011)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2011 - 2022	0.01 meter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p:txBody>
      </p:sp>
      <p:sp>
        <p:nvSpPr>
          <p:cNvPr id="33795" name="Title 4"/>
          <p:cNvSpPr>
            <a:spLocks noGrp="1"/>
          </p:cNvSpPr>
          <p:nvPr>
            <p:ph type="title"/>
          </p:nvPr>
        </p:nvSpPr>
        <p:spPr>
          <a:xfrm>
            <a:off x="457200" y="364840"/>
            <a:ext cx="8229600" cy="1143000"/>
          </a:xfrm>
        </p:spPr>
        <p:txBody>
          <a:bodyPr/>
          <a:lstStyle/>
          <a:p>
            <a:pPr algn="ctr" eaLnBrk="1" hangingPunct="1"/>
            <a:r>
              <a:rPr lang="en-US" altLang="en-US" sz="3600" b="1" dirty="0" smtClean="0">
                <a:solidFill>
                  <a:srgbClr val="000099"/>
                </a:solidFill>
              </a:rPr>
              <a:t>National Spatial Reference System(NSRS)</a:t>
            </a:r>
            <a:br>
              <a:rPr lang="en-US" altLang="en-US" sz="3600" b="1" dirty="0" smtClean="0">
                <a:solidFill>
                  <a:srgbClr val="000099"/>
                </a:solidFill>
              </a:rPr>
            </a:br>
            <a:r>
              <a:rPr lang="en-US" altLang="en-US" sz="3600" b="1" dirty="0" smtClean="0">
                <a:solidFill>
                  <a:srgbClr val="000099"/>
                </a:solidFill>
              </a:rPr>
              <a:t>Improvements in the Horizontal Datums</a:t>
            </a:r>
          </a:p>
        </p:txBody>
      </p:sp>
      <p:cxnSp>
        <p:nvCxnSpPr>
          <p:cNvPr id="4" name="Straight Connector 3"/>
          <p:cNvCxnSpPr/>
          <p:nvPr/>
        </p:nvCxnSpPr>
        <p:spPr>
          <a:xfrm>
            <a:off x="157018" y="2576936"/>
            <a:ext cx="8839200" cy="92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63732" y="2572105"/>
            <a:ext cx="3493008" cy="588828"/>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72196" y="3173372"/>
            <a:ext cx="3493008" cy="658368"/>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257800" y="2576408"/>
            <a:ext cx="3733800" cy="1261884"/>
          </a:xfrm>
          <a:prstGeom prst="rect">
            <a:avLst/>
          </a:prstGeom>
          <a:solidFill>
            <a:schemeClr val="bg1"/>
          </a:solidFill>
          <a:ln w="50800">
            <a:solidFill>
              <a:srgbClr val="00B050"/>
            </a:solidFill>
          </a:ln>
        </p:spPr>
        <p:txBody>
          <a:bodyPr wrap="square" rtlCol="0">
            <a:spAutoFit/>
          </a:bodyPr>
          <a:lstStyle/>
          <a:p>
            <a:endParaRPr lang="en-US" sz="1800" dirty="0" smtClean="0"/>
          </a:p>
          <a:p>
            <a:r>
              <a:rPr lang="en-US" dirty="0" smtClean="0"/>
              <a:t>   TRAVERSE &amp; TRIANGULATION - </a:t>
            </a:r>
          </a:p>
          <a:p>
            <a:pPr marL="169863" indent="-169863"/>
            <a:r>
              <a:rPr lang="en-US" dirty="0" smtClean="0"/>
              <a:t>	GROUND MARKS USED FOR REFERENCING THE NSRS.</a:t>
            </a:r>
            <a:endParaRPr lang="en-US" dirty="0"/>
          </a:p>
          <a:p>
            <a:endParaRPr lang="en-US" sz="1600" dirty="0"/>
          </a:p>
        </p:txBody>
      </p:sp>
      <p:sp>
        <p:nvSpPr>
          <p:cNvPr id="12" name="Rectangle 11"/>
          <p:cNvSpPr/>
          <p:nvPr/>
        </p:nvSpPr>
        <p:spPr>
          <a:xfrm>
            <a:off x="166590" y="3887175"/>
            <a:ext cx="3493008" cy="85953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266262" y="3875240"/>
            <a:ext cx="3725338" cy="861774"/>
          </a:xfrm>
          <a:prstGeom prst="rect">
            <a:avLst/>
          </a:prstGeom>
          <a:solidFill>
            <a:schemeClr val="bg1"/>
          </a:solidFill>
          <a:ln w="38100">
            <a:solidFill>
              <a:srgbClr val="FF0000"/>
            </a:solidFill>
          </a:ln>
        </p:spPr>
        <p:txBody>
          <a:bodyPr wrap="square" rtlCol="0">
            <a:spAutoFit/>
          </a:bodyPr>
          <a:lstStyle/>
          <a:p>
            <a:endParaRPr lang="en-US" sz="1100" dirty="0" smtClean="0"/>
          </a:p>
          <a:p>
            <a:pPr marL="169863" indent="-169863"/>
            <a:r>
              <a:rPr lang="en-US" dirty="0" smtClean="0"/>
              <a:t>   GPS BECOMES MEANS OF    POSITIONING – STILL GRND MARKS.</a:t>
            </a:r>
          </a:p>
          <a:p>
            <a:pPr marL="169863" indent="-169863"/>
            <a:endParaRPr lang="en-US" sz="1100" dirty="0"/>
          </a:p>
        </p:txBody>
      </p:sp>
      <p:sp>
        <p:nvSpPr>
          <p:cNvPr id="14" name="Rectangle 13"/>
          <p:cNvSpPr/>
          <p:nvPr/>
        </p:nvSpPr>
        <p:spPr>
          <a:xfrm>
            <a:off x="172189" y="4779048"/>
            <a:ext cx="3493008" cy="895612"/>
          </a:xfrm>
          <a:prstGeom prst="rect">
            <a:avLst/>
          </a:prstGeom>
          <a:no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52190" y="4771704"/>
            <a:ext cx="3739896" cy="1655064"/>
          </a:xfrm>
          <a:prstGeom prst="rect">
            <a:avLst/>
          </a:prstGeom>
          <a:solidFill>
            <a:schemeClr val="bg1"/>
          </a:solidFill>
          <a:ln w="38100">
            <a:solidFill>
              <a:srgbClr val="0000CC"/>
            </a:solidFill>
          </a:ln>
        </p:spPr>
        <p:txBody>
          <a:bodyPr wrap="square" rtlCol="0">
            <a:spAutoFit/>
          </a:bodyPr>
          <a:lstStyle/>
          <a:p>
            <a:endParaRPr lang="en-US" dirty="0" smtClean="0"/>
          </a:p>
          <a:p>
            <a:endParaRPr lang="en-US" dirty="0" smtClean="0"/>
          </a:p>
          <a:p>
            <a:pPr marL="169863" indent="-169863"/>
            <a:r>
              <a:rPr lang="en-US" dirty="0" smtClean="0"/>
              <a:t>   GPS – CORS STATIONS ARE  MEANS OF REFERENCE FOR THE NSRS.</a:t>
            </a:r>
          </a:p>
          <a:p>
            <a:endParaRPr lang="en-US" sz="1100" dirty="0" smtClean="0"/>
          </a:p>
          <a:p>
            <a:endParaRPr lang="en-US" sz="1100" dirty="0" smtClean="0"/>
          </a:p>
          <a:p>
            <a:endParaRPr lang="en-US" sz="1000" dirty="0" smtClean="0"/>
          </a:p>
          <a:p>
            <a:endParaRPr lang="en-US" sz="1100" dirty="0"/>
          </a:p>
        </p:txBody>
      </p:sp>
      <p:sp>
        <p:nvSpPr>
          <p:cNvPr id="16" name="Rectangle 15"/>
          <p:cNvSpPr/>
          <p:nvPr/>
        </p:nvSpPr>
        <p:spPr>
          <a:xfrm>
            <a:off x="162604" y="5674659"/>
            <a:ext cx="3493008" cy="757515"/>
          </a:xfrm>
          <a:prstGeom prst="rect">
            <a:avLst/>
          </a:prstGeom>
          <a:no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468112" y="2715686"/>
            <a:ext cx="3273552" cy="984885"/>
          </a:xfrm>
          <a:prstGeom prst="rect">
            <a:avLst/>
          </a:prstGeom>
          <a:solidFill>
            <a:schemeClr val="bg1"/>
          </a:solidFill>
          <a:ln w="50800">
            <a:solidFill>
              <a:srgbClr val="FFC000"/>
            </a:solidFill>
          </a:ln>
        </p:spPr>
        <p:txBody>
          <a:bodyPr wrap="square" rtlCol="0">
            <a:spAutoFit/>
          </a:bodyPr>
          <a:lstStyle/>
          <a:p>
            <a:pPr algn="ctr"/>
            <a:endParaRPr lang="en-US" sz="800" dirty="0" smtClean="0"/>
          </a:p>
          <a:p>
            <a:pPr algn="ctr"/>
            <a:r>
              <a:rPr lang="en-US" dirty="0" smtClean="0"/>
              <a:t>TERRESTRIAL BASED</a:t>
            </a:r>
          </a:p>
          <a:p>
            <a:pPr algn="ctr"/>
            <a:r>
              <a:rPr lang="en-US" dirty="0" smtClean="0"/>
              <a:t>REFERENCE SYSTEM </a:t>
            </a:r>
          </a:p>
          <a:p>
            <a:pPr algn="ctr"/>
            <a:r>
              <a:rPr lang="en-US" dirty="0" smtClean="0"/>
              <a:t>FOR NSRS</a:t>
            </a:r>
          </a:p>
          <a:p>
            <a:pPr algn="ctr"/>
            <a:endParaRPr lang="en-US" sz="800" dirty="0" smtClean="0"/>
          </a:p>
        </p:txBody>
      </p:sp>
      <p:sp>
        <p:nvSpPr>
          <p:cNvPr id="18" name="TextBox 17"/>
          <p:cNvSpPr txBox="1"/>
          <p:nvPr/>
        </p:nvSpPr>
        <p:spPr>
          <a:xfrm>
            <a:off x="5468112" y="3975062"/>
            <a:ext cx="3425952" cy="646331"/>
          </a:xfrm>
          <a:prstGeom prst="rect">
            <a:avLst/>
          </a:prstGeom>
          <a:solidFill>
            <a:schemeClr val="bg1"/>
          </a:solidFill>
          <a:ln w="50800">
            <a:solidFill>
              <a:srgbClr val="FFC000"/>
            </a:solidFill>
          </a:ln>
        </p:spPr>
        <p:txBody>
          <a:bodyPr wrap="square" rtlCol="0">
            <a:spAutoFit/>
          </a:bodyPr>
          <a:lstStyle/>
          <a:p>
            <a:pPr algn="ctr"/>
            <a:endParaRPr lang="en-US" sz="800" dirty="0" smtClean="0"/>
          </a:p>
          <a:p>
            <a:pPr algn="ctr"/>
            <a:r>
              <a:rPr lang="en-US" dirty="0" smtClean="0"/>
              <a:t>TERRESTRIAL BASED REFERENCED</a:t>
            </a:r>
          </a:p>
          <a:p>
            <a:pPr algn="ctr"/>
            <a:r>
              <a:rPr lang="en-US" dirty="0" smtClean="0"/>
              <a:t>SYSTEM FOR NSRS</a:t>
            </a:r>
          </a:p>
        </p:txBody>
      </p:sp>
      <p:sp>
        <p:nvSpPr>
          <p:cNvPr id="19" name="TextBox 18"/>
          <p:cNvSpPr txBox="1"/>
          <p:nvPr/>
        </p:nvSpPr>
        <p:spPr>
          <a:xfrm>
            <a:off x="5465064" y="5053502"/>
            <a:ext cx="3273552" cy="984885"/>
          </a:xfrm>
          <a:prstGeom prst="rect">
            <a:avLst/>
          </a:prstGeom>
          <a:solidFill>
            <a:schemeClr val="bg1"/>
          </a:solidFill>
          <a:ln w="50800">
            <a:solidFill>
              <a:srgbClr val="00FFFF"/>
            </a:solidFill>
          </a:ln>
        </p:spPr>
        <p:txBody>
          <a:bodyPr wrap="square" rtlCol="0">
            <a:spAutoFit/>
          </a:bodyPr>
          <a:lstStyle/>
          <a:p>
            <a:pPr algn="ctr"/>
            <a:endParaRPr lang="en-US" sz="800" dirty="0" smtClean="0"/>
          </a:p>
          <a:p>
            <a:pPr algn="ctr"/>
            <a:r>
              <a:rPr lang="en-US" dirty="0" smtClean="0"/>
              <a:t>SPACE BASED</a:t>
            </a:r>
          </a:p>
          <a:p>
            <a:pPr algn="ctr"/>
            <a:r>
              <a:rPr lang="en-US" dirty="0" smtClean="0"/>
              <a:t>REFERENCE SYSTEM </a:t>
            </a:r>
          </a:p>
          <a:p>
            <a:pPr algn="ctr"/>
            <a:r>
              <a:rPr lang="en-US" dirty="0" smtClean="0"/>
              <a:t>FOR NSRS</a:t>
            </a:r>
          </a:p>
          <a:p>
            <a:pPr algn="ctr"/>
            <a:endParaRPr lang="en-US" sz="800" dirty="0" smtClean="0"/>
          </a:p>
        </p:txBody>
      </p:sp>
      <p:sp>
        <p:nvSpPr>
          <p:cNvPr id="2" name="Rectangle 1"/>
          <p:cNvSpPr/>
          <p:nvPr/>
        </p:nvSpPr>
        <p:spPr>
          <a:xfrm>
            <a:off x="3772293" y="2660270"/>
            <a:ext cx="1145219" cy="445247"/>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786152" y="3292951"/>
            <a:ext cx="1145219" cy="445247"/>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786153" y="3976449"/>
            <a:ext cx="1145219" cy="445247"/>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781541" y="4941641"/>
            <a:ext cx="1289225" cy="445247"/>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776928" y="5620511"/>
            <a:ext cx="1289225" cy="445247"/>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086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7" grpId="0" animBg="1"/>
      <p:bldP spid="12" grpId="0" animBg="1"/>
      <p:bldP spid="13" grpId="0" animBg="1"/>
      <p:bldP spid="14" grpId="0" animBg="1"/>
      <p:bldP spid="15" grpId="0" animBg="1"/>
      <p:bldP spid="16" grpId="0" animBg="1"/>
      <p:bldP spid="17" grpId="0" animBg="1"/>
      <p:bldP spid="18" grpId="0" animBg="1"/>
      <p:bldP spid="19" grpId="0" animBg="1"/>
      <p:bldP spid="2" grpId="0" animBg="1"/>
      <p:bldP spid="20" grpId="0" animBg="1"/>
      <p:bldP spid="21" grpId="0" animBg="1"/>
      <p:bldP spid="22" grpId="0" animBg="1"/>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8372" b="24053"/>
          <a:stretch/>
        </p:blipFill>
        <p:spPr>
          <a:xfrm>
            <a:off x="44821" y="610830"/>
            <a:ext cx="9054355" cy="5556888"/>
          </a:xfrm>
          <a:prstGeom prst="rect">
            <a:avLst/>
          </a:prstGeom>
          <a:ln w="25400">
            <a:solidFill>
              <a:schemeClr val="tx1"/>
            </a:solidFill>
          </a:ln>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8651" t="1" b="71372"/>
          <a:stretch/>
        </p:blipFill>
        <p:spPr>
          <a:xfrm>
            <a:off x="197224" y="4787150"/>
            <a:ext cx="2729866" cy="1963271"/>
          </a:xfrm>
          <a:prstGeom prst="rect">
            <a:avLst/>
          </a:prstGeom>
          <a:ln w="25400">
            <a:solidFill>
              <a:schemeClr val="tx1"/>
            </a:solidFill>
          </a:ln>
        </p:spPr>
      </p:pic>
      <p:sp>
        <p:nvSpPr>
          <p:cNvPr id="4" name="Rectangle 2"/>
          <p:cNvSpPr>
            <a:spLocks noGrp="1" noChangeArrowheads="1"/>
          </p:cNvSpPr>
          <p:nvPr>
            <p:ph type="title"/>
          </p:nvPr>
        </p:nvSpPr>
        <p:spPr>
          <a:xfrm>
            <a:off x="328110" y="-11074"/>
            <a:ext cx="8458200" cy="548956"/>
          </a:xfrm>
          <a:solidFill>
            <a:schemeClr val="accent1">
              <a:lumMod val="40000"/>
              <a:lumOff val="60000"/>
            </a:schemeClr>
          </a:solidFill>
        </p:spPr>
        <p:txBody>
          <a:bodyPr/>
          <a:lstStyle/>
          <a:p>
            <a:pPr eaLnBrk="1" hangingPunct="1"/>
            <a:r>
              <a:rPr lang="en-US" altLang="en-US" sz="3200" b="1" dirty="0" smtClean="0">
                <a:solidFill>
                  <a:srgbClr val="000099"/>
                </a:solidFill>
              </a:rPr>
              <a:t>SPC 83 – Legislation &amp; Foot Version</a:t>
            </a:r>
          </a:p>
        </p:txBody>
      </p:sp>
    </p:spTree>
    <p:extLst>
      <p:ext uri="{BB962C8B-B14F-4D97-AF65-F5344CB8AC3E}">
        <p14:creationId xmlns:p14="http://schemas.microsoft.com/office/powerpoint/2010/main" val="218523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8603" t="11864" r="29739"/>
          <a:stretch/>
        </p:blipFill>
        <p:spPr>
          <a:xfrm>
            <a:off x="426126" y="464358"/>
            <a:ext cx="5502978" cy="6318505"/>
          </a:xfrm>
          <a:prstGeom prst="rect">
            <a:avLst/>
          </a:prstGeom>
          <a:ln w="25400">
            <a:solidFill>
              <a:srgbClr val="000099"/>
            </a:solidFill>
          </a:ln>
        </p:spPr>
      </p:pic>
      <p:sp>
        <p:nvSpPr>
          <p:cNvPr id="5" name="Rectangle 4"/>
          <p:cNvSpPr/>
          <p:nvPr/>
        </p:nvSpPr>
        <p:spPr>
          <a:xfrm>
            <a:off x="2237174" y="4645172"/>
            <a:ext cx="1899821" cy="1074198"/>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l="23298" t="12574" r="24321"/>
          <a:stretch/>
        </p:blipFill>
        <p:spPr>
          <a:xfrm>
            <a:off x="1766493" y="464358"/>
            <a:ext cx="7056856" cy="6318505"/>
          </a:xfrm>
          <a:prstGeom prst="rect">
            <a:avLst/>
          </a:prstGeom>
          <a:ln w="25400">
            <a:solidFill>
              <a:srgbClr val="FF0000"/>
            </a:solidFill>
          </a:ln>
        </p:spPr>
      </p:pic>
    </p:spTree>
    <p:extLst>
      <p:ext uri="{BB962C8B-B14F-4D97-AF65-F5344CB8AC3E}">
        <p14:creationId xmlns:p14="http://schemas.microsoft.com/office/powerpoint/2010/main" val="638293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5B027F-262F-418B-A43F-C863253D4E55}"/>
              </a:ext>
            </a:extLst>
          </p:cNvPr>
          <p:cNvSpPr>
            <a:spLocks noGrp="1"/>
          </p:cNvSpPr>
          <p:nvPr>
            <p:ph idx="1"/>
          </p:nvPr>
        </p:nvSpPr>
        <p:spPr>
          <a:xfrm>
            <a:off x="320040" y="1693066"/>
            <a:ext cx="8595360" cy="4137719"/>
          </a:xfrm>
        </p:spPr>
        <p:txBody>
          <a:bodyPr>
            <a:noAutofit/>
          </a:bodyPr>
          <a:lstStyle/>
          <a:p>
            <a:r>
              <a:rPr lang="en-US" sz="2400" b="1" dirty="0"/>
              <a:t>SPCS2022 characteristics different from SPCS 83:</a:t>
            </a:r>
          </a:p>
          <a:p>
            <a:pPr lvl="1"/>
            <a:r>
              <a:rPr lang="en-US" sz="2400" dirty="0"/>
              <a:t>Minimize distortion at </a:t>
            </a:r>
            <a:r>
              <a:rPr lang="en-US" sz="2400" b="1" i="1" dirty="0"/>
              <a:t>topo surface</a:t>
            </a:r>
            <a:r>
              <a:rPr lang="en-US" sz="2400" dirty="0"/>
              <a:t>, </a:t>
            </a:r>
            <a:r>
              <a:rPr lang="en-US" sz="2400" i="1" dirty="0"/>
              <a:t>not</a:t>
            </a:r>
            <a:r>
              <a:rPr lang="en-US" sz="2400" dirty="0"/>
              <a:t> </a:t>
            </a:r>
            <a:r>
              <a:rPr lang="en-US" sz="2400" dirty="0" smtClean="0"/>
              <a:t>ellipsoid</a:t>
            </a:r>
          </a:p>
          <a:p>
            <a:pPr lvl="1"/>
            <a:endParaRPr lang="en-US" sz="1000" dirty="0" smtClean="0"/>
          </a:p>
          <a:p>
            <a:pPr lvl="1"/>
            <a:r>
              <a:rPr lang="en-US" sz="2400" dirty="0"/>
              <a:t>Up to </a:t>
            </a:r>
            <a:r>
              <a:rPr lang="en-US" sz="2400" b="1" i="1" dirty="0"/>
              <a:t>3 zone “layers” </a:t>
            </a:r>
            <a:r>
              <a:rPr lang="en-US" sz="2400" dirty="0"/>
              <a:t>allowed (including an </a:t>
            </a:r>
            <a:r>
              <a:rPr lang="en-US" sz="2400" b="1" i="1" dirty="0"/>
              <a:t>LDP layer</a:t>
            </a:r>
            <a:r>
              <a:rPr lang="en-US" sz="2400" dirty="0" smtClean="0"/>
              <a:t>)</a:t>
            </a:r>
          </a:p>
          <a:p>
            <a:pPr lvl="1"/>
            <a:endParaRPr lang="en-US" sz="1000" dirty="0"/>
          </a:p>
          <a:p>
            <a:pPr lvl="1"/>
            <a:r>
              <a:rPr lang="en-US" sz="2400" dirty="0" smtClean="0"/>
              <a:t>Coordinate </a:t>
            </a:r>
            <a:r>
              <a:rPr lang="en-US" sz="2400" dirty="0"/>
              <a:t>changes of </a:t>
            </a:r>
            <a:r>
              <a:rPr lang="en-US" sz="2400" b="1" i="1" dirty="0"/>
              <a:t>at least 10,000 m </a:t>
            </a:r>
            <a:r>
              <a:rPr lang="en-US" sz="2400" dirty="0" smtClean="0"/>
              <a:t>everywhere</a:t>
            </a:r>
          </a:p>
          <a:p>
            <a:pPr lvl="1"/>
            <a:endParaRPr lang="en-US" sz="1000" dirty="0"/>
          </a:p>
          <a:p>
            <a:pPr lvl="1"/>
            <a:r>
              <a:rPr lang="en-US" sz="2400" dirty="0"/>
              <a:t>Longitudes defined as </a:t>
            </a:r>
            <a:r>
              <a:rPr lang="en-US" sz="2400" b="1" i="1" dirty="0"/>
              <a:t>positive east</a:t>
            </a:r>
            <a:r>
              <a:rPr lang="en-US" sz="2400" dirty="0"/>
              <a:t> (0</a:t>
            </a:r>
            <a:r>
              <a:rPr lang="en-US" sz="2400" dirty="0" smtClean="0"/>
              <a:t>°-&gt;360°)</a:t>
            </a:r>
          </a:p>
          <a:p>
            <a:pPr lvl="1"/>
            <a:endParaRPr lang="en-US" sz="2400" dirty="0" smtClean="0"/>
          </a:p>
          <a:p>
            <a:pPr>
              <a:lnSpc>
                <a:spcPct val="100000"/>
              </a:lnSpc>
            </a:pPr>
            <a:endParaRPr lang="en-US" sz="2400" dirty="0"/>
          </a:p>
        </p:txBody>
      </p:sp>
      <p:sp>
        <p:nvSpPr>
          <p:cNvPr id="6" name="Title 4">
            <a:extLst>
              <a:ext uri="{FF2B5EF4-FFF2-40B4-BE49-F238E27FC236}">
                <a16:creationId xmlns:a16="http://schemas.microsoft.com/office/drawing/2014/main" id="{5E677982-F074-4922-BC50-603197419449}"/>
              </a:ext>
            </a:extLst>
          </p:cNvPr>
          <p:cNvSpPr txBox="1">
            <a:spLocks/>
          </p:cNvSpPr>
          <p:nvPr/>
        </p:nvSpPr>
        <p:spPr bwMode="auto">
          <a:xfrm>
            <a:off x="0" y="139406"/>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smtClean="0">
                <a:solidFill>
                  <a:srgbClr val="000099"/>
                </a:solidFill>
              </a:rPr>
              <a:t>New State Plane Coordinate System (SPCS)</a:t>
            </a:r>
            <a:endParaRPr lang="en-US" sz="3600" b="1" dirty="0">
              <a:solidFill>
                <a:srgbClr val="000099"/>
              </a:solidFill>
            </a:endParaRPr>
          </a:p>
        </p:txBody>
      </p:sp>
      <p:sp>
        <p:nvSpPr>
          <p:cNvPr id="2" name="TextBox 1"/>
          <p:cNvSpPr txBox="1"/>
          <p:nvPr/>
        </p:nvSpPr>
        <p:spPr>
          <a:xfrm>
            <a:off x="1241898" y="4850035"/>
            <a:ext cx="5931259" cy="523220"/>
          </a:xfrm>
          <a:prstGeom prst="rect">
            <a:avLst/>
          </a:prstGeom>
          <a:noFill/>
        </p:spPr>
        <p:txBody>
          <a:bodyPr wrap="square" rtlCol="0">
            <a:spAutoFit/>
          </a:bodyPr>
          <a:lstStyle/>
          <a:p>
            <a:pPr lvl="2"/>
            <a:r>
              <a:rPr lang="en-US" sz="2800" dirty="0" smtClean="0">
                <a:solidFill>
                  <a:srgbClr val="0000FF"/>
                </a:solidFill>
              </a:rPr>
              <a:t>(Gainesville </a:t>
            </a:r>
            <a:r>
              <a:rPr lang="en-US" sz="2800" dirty="0">
                <a:solidFill>
                  <a:srgbClr val="0000FF"/>
                </a:solidFill>
              </a:rPr>
              <a:t>= 360° - </a:t>
            </a:r>
            <a:r>
              <a:rPr lang="en-US" sz="2800" dirty="0" smtClean="0">
                <a:solidFill>
                  <a:srgbClr val="0000FF"/>
                </a:solidFill>
              </a:rPr>
              <a:t>82°  </a:t>
            </a:r>
            <a:r>
              <a:rPr lang="en-US" sz="2800" dirty="0">
                <a:solidFill>
                  <a:srgbClr val="0000FF"/>
                </a:solidFill>
              </a:rPr>
              <a:t>= </a:t>
            </a:r>
            <a:r>
              <a:rPr lang="en-US" sz="2800" dirty="0" smtClean="0">
                <a:solidFill>
                  <a:srgbClr val="0000FF"/>
                </a:solidFill>
              </a:rPr>
              <a:t> 278° E)</a:t>
            </a:r>
            <a:endParaRPr lang="en-US" sz="2800" dirty="0">
              <a:solidFill>
                <a:srgbClr val="0000FF"/>
              </a:solidFill>
            </a:endParaRPr>
          </a:p>
        </p:txBody>
      </p:sp>
    </p:spTree>
    <p:extLst>
      <p:ext uri="{BB962C8B-B14F-4D97-AF65-F5344CB8AC3E}">
        <p14:creationId xmlns:p14="http://schemas.microsoft.com/office/powerpoint/2010/main" val="2801393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13524" y="0"/>
            <a:ext cx="6969188" cy="6886987"/>
            <a:chOff x="1013524" y="0"/>
            <a:chExt cx="6969188" cy="6886987"/>
          </a:xfrm>
        </p:grpSpPr>
        <p:pic>
          <p:nvPicPr>
            <p:cNvPr id="3" name="Content Placeholder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13524" y="0"/>
              <a:ext cx="6969188" cy="6886987"/>
            </a:xfrm>
            <a:prstGeom prst="rect">
              <a:avLst/>
            </a:prstGeom>
          </p:spPr>
        </p:pic>
        <p:sp>
          <p:nvSpPr>
            <p:cNvPr id="4" name="TextBox 3"/>
            <p:cNvSpPr txBox="1"/>
            <p:nvPr/>
          </p:nvSpPr>
          <p:spPr>
            <a:xfrm>
              <a:off x="1106424" y="2450592"/>
              <a:ext cx="2656496" cy="954107"/>
            </a:xfrm>
            <a:prstGeom prst="rect">
              <a:avLst/>
            </a:prstGeom>
            <a:solidFill>
              <a:schemeClr val="bg1"/>
            </a:solidFill>
          </p:spPr>
          <p:txBody>
            <a:bodyPr wrap="none" rtlCol="0">
              <a:spAutoFit/>
            </a:bodyPr>
            <a:lstStyle/>
            <a:p>
              <a:r>
                <a:rPr lang="en-US" sz="2800" b="1" dirty="0" smtClean="0">
                  <a:solidFill>
                    <a:srgbClr val="FF0000"/>
                  </a:solidFill>
                </a:rPr>
                <a:t>EXISTING FL</a:t>
              </a:r>
            </a:p>
            <a:p>
              <a:r>
                <a:rPr lang="en-US" sz="2800" b="1" dirty="0">
                  <a:solidFill>
                    <a:srgbClr val="FF0000"/>
                  </a:solidFill>
                </a:rPr>
                <a:t> </a:t>
              </a:r>
              <a:r>
                <a:rPr lang="en-US" sz="2800" b="1" dirty="0" smtClean="0">
                  <a:solidFill>
                    <a:srgbClr val="FF0000"/>
                  </a:solidFill>
                </a:rPr>
                <a:t> NAD83 SPCS</a:t>
              </a:r>
            </a:p>
          </p:txBody>
        </p:sp>
      </p:grpSp>
    </p:spTree>
    <p:extLst>
      <p:ext uri="{BB962C8B-B14F-4D97-AF65-F5344CB8AC3E}">
        <p14:creationId xmlns:p14="http://schemas.microsoft.com/office/powerpoint/2010/main" val="246451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39629" y="27432"/>
            <a:ext cx="7590555" cy="6775704"/>
            <a:chOff x="739629" y="27432"/>
            <a:chExt cx="7590555" cy="6775704"/>
          </a:xfrm>
        </p:grpSpPr>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374"/>
            <a:stretch/>
          </p:blipFill>
          <p:spPr bwMode="auto">
            <a:xfrm>
              <a:off x="739629" y="27432"/>
              <a:ext cx="7590555" cy="677570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6384" y="2249424"/>
              <a:ext cx="3914854" cy="954107"/>
            </a:xfrm>
            <a:prstGeom prst="rect">
              <a:avLst/>
            </a:prstGeom>
            <a:solidFill>
              <a:schemeClr val="bg1"/>
            </a:solidFill>
            <a:ln>
              <a:noFill/>
            </a:ln>
          </p:spPr>
          <p:txBody>
            <a:bodyPr wrap="none" rtlCol="0">
              <a:spAutoFit/>
            </a:bodyPr>
            <a:lstStyle/>
            <a:p>
              <a:r>
                <a:rPr lang="en-US" sz="2800" b="1" dirty="0" smtClean="0">
                  <a:solidFill>
                    <a:srgbClr val="FF0000"/>
                  </a:solidFill>
                </a:rPr>
                <a:t>FL 2022 SPCS</a:t>
              </a:r>
            </a:p>
            <a:p>
              <a:r>
                <a:rPr lang="en-US" sz="2800" b="1" dirty="0">
                  <a:solidFill>
                    <a:srgbClr val="FF0000"/>
                  </a:solidFill>
                </a:rPr>
                <a:t> </a:t>
              </a:r>
              <a:r>
                <a:rPr lang="en-US" sz="2800" b="1" dirty="0" smtClean="0">
                  <a:solidFill>
                    <a:srgbClr val="FF0000"/>
                  </a:solidFill>
                </a:rPr>
                <a:t> MULTI-ZONE LAYER</a:t>
              </a:r>
              <a:endParaRPr lang="en-US" sz="2800" b="1" dirty="0">
                <a:solidFill>
                  <a:srgbClr val="FF0000"/>
                </a:solidFill>
              </a:endParaRPr>
            </a:p>
          </p:txBody>
        </p:sp>
      </p:grpSp>
    </p:spTree>
    <p:extLst>
      <p:ext uri="{BB962C8B-B14F-4D97-AF65-F5344CB8AC3E}">
        <p14:creationId xmlns:p14="http://schemas.microsoft.com/office/powerpoint/2010/main" val="113165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6225" y="3438525"/>
            <a:ext cx="3371850" cy="256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82161" y="576262"/>
            <a:ext cx="9032856" cy="5724525"/>
            <a:chOff x="82161" y="576262"/>
            <a:chExt cx="9032856" cy="5724525"/>
          </a:xfrm>
        </p:grpSpPr>
        <p:pic>
          <p:nvPicPr>
            <p:cNvPr id="3" name="Picture 2"/>
            <p:cNvPicPr>
              <a:picLocks noChangeAspect="1"/>
            </p:cNvPicPr>
            <p:nvPr/>
          </p:nvPicPr>
          <p:blipFill rotWithShape="1">
            <a:blip r:embed="rId3"/>
            <a:srcRect l="15900" t="42117" r="25334" b="9437"/>
            <a:stretch/>
          </p:blipFill>
          <p:spPr>
            <a:xfrm>
              <a:off x="82161" y="576262"/>
              <a:ext cx="9032856" cy="5724525"/>
            </a:xfrm>
            <a:prstGeom prst="rect">
              <a:avLst/>
            </a:prstGeom>
          </p:spPr>
        </p:pic>
        <p:sp>
          <p:nvSpPr>
            <p:cNvPr id="6" name="Rectangle 5"/>
            <p:cNvSpPr/>
            <p:nvPr/>
          </p:nvSpPr>
          <p:spPr>
            <a:xfrm>
              <a:off x="322880" y="3629608"/>
              <a:ext cx="3371850" cy="2529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94891" y="4246856"/>
              <a:ext cx="3503136" cy="1384995"/>
            </a:xfrm>
            <a:prstGeom prst="rect">
              <a:avLst/>
            </a:prstGeom>
            <a:solidFill>
              <a:schemeClr val="bg1"/>
            </a:solidFill>
            <a:ln>
              <a:noFill/>
            </a:ln>
          </p:spPr>
          <p:txBody>
            <a:bodyPr wrap="square" rtlCol="0">
              <a:spAutoFit/>
            </a:bodyPr>
            <a:lstStyle/>
            <a:p>
              <a:r>
                <a:rPr lang="en-US" sz="2800" b="1" dirty="0" smtClean="0">
                  <a:solidFill>
                    <a:srgbClr val="FF0000"/>
                  </a:solidFill>
                </a:rPr>
                <a:t>FL 2022 SPCS</a:t>
              </a:r>
            </a:p>
            <a:p>
              <a:r>
                <a:rPr lang="en-US" sz="2800" b="1" dirty="0">
                  <a:solidFill>
                    <a:srgbClr val="FF0000"/>
                  </a:solidFill>
                </a:rPr>
                <a:t> </a:t>
              </a:r>
              <a:r>
                <a:rPr lang="en-US" sz="2800" b="1" dirty="0" smtClean="0">
                  <a:solidFill>
                    <a:srgbClr val="FF0000"/>
                  </a:solidFill>
                </a:rPr>
                <a:t>PENINSULA ZONE</a:t>
              </a:r>
            </a:p>
            <a:p>
              <a:r>
                <a:rPr lang="en-US" sz="2800" b="1" dirty="0" smtClean="0">
                  <a:solidFill>
                    <a:srgbClr val="FF0000"/>
                  </a:solidFill>
                </a:rPr>
                <a:t> LAYER</a:t>
              </a:r>
              <a:endParaRPr lang="en-US" sz="2800" b="1" dirty="0">
                <a:solidFill>
                  <a:srgbClr val="FF0000"/>
                </a:solidFill>
              </a:endParaRPr>
            </a:p>
          </p:txBody>
        </p:sp>
      </p:grpSp>
    </p:spTree>
    <p:extLst>
      <p:ext uri="{BB962C8B-B14F-4D97-AF65-F5344CB8AC3E}">
        <p14:creationId xmlns:p14="http://schemas.microsoft.com/office/powerpoint/2010/main" val="395184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1138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487" r="12468"/>
          <a:stretch/>
        </p:blipFill>
        <p:spPr>
          <a:xfrm>
            <a:off x="219456" y="109728"/>
            <a:ext cx="8783424" cy="6583680"/>
          </a:xfrm>
          <a:prstGeom prst="rect">
            <a:avLst/>
          </a:prstGeom>
          <a:ln w="25400">
            <a:solidFill>
              <a:srgbClr val="000099"/>
            </a:solidFill>
          </a:ln>
        </p:spPr>
      </p:pic>
    </p:spTree>
    <p:extLst>
      <p:ext uri="{BB962C8B-B14F-4D97-AF65-F5344CB8AC3E}">
        <p14:creationId xmlns:p14="http://schemas.microsoft.com/office/powerpoint/2010/main" val="2677154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19892" t="24008" r="13760" b="3990"/>
          <a:stretch/>
        </p:blipFill>
        <p:spPr>
          <a:xfrm>
            <a:off x="535704" y="0"/>
            <a:ext cx="8220416" cy="6858000"/>
          </a:xfrm>
          <a:prstGeom prst="rect">
            <a:avLst/>
          </a:prstGeom>
        </p:spPr>
      </p:pic>
      <p:sp>
        <p:nvSpPr>
          <p:cNvPr id="6" name="5-Point Star 5"/>
          <p:cNvSpPr>
            <a:spLocks noChangeAspect="1"/>
          </p:cNvSpPr>
          <p:nvPr/>
        </p:nvSpPr>
        <p:spPr>
          <a:xfrm>
            <a:off x="1319810" y="481752"/>
            <a:ext cx="373076" cy="365760"/>
          </a:xfrm>
          <a:prstGeom prst="star5">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1649926" y="720440"/>
            <a:ext cx="4649275" cy="73889"/>
          </a:xfrm>
          <a:prstGeom prst="straightConnector1">
            <a:avLst/>
          </a:prstGeom>
          <a:ln w="38100">
            <a:solidFill>
              <a:srgbClr val="FF33CC"/>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51485" y="57837"/>
            <a:ext cx="1261884" cy="369332"/>
          </a:xfrm>
          <a:prstGeom prst="rect">
            <a:avLst/>
          </a:prstGeom>
          <a:solidFill>
            <a:schemeClr val="bg1"/>
          </a:solidFill>
          <a:ln w="38100">
            <a:solidFill>
              <a:srgbClr val="FF33CC"/>
            </a:solidFill>
          </a:ln>
        </p:spPr>
        <p:txBody>
          <a:bodyPr wrap="none" rtlCol="0">
            <a:spAutoFit/>
          </a:bodyPr>
          <a:lstStyle/>
          <a:p>
            <a:r>
              <a:rPr lang="en-US" sz="1800" dirty="0" smtClean="0">
                <a:solidFill>
                  <a:schemeClr val="tx1"/>
                </a:solidFill>
              </a:rPr>
              <a:t>Pensacola</a:t>
            </a:r>
            <a:endParaRPr lang="en-US" sz="1800" dirty="0">
              <a:solidFill>
                <a:schemeClr val="tx1"/>
              </a:solidFill>
            </a:endParaRPr>
          </a:p>
        </p:txBody>
      </p:sp>
      <p:sp>
        <p:nvSpPr>
          <p:cNvPr id="13" name="TextBox 12"/>
          <p:cNvSpPr txBox="1"/>
          <p:nvPr/>
        </p:nvSpPr>
        <p:spPr>
          <a:xfrm>
            <a:off x="952475" y="1733621"/>
            <a:ext cx="2114681" cy="2308324"/>
          </a:xfrm>
          <a:prstGeom prst="rect">
            <a:avLst/>
          </a:prstGeom>
          <a:solidFill>
            <a:schemeClr val="bg1"/>
          </a:solidFill>
          <a:ln w="50800">
            <a:solidFill>
              <a:srgbClr val="0000CC"/>
            </a:solidFill>
          </a:ln>
        </p:spPr>
        <p:txBody>
          <a:bodyPr wrap="none" rtlCol="0">
            <a:spAutoFit/>
          </a:bodyPr>
          <a:lstStyle/>
          <a:p>
            <a:r>
              <a:rPr lang="en-US" sz="1800" u="sng" dirty="0" smtClean="0"/>
              <a:t>534,700 meters</a:t>
            </a:r>
          </a:p>
          <a:p>
            <a:endParaRPr lang="en-US" sz="1800" dirty="0"/>
          </a:p>
          <a:p>
            <a:r>
              <a:rPr lang="en-US" sz="1800" dirty="0" smtClean="0"/>
              <a:t>= 1,754,265.1 iFt.</a:t>
            </a:r>
          </a:p>
          <a:p>
            <a:endParaRPr lang="en-US" sz="1800" dirty="0"/>
          </a:p>
          <a:p>
            <a:r>
              <a:rPr lang="en-US" sz="1800" dirty="0"/>
              <a:t>= </a:t>
            </a:r>
            <a:r>
              <a:rPr lang="en-US" sz="1800" dirty="0" smtClean="0"/>
              <a:t>1,754,261.6 </a:t>
            </a:r>
            <a:r>
              <a:rPr lang="en-US" sz="1800" dirty="0" err="1" smtClean="0"/>
              <a:t>sFt</a:t>
            </a:r>
            <a:r>
              <a:rPr lang="en-US" sz="1800" dirty="0"/>
              <a:t>.</a:t>
            </a:r>
          </a:p>
          <a:p>
            <a:endParaRPr lang="en-US" sz="1800" dirty="0" smtClean="0"/>
          </a:p>
          <a:p>
            <a:r>
              <a:rPr lang="en-US" sz="1800" dirty="0" smtClean="0"/>
              <a:t>Diff. = </a:t>
            </a:r>
            <a:r>
              <a:rPr lang="en-US" sz="1800" b="1" dirty="0" smtClean="0">
                <a:solidFill>
                  <a:srgbClr val="FF0000"/>
                </a:solidFill>
              </a:rPr>
              <a:t>3.5</a:t>
            </a:r>
            <a:r>
              <a:rPr lang="en-US" sz="1800" dirty="0" smtClean="0"/>
              <a:t> ft.</a:t>
            </a:r>
          </a:p>
          <a:p>
            <a:endParaRPr lang="en-US" sz="1800" dirty="0"/>
          </a:p>
        </p:txBody>
      </p:sp>
      <p:sp>
        <p:nvSpPr>
          <p:cNvPr id="16" name="TextBox 15"/>
          <p:cNvSpPr txBox="1"/>
          <p:nvPr/>
        </p:nvSpPr>
        <p:spPr>
          <a:xfrm>
            <a:off x="3152062" y="833627"/>
            <a:ext cx="1645002" cy="369332"/>
          </a:xfrm>
          <a:prstGeom prst="rect">
            <a:avLst/>
          </a:prstGeom>
          <a:solidFill>
            <a:schemeClr val="bg1"/>
          </a:solidFill>
          <a:ln w="25400">
            <a:solidFill>
              <a:schemeClr val="tx1"/>
            </a:solidFill>
          </a:ln>
        </p:spPr>
        <p:txBody>
          <a:bodyPr wrap="none" rtlCol="0">
            <a:spAutoFit/>
          </a:bodyPr>
          <a:lstStyle/>
          <a:p>
            <a:r>
              <a:rPr lang="en-US" sz="1800" b="1" dirty="0" smtClean="0">
                <a:solidFill>
                  <a:schemeClr val="tx1"/>
                </a:solidFill>
                <a:sym typeface="Symbol" panose="05050102010706020507" pitchFamily="18" charset="2"/>
              </a:rPr>
              <a:t></a:t>
            </a:r>
            <a:r>
              <a:rPr lang="en-US" sz="1800" b="1" dirty="0" smtClean="0">
                <a:solidFill>
                  <a:schemeClr val="tx1"/>
                </a:solidFill>
              </a:rPr>
              <a:t> 534.700 Km</a:t>
            </a:r>
            <a:endParaRPr lang="en-US" sz="1800" b="1" dirty="0">
              <a:solidFill>
                <a:schemeClr val="tx1"/>
              </a:solidFill>
            </a:endParaRPr>
          </a:p>
        </p:txBody>
      </p:sp>
      <p:sp>
        <p:nvSpPr>
          <p:cNvPr id="17" name="TextBox 16"/>
          <p:cNvSpPr txBox="1"/>
          <p:nvPr/>
        </p:nvSpPr>
        <p:spPr>
          <a:xfrm>
            <a:off x="1152738" y="4163710"/>
            <a:ext cx="1681871" cy="461665"/>
          </a:xfrm>
          <a:prstGeom prst="rect">
            <a:avLst/>
          </a:prstGeom>
          <a:noFill/>
        </p:spPr>
        <p:txBody>
          <a:bodyPr wrap="none" rtlCol="0">
            <a:spAutoFit/>
          </a:bodyPr>
          <a:lstStyle/>
          <a:p>
            <a:r>
              <a:rPr lang="en-US" sz="2400" b="1" dirty="0">
                <a:solidFill>
                  <a:srgbClr val="FF0000"/>
                </a:solidFill>
                <a:sym typeface="Symbol" panose="05050102010706020507" pitchFamily="18" charset="2"/>
              </a:rPr>
              <a:t> </a:t>
            </a:r>
            <a:r>
              <a:rPr lang="en-US" sz="2400" b="1" dirty="0">
                <a:solidFill>
                  <a:srgbClr val="FF0000"/>
                </a:solidFill>
              </a:rPr>
              <a:t> 2 </a:t>
            </a:r>
            <a:r>
              <a:rPr lang="en-US" sz="2400" b="1" dirty="0">
                <a:solidFill>
                  <a:srgbClr val="FF0000"/>
                </a:solidFill>
                <a:latin typeface="Stencil" panose="040409050D0802020404" pitchFamily="82" charset="0"/>
              </a:rPr>
              <a:t>±</a:t>
            </a:r>
            <a:r>
              <a:rPr lang="en-US" sz="2400" b="1" dirty="0">
                <a:solidFill>
                  <a:srgbClr val="FF0000"/>
                </a:solidFill>
              </a:rPr>
              <a:t> ppm</a:t>
            </a:r>
            <a:endParaRPr lang="en-US" sz="2400" dirty="0">
              <a:solidFill>
                <a:srgbClr val="FF0000"/>
              </a:solidFill>
            </a:endParaRPr>
          </a:p>
        </p:txBody>
      </p:sp>
      <p:sp>
        <p:nvSpPr>
          <p:cNvPr id="12" name="TextBox 11"/>
          <p:cNvSpPr txBox="1"/>
          <p:nvPr/>
        </p:nvSpPr>
        <p:spPr>
          <a:xfrm>
            <a:off x="6529040" y="188402"/>
            <a:ext cx="1428596" cy="369332"/>
          </a:xfrm>
          <a:prstGeom prst="rect">
            <a:avLst/>
          </a:prstGeom>
          <a:solidFill>
            <a:schemeClr val="bg1"/>
          </a:solidFill>
          <a:ln w="38100">
            <a:solidFill>
              <a:srgbClr val="FF33CC"/>
            </a:solidFill>
          </a:ln>
        </p:spPr>
        <p:txBody>
          <a:bodyPr wrap="none" rtlCol="0">
            <a:spAutoFit/>
          </a:bodyPr>
          <a:lstStyle/>
          <a:p>
            <a:r>
              <a:rPr lang="en-US" sz="1800" dirty="0" smtClean="0">
                <a:solidFill>
                  <a:schemeClr val="tx1"/>
                </a:solidFill>
              </a:rPr>
              <a:t>Jacksonville</a:t>
            </a:r>
            <a:endParaRPr lang="en-US" sz="1800" dirty="0">
              <a:solidFill>
                <a:schemeClr val="tx1"/>
              </a:solidFill>
            </a:endParaRPr>
          </a:p>
        </p:txBody>
      </p:sp>
      <p:sp>
        <p:nvSpPr>
          <p:cNvPr id="14" name="5-Point Star 13"/>
          <p:cNvSpPr>
            <a:spLocks noChangeAspect="1"/>
          </p:cNvSpPr>
          <p:nvPr/>
        </p:nvSpPr>
        <p:spPr>
          <a:xfrm>
            <a:off x="6243701" y="664632"/>
            <a:ext cx="373076" cy="365760"/>
          </a:xfrm>
          <a:prstGeom prst="star5">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2827647" y="4748813"/>
            <a:ext cx="6061083" cy="1727200"/>
          </a:xfrm>
          <a:prstGeom prst="rect">
            <a:avLst/>
          </a:prstGeom>
          <a:solidFill>
            <a:schemeClr val="bg1"/>
          </a:soli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38489" y="5045701"/>
            <a:ext cx="3977371" cy="430887"/>
          </a:xfrm>
          <a:prstGeom prst="rect">
            <a:avLst/>
          </a:prstGeom>
          <a:noFill/>
        </p:spPr>
        <p:txBody>
          <a:bodyPr wrap="none" rtlCol="0">
            <a:spAutoFit/>
          </a:bodyPr>
          <a:lstStyle/>
          <a:p>
            <a:r>
              <a:rPr lang="en-US" sz="2200" b="1" dirty="0" smtClean="0">
                <a:solidFill>
                  <a:schemeClr val="tx1"/>
                </a:solidFill>
              </a:rPr>
              <a:t>1.0 </a:t>
            </a:r>
            <a:r>
              <a:rPr lang="en-US" sz="2200" b="1" dirty="0" err="1" smtClean="0">
                <a:solidFill>
                  <a:schemeClr val="tx1"/>
                </a:solidFill>
              </a:rPr>
              <a:t>sFt</a:t>
            </a:r>
            <a:r>
              <a:rPr lang="en-US" sz="2200" b="1" dirty="0" smtClean="0">
                <a:solidFill>
                  <a:schemeClr val="tx1"/>
                </a:solidFill>
              </a:rPr>
              <a:t> = 0.3048006096…  m</a:t>
            </a:r>
            <a:endParaRPr lang="en-US" sz="2200" b="1" dirty="0">
              <a:solidFill>
                <a:schemeClr val="tx1"/>
              </a:solidFill>
            </a:endParaRPr>
          </a:p>
        </p:txBody>
      </p:sp>
      <p:sp>
        <p:nvSpPr>
          <p:cNvPr id="25" name="TextBox 24"/>
          <p:cNvSpPr txBox="1"/>
          <p:nvPr/>
        </p:nvSpPr>
        <p:spPr>
          <a:xfrm>
            <a:off x="4240334" y="5374585"/>
            <a:ext cx="643125" cy="523220"/>
          </a:xfrm>
          <a:prstGeom prst="rect">
            <a:avLst/>
          </a:prstGeom>
          <a:noFill/>
        </p:spPr>
        <p:txBody>
          <a:bodyPr wrap="none" rtlCol="0">
            <a:spAutoFit/>
          </a:bodyPr>
          <a:lstStyle/>
          <a:p>
            <a:r>
              <a:rPr lang="en-US" sz="2800" dirty="0" smtClean="0">
                <a:solidFill>
                  <a:schemeClr val="tx1"/>
                </a:solidFill>
              </a:rPr>
              <a:t>vs.</a:t>
            </a:r>
            <a:endParaRPr lang="en-US" sz="2800" dirty="0">
              <a:solidFill>
                <a:schemeClr val="tx1"/>
              </a:solidFill>
            </a:endParaRPr>
          </a:p>
        </p:txBody>
      </p:sp>
      <p:sp>
        <p:nvSpPr>
          <p:cNvPr id="26" name="TextBox 25"/>
          <p:cNvSpPr txBox="1"/>
          <p:nvPr/>
        </p:nvSpPr>
        <p:spPr>
          <a:xfrm>
            <a:off x="3016997" y="5798444"/>
            <a:ext cx="2517036" cy="430887"/>
          </a:xfrm>
          <a:prstGeom prst="rect">
            <a:avLst/>
          </a:prstGeom>
          <a:noFill/>
        </p:spPr>
        <p:txBody>
          <a:bodyPr wrap="none" rtlCol="0">
            <a:spAutoFit/>
          </a:bodyPr>
          <a:lstStyle/>
          <a:p>
            <a:r>
              <a:rPr lang="en-US" sz="2200" b="1" dirty="0" smtClean="0">
                <a:solidFill>
                  <a:schemeClr val="tx1"/>
                </a:solidFill>
              </a:rPr>
              <a:t>1.0 </a:t>
            </a:r>
            <a:r>
              <a:rPr lang="en-US" sz="2200" b="1" dirty="0" err="1" smtClean="0">
                <a:solidFill>
                  <a:schemeClr val="tx1"/>
                </a:solidFill>
              </a:rPr>
              <a:t>iFt</a:t>
            </a:r>
            <a:r>
              <a:rPr lang="en-US" sz="2200" b="1" dirty="0" smtClean="0">
                <a:solidFill>
                  <a:schemeClr val="tx1"/>
                </a:solidFill>
              </a:rPr>
              <a:t> = 0.3048 m</a:t>
            </a:r>
            <a:endParaRPr lang="en-US" sz="2200" b="1" dirty="0">
              <a:solidFill>
                <a:schemeClr val="tx1"/>
              </a:solidFill>
            </a:endParaRPr>
          </a:p>
        </p:txBody>
      </p:sp>
      <p:sp>
        <p:nvSpPr>
          <p:cNvPr id="27" name="Rectangle 26">
            <a:extLst>
              <a:ext uri="{FF2B5EF4-FFF2-40B4-BE49-F238E27FC236}">
                <a16:creationId xmlns:a16="http://schemas.microsoft.com/office/drawing/2014/main" id="{65D2BA5C-A98E-4CDF-B78D-A5986AD5C13C}"/>
              </a:ext>
            </a:extLst>
          </p:cNvPr>
          <p:cNvSpPr/>
          <p:nvPr/>
        </p:nvSpPr>
        <p:spPr>
          <a:xfrm>
            <a:off x="3016997" y="5821719"/>
            <a:ext cx="2641770" cy="406365"/>
          </a:xfrm>
          <a:prstGeom prst="rect">
            <a:avLst/>
          </a:prstGeom>
          <a:noFill/>
          <a:ln w="50800">
            <a:solidFill>
              <a:srgbClr val="FF33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TextBox 27"/>
          <p:cNvSpPr txBox="1"/>
          <p:nvPr/>
        </p:nvSpPr>
        <p:spPr>
          <a:xfrm>
            <a:off x="5983768" y="5601379"/>
            <a:ext cx="2904962" cy="707886"/>
          </a:xfrm>
          <a:prstGeom prst="rect">
            <a:avLst/>
          </a:prstGeom>
          <a:noFill/>
        </p:spPr>
        <p:txBody>
          <a:bodyPr wrap="none" rtlCol="0">
            <a:spAutoFit/>
          </a:bodyPr>
          <a:lstStyle/>
          <a:p>
            <a:r>
              <a:rPr lang="en-US" sz="2000" dirty="0" smtClean="0"/>
              <a:t>Will be called just “foot” </a:t>
            </a:r>
          </a:p>
          <a:p>
            <a:r>
              <a:rPr lang="en-US" sz="2000" dirty="0" smtClean="0"/>
              <a:t>after 2022.</a:t>
            </a:r>
            <a:endParaRPr lang="en-US" sz="2000" dirty="0"/>
          </a:p>
        </p:txBody>
      </p:sp>
    </p:spTree>
    <p:extLst>
      <p:ext uri="{BB962C8B-B14F-4D97-AF65-F5344CB8AC3E}">
        <p14:creationId xmlns:p14="http://schemas.microsoft.com/office/powerpoint/2010/main" val="665850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23" grpId="0" animBg="1"/>
      <p:bldP spid="24" grpId="0"/>
      <p:bldP spid="25" grpId="0"/>
      <p:bldP spid="26" grpId="0"/>
      <p:bldP spid="27" grpId="0" animBg="1"/>
      <p:bldP spid="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8603" t="11864" r="29739"/>
          <a:stretch/>
        </p:blipFill>
        <p:spPr>
          <a:xfrm>
            <a:off x="426126" y="464358"/>
            <a:ext cx="5502978" cy="6318505"/>
          </a:xfrm>
          <a:prstGeom prst="rect">
            <a:avLst/>
          </a:prstGeom>
          <a:ln w="31750">
            <a:solidFill>
              <a:srgbClr val="000099"/>
            </a:solidFill>
          </a:ln>
        </p:spPr>
      </p:pic>
      <p:sp>
        <p:nvSpPr>
          <p:cNvPr id="5" name="Rectangle 4"/>
          <p:cNvSpPr/>
          <p:nvPr/>
        </p:nvSpPr>
        <p:spPr>
          <a:xfrm>
            <a:off x="2237174" y="4645172"/>
            <a:ext cx="1899821" cy="1074198"/>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28621" t="12079" r="29701" b="3415"/>
          <a:stretch/>
        </p:blipFill>
        <p:spPr>
          <a:xfrm>
            <a:off x="2840859" y="464358"/>
            <a:ext cx="5761606" cy="6340002"/>
          </a:xfrm>
          <a:prstGeom prst="rect">
            <a:avLst/>
          </a:prstGeom>
          <a:ln w="31750">
            <a:solidFill>
              <a:srgbClr val="FF0000"/>
            </a:solidFill>
          </a:ln>
        </p:spPr>
      </p:pic>
      <p:sp>
        <p:nvSpPr>
          <p:cNvPr id="6" name="TextBox 5"/>
          <p:cNvSpPr txBox="1"/>
          <p:nvPr/>
        </p:nvSpPr>
        <p:spPr>
          <a:xfrm>
            <a:off x="3071674" y="4270159"/>
            <a:ext cx="5371097" cy="1754326"/>
          </a:xfrm>
          <a:prstGeom prst="rect">
            <a:avLst/>
          </a:prstGeom>
          <a:solidFill>
            <a:schemeClr val="bg1"/>
          </a:solidFill>
          <a:ln w="38100">
            <a:solidFill>
              <a:srgbClr val="3333FF"/>
            </a:solidFill>
          </a:ln>
        </p:spPr>
        <p:txBody>
          <a:bodyPr wrap="square" rtlCol="0">
            <a:spAutoFit/>
          </a:bodyPr>
          <a:lstStyle/>
          <a:p>
            <a:endParaRPr lang="en-US" dirty="0" smtClean="0"/>
          </a:p>
          <a:p>
            <a:r>
              <a:rPr lang="en-US" sz="2000" dirty="0" smtClean="0"/>
              <a:t>Also can find more information in the NGS presentation library or through viewing recordings of past webinars from the NGS Webinar Series.</a:t>
            </a:r>
          </a:p>
          <a:p>
            <a:endParaRPr lang="en-US" dirty="0"/>
          </a:p>
        </p:txBody>
      </p:sp>
    </p:spTree>
    <p:extLst>
      <p:ext uri="{BB962C8B-B14F-4D97-AF65-F5344CB8AC3E}">
        <p14:creationId xmlns:p14="http://schemas.microsoft.com/office/powerpoint/2010/main" val="2532961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457200" y="397194"/>
            <a:ext cx="8229600" cy="538382"/>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NSRS Reference</a:t>
            </a:r>
            <a:r>
              <a:rPr kumimoji="0" lang="en-US" altLang="en-US" sz="3600" b="1" i="0" u="none" strike="noStrike" kern="1200" cap="none" spc="0" normalizeH="0" noProof="0" dirty="0" smtClean="0">
                <a:ln>
                  <a:noFill/>
                </a:ln>
                <a:solidFill>
                  <a:srgbClr val="000099"/>
                </a:solidFill>
                <a:effectLst/>
                <a:uLnTx/>
                <a:uFillTx/>
                <a:latin typeface="Calibri"/>
                <a:ea typeface="ＭＳ Ｐゴシック" charset="0"/>
              </a:rPr>
              <a:t> Basis</a:t>
            </a:r>
            <a:endPar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091" r="5775" b="8216"/>
          <a:stretch/>
        </p:blipFill>
        <p:spPr>
          <a:xfrm>
            <a:off x="54864" y="1458102"/>
            <a:ext cx="4914558" cy="4430633"/>
          </a:xfrm>
          <a:prstGeom prst="rect">
            <a:avLst/>
          </a:prstGeom>
          <a:ln w="25400">
            <a:solidFill>
              <a:srgbClr val="FF0000"/>
            </a:solidFill>
          </a:ln>
        </p:spPr>
      </p:pic>
      <p:pic>
        <p:nvPicPr>
          <p:cNvPr id="7" name="Picture 6"/>
          <p:cNvPicPr>
            <a:picLocks noChangeAspect="1"/>
          </p:cNvPicPr>
          <p:nvPr/>
        </p:nvPicPr>
        <p:blipFill rotWithShape="1">
          <a:blip r:embed="rId4"/>
          <a:srcRect l="40602" t="22250" r="41590" b="45320"/>
          <a:stretch/>
        </p:blipFill>
        <p:spPr>
          <a:xfrm>
            <a:off x="4625899" y="1458102"/>
            <a:ext cx="4448552" cy="4430633"/>
          </a:xfrm>
          <a:prstGeom prst="rect">
            <a:avLst/>
          </a:prstGeom>
          <a:ln w="25400">
            <a:solidFill>
              <a:srgbClr val="3333FF"/>
            </a:solidFill>
          </a:ln>
        </p:spPr>
      </p:pic>
      <p:sp>
        <p:nvSpPr>
          <p:cNvPr id="2" name="TextBox 1"/>
          <p:cNvSpPr txBox="1"/>
          <p:nvPr/>
        </p:nvSpPr>
        <p:spPr>
          <a:xfrm>
            <a:off x="327933" y="1042416"/>
            <a:ext cx="3986989" cy="400110"/>
          </a:xfrm>
          <a:prstGeom prst="rect">
            <a:avLst/>
          </a:prstGeom>
          <a:noFill/>
          <a:ln w="15875">
            <a:noFill/>
          </a:ln>
        </p:spPr>
        <p:txBody>
          <a:bodyPr wrap="none" rtlCol="0">
            <a:spAutoFit/>
          </a:bodyPr>
          <a:lstStyle/>
          <a:p>
            <a:r>
              <a:rPr lang="en-US" sz="2000" dirty="0" smtClean="0">
                <a:solidFill>
                  <a:srgbClr val="FF0000"/>
                </a:solidFill>
              </a:rPr>
              <a:t>Old NSRS Basis - Ground Marks</a:t>
            </a:r>
            <a:endParaRPr lang="en-US" sz="2000" dirty="0">
              <a:solidFill>
                <a:srgbClr val="FF0000"/>
              </a:solidFill>
            </a:endParaRPr>
          </a:p>
        </p:txBody>
      </p:sp>
      <p:grpSp>
        <p:nvGrpSpPr>
          <p:cNvPr id="12" name="Group 11"/>
          <p:cNvGrpSpPr/>
          <p:nvPr/>
        </p:nvGrpSpPr>
        <p:grpSpPr>
          <a:xfrm>
            <a:off x="5087652" y="4046584"/>
            <a:ext cx="3493467" cy="2692213"/>
            <a:chOff x="5087652" y="4046584"/>
            <a:chExt cx="3493467" cy="2692213"/>
          </a:xfrm>
        </p:grpSpPr>
        <p:pic>
          <p:nvPicPr>
            <p:cNvPr id="16" name="Picture 15"/>
            <p:cNvPicPr>
              <a:picLocks noChangeAspect="1"/>
            </p:cNvPicPr>
            <p:nvPr/>
          </p:nvPicPr>
          <p:blipFill rotWithShape="1">
            <a:blip r:embed="rId5"/>
            <a:srcRect l="29933" t="40489" r="38526" b="14200"/>
            <a:stretch/>
          </p:blipFill>
          <p:spPr>
            <a:xfrm>
              <a:off x="5087652" y="4046584"/>
              <a:ext cx="3493467" cy="2692213"/>
            </a:xfrm>
            <a:prstGeom prst="rect">
              <a:avLst/>
            </a:prstGeom>
            <a:ln w="38100">
              <a:solidFill>
                <a:srgbClr val="3333FF"/>
              </a:solidFill>
            </a:ln>
          </p:spPr>
        </p:pic>
        <p:sp>
          <p:nvSpPr>
            <p:cNvPr id="11" name="TextBox 10"/>
            <p:cNvSpPr txBox="1"/>
            <p:nvPr/>
          </p:nvSpPr>
          <p:spPr>
            <a:xfrm>
              <a:off x="6224373" y="6340131"/>
              <a:ext cx="1300356" cy="307777"/>
            </a:xfrm>
            <a:prstGeom prst="rect">
              <a:avLst/>
            </a:prstGeom>
            <a:solidFill>
              <a:schemeClr val="bg1"/>
            </a:solidFill>
            <a:ln w="25400">
              <a:solidFill>
                <a:srgbClr val="3333FF"/>
              </a:solidFill>
            </a:ln>
          </p:spPr>
          <p:txBody>
            <a:bodyPr wrap="none" rtlCol="0">
              <a:spAutoFit/>
            </a:bodyPr>
            <a:lstStyle/>
            <a:p>
              <a:r>
                <a:rPr lang="en-US" dirty="0" smtClean="0"/>
                <a:t>Active Control</a:t>
              </a:r>
              <a:endParaRPr lang="en-US" dirty="0"/>
            </a:p>
          </p:txBody>
        </p:sp>
      </p:grpSp>
      <p:sp>
        <p:nvSpPr>
          <p:cNvPr id="14" name="TextBox 13"/>
          <p:cNvSpPr txBox="1"/>
          <p:nvPr/>
        </p:nvSpPr>
        <p:spPr>
          <a:xfrm>
            <a:off x="4928055" y="1043890"/>
            <a:ext cx="3821880" cy="400110"/>
          </a:xfrm>
          <a:prstGeom prst="rect">
            <a:avLst/>
          </a:prstGeom>
          <a:noFill/>
        </p:spPr>
        <p:txBody>
          <a:bodyPr wrap="none" rtlCol="0">
            <a:spAutoFit/>
          </a:bodyPr>
          <a:lstStyle/>
          <a:p>
            <a:r>
              <a:rPr lang="en-US" sz="2000" dirty="0" smtClean="0">
                <a:solidFill>
                  <a:srgbClr val="3333FF"/>
                </a:solidFill>
              </a:rPr>
              <a:t>New NSRS Basis – GPS CORS</a:t>
            </a:r>
            <a:endParaRPr lang="en-US" sz="2000" dirty="0">
              <a:solidFill>
                <a:srgbClr val="3333FF"/>
              </a:solidFill>
            </a:endParaRPr>
          </a:p>
        </p:txBody>
      </p:sp>
      <p:grpSp>
        <p:nvGrpSpPr>
          <p:cNvPr id="10" name="Group 9"/>
          <p:cNvGrpSpPr/>
          <p:nvPr/>
        </p:nvGrpSpPr>
        <p:grpSpPr>
          <a:xfrm>
            <a:off x="834501" y="4046584"/>
            <a:ext cx="3090765" cy="2709192"/>
            <a:chOff x="834501" y="4046584"/>
            <a:chExt cx="3090765" cy="2709192"/>
          </a:xfrm>
        </p:grpSpPr>
        <p:grpSp>
          <p:nvGrpSpPr>
            <p:cNvPr id="9" name="Group 8"/>
            <p:cNvGrpSpPr/>
            <p:nvPr/>
          </p:nvGrpSpPr>
          <p:grpSpPr>
            <a:xfrm>
              <a:off x="834501" y="4046584"/>
              <a:ext cx="3090765" cy="2709192"/>
              <a:chOff x="1597981" y="4838330"/>
              <a:chExt cx="2327285" cy="1917446"/>
            </a:xfrm>
          </p:grpSpPr>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27934" r="24473" b="23726"/>
              <a:stretch/>
            </p:blipFill>
            <p:spPr>
              <a:xfrm>
                <a:off x="1597981" y="4838330"/>
                <a:ext cx="2327285" cy="1917446"/>
              </a:xfrm>
              <a:prstGeom prst="rect">
                <a:avLst/>
              </a:prstGeom>
              <a:ln w="25400">
                <a:solidFill>
                  <a:srgbClr val="FF0000"/>
                </a:solidFill>
              </a:ln>
            </p:spPr>
          </p:pic>
          <p:sp>
            <p:nvSpPr>
              <p:cNvPr id="18" name="Oval 17"/>
              <p:cNvSpPr/>
              <p:nvPr/>
            </p:nvSpPr>
            <p:spPr>
              <a:xfrm>
                <a:off x="2809205" y="6198762"/>
                <a:ext cx="123960" cy="42484"/>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1636082" y="6377119"/>
              <a:ext cx="1489510" cy="307777"/>
            </a:xfrm>
            <a:prstGeom prst="rect">
              <a:avLst/>
            </a:prstGeom>
            <a:solidFill>
              <a:schemeClr val="bg1"/>
            </a:solidFill>
            <a:ln w="25400">
              <a:solidFill>
                <a:srgbClr val="FF0000"/>
              </a:solidFill>
            </a:ln>
          </p:spPr>
          <p:txBody>
            <a:bodyPr wrap="none" rtlCol="0">
              <a:spAutoFit/>
            </a:bodyPr>
            <a:lstStyle/>
            <a:p>
              <a:r>
                <a:rPr lang="en-US" dirty="0" smtClean="0"/>
                <a:t>Passive Control</a:t>
              </a:r>
              <a:endParaRPr lang="en-US" dirty="0"/>
            </a:p>
          </p:txBody>
        </p:sp>
      </p:grpSp>
    </p:spTree>
    <p:extLst>
      <p:ext uri="{BB962C8B-B14F-4D97-AF65-F5344CB8AC3E}">
        <p14:creationId xmlns:p14="http://schemas.microsoft.com/office/powerpoint/2010/main" val="4242194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txBox="1">
            <a:spLocks noChangeArrowheads="1"/>
          </p:cNvSpPr>
          <p:nvPr/>
        </p:nvSpPr>
        <p:spPr bwMode="auto">
          <a:xfrm>
            <a:off x="4502150" y="287338"/>
            <a:ext cx="3014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dirty="0">
                <a:ln>
                  <a:noFill/>
                </a:ln>
                <a:solidFill>
                  <a:srgbClr val="FFFF00"/>
                </a:solidFill>
                <a:effectLst/>
                <a:uLnTx/>
                <a:uFillTx/>
                <a:latin typeface="Calibri" pitchFamily="34" charset="0"/>
                <a:ea typeface="MS PGothic" pitchFamily="34" charset="-128"/>
                <a:cs typeface="Arial" charset="0"/>
                <a:sym typeface="Arial"/>
              </a:rPr>
              <a:t>  </a:t>
            </a:r>
          </a:p>
        </p:txBody>
      </p:sp>
      <p:sp>
        <p:nvSpPr>
          <p:cNvPr id="2" name="TextBox 1"/>
          <p:cNvSpPr txBox="1"/>
          <p:nvPr/>
        </p:nvSpPr>
        <p:spPr>
          <a:xfrm>
            <a:off x="1249627" y="1043523"/>
            <a:ext cx="67028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smtClean="0">
                <a:ln>
                  <a:noFill/>
                </a:ln>
                <a:solidFill>
                  <a:srgbClr val="0033CC"/>
                </a:solidFill>
                <a:effectLst/>
                <a:uLnTx/>
                <a:uFillTx/>
                <a:latin typeface="Arial"/>
                <a:cs typeface="Arial"/>
                <a:sym typeface="Arial"/>
              </a:rPr>
              <a:t>? ?   QUESTIONS  ? ?</a:t>
            </a:r>
            <a:endParaRPr kumimoji="0" lang="en-US" sz="4800" b="1" i="0" u="none" strike="noStrike" kern="0" cap="none" spc="0" normalizeH="0" baseline="0" noProof="0" dirty="0">
              <a:ln>
                <a:noFill/>
              </a:ln>
              <a:solidFill>
                <a:srgbClr val="0033CC"/>
              </a:solidFill>
              <a:effectLst/>
              <a:uLnTx/>
              <a:uFillTx/>
              <a:latin typeface="Arial"/>
              <a:cs typeface="Arial"/>
              <a:sym typeface="Arial"/>
            </a:endParaRPr>
          </a:p>
        </p:txBody>
      </p:sp>
      <p:grpSp>
        <p:nvGrpSpPr>
          <p:cNvPr id="4" name="Group 3"/>
          <p:cNvGrpSpPr/>
          <p:nvPr/>
        </p:nvGrpSpPr>
        <p:grpSpPr>
          <a:xfrm>
            <a:off x="1817982" y="2281151"/>
            <a:ext cx="5560291" cy="4170218"/>
            <a:chOff x="1817982" y="2281151"/>
            <a:chExt cx="5560291" cy="417021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982" y="2281151"/>
              <a:ext cx="5560291" cy="4170218"/>
            </a:xfrm>
            <a:prstGeom prst="rect">
              <a:avLst/>
            </a:prstGeom>
            <a:ln w="25400">
              <a:solidFill>
                <a:srgbClr val="0000FF"/>
              </a:solidFill>
            </a:ln>
          </p:spPr>
        </p:pic>
        <p:sp>
          <p:nvSpPr>
            <p:cNvPr id="3" name="TextBox 2"/>
            <p:cNvSpPr txBox="1"/>
            <p:nvPr/>
          </p:nvSpPr>
          <p:spPr>
            <a:xfrm>
              <a:off x="1932317" y="4042581"/>
              <a:ext cx="2986715" cy="369332"/>
            </a:xfrm>
            <a:prstGeom prst="rect">
              <a:avLst/>
            </a:prstGeom>
            <a:noFill/>
          </p:spPr>
          <p:txBody>
            <a:bodyPr wrap="none" rtlCol="0">
              <a:spAutoFit/>
            </a:bodyPr>
            <a:lstStyle/>
            <a:p>
              <a:r>
                <a:rPr lang="en-US" sz="1800" b="1" dirty="0" smtClean="0">
                  <a:solidFill>
                    <a:srgbClr val="000099"/>
                  </a:solidFill>
                </a:rPr>
                <a:t>Denis.Riordan@noaa.gov</a:t>
              </a:r>
              <a:endParaRPr lang="en-US" sz="1800" b="1" dirty="0">
                <a:solidFill>
                  <a:srgbClr val="000099"/>
                </a:solidFill>
              </a:endParaRPr>
            </a:p>
          </p:txBody>
        </p:sp>
      </p:grpSp>
    </p:spTree>
    <p:extLst>
      <p:ext uri="{BB962C8B-B14F-4D97-AF65-F5344CB8AC3E}">
        <p14:creationId xmlns:p14="http://schemas.microsoft.com/office/powerpoint/2010/main" val="630979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Content Placeholder 4"/>
          <p:cNvSpPr txBox="1">
            <a:spLocks/>
          </p:cNvSpPr>
          <p:nvPr/>
        </p:nvSpPr>
        <p:spPr bwMode="auto">
          <a:xfrm>
            <a:off x="20637" y="1466241"/>
            <a:ext cx="8786933"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Datum</a:t>
            </a:r>
            <a:r>
              <a:rPr kumimoji="0" lang="en-US" altLang="en-US" sz="2400" b="1" i="0" u="none" strike="noStrike" kern="1200" cap="none" spc="0" normalizeH="0" noProof="0" dirty="0" smtClean="0">
                <a:ln>
                  <a:noFill/>
                </a:ln>
                <a:solidFill>
                  <a:sysClr val="windowText" lastClr="000000"/>
                </a:solidFill>
                <a:effectLst/>
                <a:uLnTx/>
                <a:uFillTx/>
                <a:latin typeface="Calibri"/>
                <a:ea typeface="ＭＳ Ｐゴシック" charset="0"/>
              </a:rPr>
              <a:t> based on best known information about the earth’s size and shape from the early 1980’s (≈40 years old), and the terrestrial survey data of the time.</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1000" b="1" i="0" u="none" strike="noStrike" kern="1200" cap="none" spc="0" normalizeH="0" noProof="0" dirty="0" smtClean="0">
              <a:ln>
                <a:noFill/>
              </a:ln>
              <a:solidFill>
                <a:sysClr val="windowText" lastClr="000000"/>
              </a:solidFill>
              <a:effectLst/>
              <a:uLnTx/>
              <a:uFillTx/>
              <a:latin typeface="Calibri"/>
              <a:ea typeface="ＭＳ Ｐゴシック" charset="0"/>
            </a:endParaRPr>
          </a:p>
          <a:p>
            <a:pPr eaLnBrk="1" hangingPunct="1">
              <a:lnSpc>
                <a:spcPct val="150000"/>
              </a:lnSpc>
              <a:defRPr/>
            </a:pPr>
            <a:r>
              <a:rPr lang="en-US" altLang="en-US" sz="2400" b="1" dirty="0">
                <a:solidFill>
                  <a:sysClr val="windowText" lastClr="000000"/>
                </a:solidFill>
              </a:rPr>
              <a:t>NAD83 is </a:t>
            </a:r>
            <a:r>
              <a:rPr lang="en-US" altLang="en-US" sz="2400" b="1" u="sng" dirty="0">
                <a:solidFill>
                  <a:sysClr val="windowText" lastClr="000000"/>
                </a:solidFill>
              </a:rPr>
              <a:t>NON</a:t>
            </a:r>
            <a:r>
              <a:rPr lang="en-US" altLang="en-US" sz="2400" b="1" dirty="0">
                <a:solidFill>
                  <a:sysClr val="windowText" lastClr="000000"/>
                </a:solidFill>
              </a:rPr>
              <a:t>-geocentric &amp; hence inconsistent w/GNSS </a:t>
            </a:r>
            <a:r>
              <a:rPr lang="en-US" altLang="en-US" sz="2400" b="1" dirty="0" smtClean="0">
                <a:solidFill>
                  <a:sysClr val="windowText" lastClr="000000"/>
                </a:solidFill>
              </a:rPr>
              <a:t>.</a:t>
            </a:r>
            <a:endParaRPr lang="en-US" altLang="en-US" sz="2400" b="1" dirty="0">
              <a:solidFill>
                <a:sysClr val="windowText" lastClr="000000"/>
              </a:solidFill>
            </a:endParaRPr>
          </a:p>
        </p:txBody>
      </p:sp>
      <p:sp>
        <p:nvSpPr>
          <p:cNvPr id="3" name="Title 1"/>
          <p:cNvSpPr txBox="1">
            <a:spLocks/>
          </p:cNvSpPr>
          <p:nvPr/>
        </p:nvSpPr>
        <p:spPr bwMode="auto">
          <a:xfrm>
            <a:off x="457200" y="486489"/>
            <a:ext cx="8229600" cy="74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Why Replace NAD83?</a:t>
            </a:r>
          </a:p>
        </p:txBody>
      </p:sp>
      <p:sp>
        <p:nvSpPr>
          <p:cNvPr id="4" name="Content Placeholder 4"/>
          <p:cNvSpPr txBox="1">
            <a:spLocks/>
          </p:cNvSpPr>
          <p:nvPr/>
        </p:nvSpPr>
        <p:spPr bwMode="auto">
          <a:xfrm>
            <a:off x="20635" y="4392707"/>
            <a:ext cx="9123365" cy="69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eaLnBrk="1" hangingPunct="1">
              <a:lnSpc>
                <a:spcPct val="150000"/>
              </a:lnSpc>
              <a:defRPr/>
            </a:pPr>
            <a:r>
              <a:rPr kumimoji="0" lang="en-US" altLang="en-US" sz="2400" b="1" i="0" u="none" strike="noStrike" kern="1200" cap="none" spc="0" normalizeH="0" baseline="0" noProof="0" dirty="0" smtClean="0">
                <a:ln>
                  <a:noFill/>
                </a:ln>
                <a:solidFill>
                  <a:srgbClr val="0000FF"/>
                </a:solidFill>
                <a:effectLst/>
                <a:uLnTx/>
                <a:uFillTx/>
                <a:latin typeface="Calibri"/>
                <a:ea typeface="ＭＳ Ｐゴシック" charset="0"/>
              </a:rPr>
              <a:t>NAD83 is now </a:t>
            </a:r>
            <a:r>
              <a:rPr lang="en-US" altLang="en-US" sz="2400" b="1" dirty="0" smtClean="0">
                <a:solidFill>
                  <a:srgbClr val="0000FF"/>
                </a:solidFill>
              </a:rPr>
              <a:t>≈2.2 m. off from currently know mass center of earth</a:t>
            </a:r>
          </a:p>
          <a:p>
            <a:pPr lvl="0" eaLnBrk="1" hangingPunct="1">
              <a:lnSpc>
                <a:spcPct val="150000"/>
              </a:lnSpc>
              <a:defRPr/>
            </a:pPr>
            <a:endPar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p:txBody>
      </p:sp>
      <p:sp>
        <p:nvSpPr>
          <p:cNvPr id="5" name="Content Placeholder 4"/>
          <p:cNvSpPr txBox="1">
            <a:spLocks/>
          </p:cNvSpPr>
          <p:nvPr/>
        </p:nvSpPr>
        <p:spPr bwMode="auto">
          <a:xfrm>
            <a:off x="20631" y="5056096"/>
            <a:ext cx="9123365" cy="69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150000"/>
              </a:lnSpc>
              <a:defRPr/>
            </a:pPr>
            <a:r>
              <a:rPr lang="en-US" altLang="en-US" sz="2400" b="1" dirty="0" smtClean="0"/>
              <a:t>Replacement is necessary </a:t>
            </a:r>
            <a:r>
              <a:rPr lang="en-US" altLang="en-US" sz="2400" b="1" dirty="0"/>
              <a:t>for agreement </a:t>
            </a:r>
            <a:r>
              <a:rPr lang="en-US" altLang="en-US" sz="2400" b="1" dirty="0" smtClean="0"/>
              <a:t>with current / future capabilities of GNSS positioning.</a:t>
            </a:r>
            <a:endParaRPr lang="en-US" altLang="en-US" sz="2400" b="1" dirty="0"/>
          </a:p>
          <a:p>
            <a:pPr lvl="0" eaLnBrk="1" hangingPunct="1">
              <a:lnSpc>
                <a:spcPct val="150000"/>
              </a:lnSpc>
              <a:defRPr/>
            </a:pPr>
            <a:endPar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p:txBody>
      </p:sp>
    </p:spTree>
    <p:extLst>
      <p:ext uri="{BB962C8B-B14F-4D97-AF65-F5344CB8AC3E}">
        <p14:creationId xmlns:p14="http://schemas.microsoft.com/office/powerpoint/2010/main" val="4150580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8831" t="11766" r="29816" b="2359"/>
          <a:stretch/>
        </p:blipFill>
        <p:spPr>
          <a:xfrm>
            <a:off x="110839" y="57615"/>
            <a:ext cx="5999968" cy="6761869"/>
          </a:xfrm>
          <a:prstGeom prst="rect">
            <a:avLst/>
          </a:prstGeom>
          <a:ln w="25400">
            <a:solidFill>
              <a:schemeClr val="tx1"/>
            </a:solidFill>
          </a:ln>
        </p:spPr>
      </p:pic>
      <p:sp>
        <p:nvSpPr>
          <p:cNvPr id="7" name="Rectangle 6"/>
          <p:cNvSpPr/>
          <p:nvPr/>
        </p:nvSpPr>
        <p:spPr>
          <a:xfrm>
            <a:off x="5073857" y="3439102"/>
            <a:ext cx="1154235" cy="859385"/>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25942" t="12004" r="26994" b="11288"/>
          <a:stretch/>
        </p:blipFill>
        <p:spPr>
          <a:xfrm>
            <a:off x="721564" y="0"/>
            <a:ext cx="7709603" cy="6819484"/>
          </a:xfrm>
          <a:prstGeom prst="rect">
            <a:avLst/>
          </a:prstGeom>
        </p:spPr>
      </p:pic>
      <p:sp>
        <p:nvSpPr>
          <p:cNvPr id="4" name="Rectangle 3"/>
          <p:cNvSpPr/>
          <p:nvPr/>
        </p:nvSpPr>
        <p:spPr>
          <a:xfrm>
            <a:off x="2560485" y="5387581"/>
            <a:ext cx="1521983" cy="726141"/>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ell phone&#10;&#10;Description generated with very high confidence">
            <a:extLst>
              <a:ext uri="{FF2B5EF4-FFF2-40B4-BE49-F238E27FC236}">
                <a16:creationId xmlns:a16="http://schemas.microsoft.com/office/drawing/2014/main" id="{CB1AF4DD-D192-4130-871A-F35B8BE016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111" y="0"/>
            <a:ext cx="5293492" cy="6858000"/>
          </a:xfrm>
          <a:prstGeom prst="rect">
            <a:avLst/>
          </a:prstGeom>
          <a:ln w="25400">
            <a:solidFill>
              <a:srgbClr val="FF0000"/>
            </a:solidFill>
          </a:ln>
          <a:effectLst/>
        </p:spPr>
      </p:pic>
    </p:spTree>
    <p:extLst>
      <p:ext uri="{BB962C8B-B14F-4D97-AF65-F5344CB8AC3E}">
        <p14:creationId xmlns:p14="http://schemas.microsoft.com/office/powerpoint/2010/main" val="3068706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587516"/>
            <a:ext cx="9144000" cy="685800"/>
          </a:xfrm>
        </p:spPr>
        <p:txBody>
          <a:bodyPr/>
          <a:lstStyle/>
          <a:p>
            <a:r>
              <a:rPr lang="en-US" altLang="en-US" sz="3600" b="1" dirty="0" smtClean="0">
                <a:solidFill>
                  <a:srgbClr val="000099"/>
                </a:solidFill>
              </a:rPr>
              <a:t> Future Geometric (3-D) Reference Frame</a:t>
            </a:r>
          </a:p>
        </p:txBody>
      </p:sp>
      <p:sp>
        <p:nvSpPr>
          <p:cNvPr id="18435" name="Rectangle 3"/>
          <p:cNvSpPr>
            <a:spLocks noGrp="1" noChangeArrowheads="1"/>
          </p:cNvSpPr>
          <p:nvPr>
            <p:ph type="body" idx="1"/>
          </p:nvPr>
        </p:nvSpPr>
        <p:spPr>
          <a:xfrm>
            <a:off x="151573" y="1341641"/>
            <a:ext cx="8761613" cy="3649954"/>
          </a:xfrm>
        </p:spPr>
        <p:txBody>
          <a:bodyPr/>
          <a:lstStyle/>
          <a:p>
            <a:pPr marL="349250" indent="0">
              <a:lnSpc>
                <a:spcPct val="200000"/>
              </a:lnSpc>
              <a:buNone/>
              <a:defRPr/>
            </a:pPr>
            <a:r>
              <a:rPr lang="en-US" altLang="en-US" sz="2600" b="1" u="sng" dirty="0" smtClean="0">
                <a:solidFill>
                  <a:srgbClr val="000099"/>
                </a:solidFill>
              </a:rPr>
              <a:t>Blueprint for 2022: Part 1 – Geometric Datum</a:t>
            </a:r>
          </a:p>
          <a:p>
            <a:pPr>
              <a:lnSpc>
                <a:spcPct val="200000"/>
              </a:lnSpc>
              <a:buFont typeface="Arial" panose="020B0604020202020204" pitchFamily="34" charset="0"/>
              <a:buChar char="•"/>
              <a:defRPr/>
            </a:pPr>
            <a:r>
              <a:rPr lang="en-US" altLang="en-US" sz="2400" b="1" dirty="0" smtClean="0"/>
              <a:t>Replace NAD83 with new geometric reference frame.</a:t>
            </a:r>
          </a:p>
          <a:p>
            <a:pPr>
              <a:lnSpc>
                <a:spcPct val="200000"/>
              </a:lnSpc>
              <a:buFont typeface="Arial" panose="020B0604020202020204" pitchFamily="34" charset="0"/>
              <a:buChar char="•"/>
              <a:defRPr/>
            </a:pPr>
            <a:r>
              <a:rPr lang="en-US" altLang="en-US" sz="2400" b="1" dirty="0" smtClean="0"/>
              <a:t>CORS-based, accessed via GNSS observations.</a:t>
            </a:r>
          </a:p>
          <a:p>
            <a:pPr>
              <a:lnSpc>
                <a:spcPct val="200000"/>
              </a:lnSpc>
              <a:buFont typeface="Arial" panose="020B0604020202020204" pitchFamily="34" charset="0"/>
              <a:buChar char="•"/>
              <a:defRPr/>
            </a:pPr>
            <a:r>
              <a:rPr lang="en-US" altLang="en-US" sz="2400" b="1" dirty="0" smtClean="0"/>
              <a:t>Coordinates &amp; velocities in ITRF (IGS) &amp; new US reference frame.</a:t>
            </a:r>
          </a:p>
        </p:txBody>
      </p:sp>
      <p:sp>
        <p:nvSpPr>
          <p:cNvPr id="2" name="TextBox 1"/>
          <p:cNvSpPr txBox="1"/>
          <p:nvPr/>
        </p:nvSpPr>
        <p:spPr>
          <a:xfrm>
            <a:off x="678768" y="4705382"/>
            <a:ext cx="7518405" cy="430887"/>
          </a:xfrm>
          <a:prstGeom prst="rect">
            <a:avLst/>
          </a:prstGeom>
          <a:noFill/>
          <a:ln w="38100">
            <a:noFill/>
          </a:ln>
        </p:spPr>
        <p:txBody>
          <a:bodyPr wrap="none" rtlCol="0">
            <a:spAutoFit/>
          </a:bodyPr>
          <a:lstStyle/>
          <a:p>
            <a:pPr marL="914400" lvl="3">
              <a:defRPr/>
            </a:pPr>
            <a:r>
              <a:rPr lang="en-US" altLang="en-US" sz="2200" dirty="0" smtClean="0">
                <a:solidFill>
                  <a:srgbClr val="0000FF"/>
                </a:solidFill>
              </a:rPr>
              <a:t>           (</a:t>
            </a:r>
            <a:r>
              <a:rPr lang="en-US" altLang="en-US" sz="2200" dirty="0">
                <a:solidFill>
                  <a:srgbClr val="0000FF"/>
                </a:solidFill>
              </a:rPr>
              <a:t>coordinates in time</a:t>
            </a:r>
            <a:r>
              <a:rPr lang="en-US" altLang="en-US" sz="2200" dirty="0" smtClean="0">
                <a:solidFill>
                  <a:srgbClr val="0000FF"/>
                </a:solidFill>
              </a:rPr>
              <a:t>)	   (</a:t>
            </a:r>
            <a:r>
              <a:rPr lang="en-US" altLang="en-US" sz="2200" dirty="0">
                <a:solidFill>
                  <a:srgbClr val="0000FF"/>
                </a:solidFill>
              </a:rPr>
              <a:t>stable </a:t>
            </a:r>
            <a:r>
              <a:rPr lang="en-US" altLang="en-US" sz="2200" dirty="0" smtClean="0">
                <a:solidFill>
                  <a:srgbClr val="0000FF"/>
                </a:solidFill>
              </a:rPr>
              <a:t>coordinates)</a:t>
            </a:r>
            <a:endParaRPr lang="en-US" altLang="en-US" sz="2200" dirty="0">
              <a:solidFill>
                <a:srgbClr val="0000FF"/>
              </a:solidFill>
            </a:endParaRPr>
          </a:p>
        </p:txBody>
      </p:sp>
      <p:sp>
        <p:nvSpPr>
          <p:cNvPr id="3" name="TextBox 2"/>
          <p:cNvSpPr txBox="1"/>
          <p:nvPr/>
        </p:nvSpPr>
        <p:spPr>
          <a:xfrm>
            <a:off x="170476" y="5230067"/>
            <a:ext cx="8641291" cy="830997"/>
          </a:xfrm>
          <a:prstGeom prst="rect">
            <a:avLst/>
          </a:prstGeom>
          <a:noFill/>
        </p:spPr>
        <p:txBody>
          <a:bodyPr wrap="square" rtlCol="0">
            <a:spAutoFit/>
          </a:bodyPr>
          <a:lstStyle/>
          <a:p>
            <a:pPr marL="285750" lvl="1" indent="-285750">
              <a:buFont typeface="Arial" panose="020B0604020202020204" pitchFamily="34" charset="0"/>
              <a:buChar char="•"/>
              <a:defRPr/>
            </a:pPr>
            <a:r>
              <a:rPr lang="en-US" altLang="en-US" sz="2400" b="1" dirty="0">
                <a:latin typeface="+mj-lt"/>
              </a:rPr>
              <a:t>Transformation tools will relate NAD83 to new US </a:t>
            </a:r>
            <a:r>
              <a:rPr lang="en-US" altLang="en-US" sz="2400" b="1" dirty="0" smtClean="0">
                <a:latin typeface="+mj-lt"/>
              </a:rPr>
              <a:t>reference frame </a:t>
            </a:r>
            <a:r>
              <a:rPr lang="en-US" altLang="en-US" sz="2400" b="1" dirty="0">
                <a:latin typeface="+mj-lt"/>
              </a:rPr>
              <a:t>(</a:t>
            </a:r>
            <a:r>
              <a:rPr lang="en-US" altLang="en-US" sz="2400" b="1" dirty="0">
                <a:solidFill>
                  <a:srgbClr val="009900"/>
                </a:solidFill>
                <a:latin typeface="+mj-lt"/>
              </a:rPr>
              <a:t>NCAT</a:t>
            </a:r>
            <a:r>
              <a:rPr lang="en-US" altLang="en-US" sz="2400" b="1" dirty="0">
                <a:latin typeface="+mj-lt"/>
              </a:rPr>
              <a:t> with 2022 transformation</a:t>
            </a:r>
            <a:r>
              <a:rPr lang="en-US" altLang="en-US" sz="2400" b="1" dirty="0" smtClean="0">
                <a:latin typeface="+mj-lt"/>
              </a:rPr>
              <a:t>).</a:t>
            </a:r>
            <a:endParaRPr lang="en-US" altLang="en-US" sz="2400" b="1" dirty="0">
              <a:latin typeface="+mj-lt"/>
            </a:endParaRPr>
          </a:p>
        </p:txBody>
      </p:sp>
      <p:cxnSp>
        <p:nvCxnSpPr>
          <p:cNvPr id="5" name="Straight Connector 4"/>
          <p:cNvCxnSpPr/>
          <p:nvPr/>
        </p:nvCxnSpPr>
        <p:spPr>
          <a:xfrm flipH="1">
            <a:off x="4251366" y="4439339"/>
            <a:ext cx="31877" cy="361043"/>
          </a:xfrm>
          <a:prstGeom prst="line">
            <a:avLst/>
          </a:prstGeom>
          <a:ln w="38100">
            <a:solidFill>
              <a:srgbClr val="FF33CC"/>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119468" y="4452676"/>
            <a:ext cx="17602" cy="323956"/>
          </a:xfrm>
          <a:prstGeom prst="line">
            <a:avLst/>
          </a:prstGeom>
          <a:ln w="38100">
            <a:solidFill>
              <a:srgbClr val="FF33CC"/>
            </a:solidFill>
            <a:head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817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484950"/>
            <a:ext cx="8229600" cy="756753"/>
          </a:xfrm>
        </p:spPr>
        <p:txBody>
          <a:bodyPr/>
          <a:lstStyle/>
          <a:p>
            <a:r>
              <a:rPr lang="en-US" altLang="en-US" sz="4000" b="1" dirty="0" smtClean="0">
                <a:solidFill>
                  <a:srgbClr val="000099"/>
                </a:solidFill>
              </a:rPr>
              <a:t>Names and Reference Frames</a:t>
            </a:r>
          </a:p>
        </p:txBody>
      </p:sp>
      <p:sp>
        <p:nvSpPr>
          <p:cNvPr id="4" name="Content Placeholder 2"/>
          <p:cNvSpPr txBox="1">
            <a:spLocks/>
          </p:cNvSpPr>
          <p:nvPr/>
        </p:nvSpPr>
        <p:spPr bwMode="gray">
          <a:xfrm>
            <a:off x="155448" y="1791487"/>
            <a:ext cx="273423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sz="2400" u="sng" kern="0" dirty="0" smtClean="0">
                <a:latin typeface="Gill Sans MT" panose="020B0502020104020203" pitchFamily="34" charset="0"/>
              </a:rPr>
              <a:t>The Old:</a:t>
            </a:r>
          </a:p>
          <a:p>
            <a:pPr marL="0" indent="0">
              <a:buFont typeface="Wingdings" pitchFamily="2" charset="2"/>
              <a:buNone/>
              <a:defRPr/>
            </a:pPr>
            <a:r>
              <a:rPr lang="en-US" sz="2400" kern="0" dirty="0" smtClean="0">
                <a:latin typeface="Gill Sans MT" panose="020B0502020104020203" pitchFamily="34" charset="0"/>
              </a:rPr>
              <a:t>NAD 83(2011)</a:t>
            </a:r>
          </a:p>
          <a:p>
            <a:pPr marL="0" indent="0">
              <a:buFont typeface="Wingdings" pitchFamily="2" charset="2"/>
              <a:buNone/>
              <a:defRPr/>
            </a:pPr>
            <a:endParaRPr lang="en-US" sz="2400" kern="0" dirty="0" smtClean="0">
              <a:latin typeface="Gill Sans MT" panose="020B0502020104020203" pitchFamily="34" charset="0"/>
            </a:endParaRPr>
          </a:p>
          <a:p>
            <a:pPr marL="0" indent="0">
              <a:buFont typeface="Wingdings" pitchFamily="2" charset="2"/>
              <a:buNone/>
              <a:defRPr/>
            </a:pPr>
            <a:r>
              <a:rPr lang="en-US" sz="2400" kern="0" dirty="0" smtClean="0">
                <a:latin typeface="Gill Sans MT" panose="020B0502020104020203" pitchFamily="34" charset="0"/>
              </a:rPr>
              <a:t>NAD 83(PA11)</a:t>
            </a:r>
          </a:p>
          <a:p>
            <a:pPr marL="0" indent="0">
              <a:buFont typeface="Wingdings" pitchFamily="2" charset="2"/>
              <a:buNone/>
              <a:defRPr/>
            </a:pPr>
            <a:endParaRPr lang="en-US" sz="2400" kern="0" dirty="0" smtClean="0">
              <a:latin typeface="Gill Sans MT" panose="020B0502020104020203" pitchFamily="34" charset="0"/>
            </a:endParaRPr>
          </a:p>
          <a:p>
            <a:pPr marL="0" indent="0">
              <a:buFont typeface="Wingdings" pitchFamily="2" charset="2"/>
              <a:buNone/>
              <a:defRPr/>
            </a:pPr>
            <a:r>
              <a:rPr lang="en-US" sz="2400" kern="0" dirty="0" smtClean="0">
                <a:latin typeface="Gill Sans MT" panose="020B0502020104020203" pitchFamily="34" charset="0"/>
              </a:rPr>
              <a:t>NAD </a:t>
            </a:r>
            <a:r>
              <a:rPr lang="en-US" sz="2400" kern="0" dirty="0">
                <a:latin typeface="Gill Sans MT" panose="020B0502020104020203" pitchFamily="34" charset="0"/>
              </a:rPr>
              <a:t>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746248" y="1665921"/>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sz="2400" u="sng" kern="0" dirty="0" smtClean="0">
                <a:latin typeface="Gill Sans MT" panose="020B0502020104020203" pitchFamily="34" charset="0"/>
              </a:rPr>
              <a:t>The New:</a:t>
            </a:r>
          </a:p>
          <a:p>
            <a:pPr marL="0" indent="0">
              <a:buFont typeface="Wingdings" pitchFamily="2" charset="2"/>
              <a:buNone/>
              <a:defRPr/>
            </a:pPr>
            <a:r>
              <a:rPr lang="en-US" sz="2000" kern="0" dirty="0" smtClean="0">
                <a:latin typeface="Gill Sans MT" panose="020B0502020104020203" pitchFamily="34" charset="0"/>
              </a:rPr>
              <a:t>The North American Terrestrial Reference Frame of 2022 </a:t>
            </a:r>
          </a:p>
          <a:p>
            <a:pPr marL="0" indent="0">
              <a:buFont typeface="Wingdings" pitchFamily="2" charset="2"/>
              <a:buNone/>
              <a:defRPr/>
            </a:pPr>
            <a:r>
              <a:rPr lang="en-US" sz="2000" kern="0" dirty="0" smtClean="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Caribbean Terrestrial Reference Frame of 2022 </a:t>
            </a:r>
          </a:p>
          <a:p>
            <a:pPr marL="0" indent="0">
              <a:buNone/>
              <a:defRPr/>
            </a:pPr>
            <a:r>
              <a:rPr lang="en-US" sz="2000" kern="0" dirty="0">
                <a:latin typeface="Gill Sans MT" panose="020B0502020104020203" pitchFamily="34" charset="0"/>
              </a:rPr>
              <a:t>	(</a:t>
            </a:r>
            <a:r>
              <a:rPr lang="en-US" sz="2000" kern="0" dirty="0" smtClean="0">
                <a:latin typeface="Gill Sans MT" panose="020B0502020104020203" pitchFamily="34" charset="0"/>
              </a:rPr>
              <a:t>CATRF2022)</a:t>
            </a:r>
          </a:p>
          <a:p>
            <a:pPr marL="0" indent="0">
              <a:buFont typeface="Wingdings" pitchFamily="2" charset="2"/>
              <a:buNone/>
              <a:defRPr/>
            </a:pPr>
            <a:endParaRPr lang="en-US" sz="2000" kern="0" dirty="0" smtClean="0">
              <a:latin typeface="Gill Sans MT" panose="020B0502020104020203" pitchFamily="34" charset="0"/>
            </a:endParaRPr>
          </a:p>
          <a:p>
            <a:pPr marL="0" indent="0">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Pacific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None/>
              <a:defRPr/>
            </a:pPr>
            <a:r>
              <a:rPr lang="en-US" sz="2000" kern="0" dirty="0" smtClean="0">
                <a:latin typeface="Gill Sans MT" panose="020B0502020104020203" pitchFamily="34" charset="0"/>
              </a:rPr>
              <a:t>	(PATRF2022)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Mariana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None/>
              <a:defRPr/>
            </a:pPr>
            <a:r>
              <a:rPr lang="en-US" sz="2000" kern="0" dirty="0" smtClean="0">
                <a:latin typeface="Gill Sans MT" panose="020B0502020104020203" pitchFamily="34" charset="0"/>
              </a:rPr>
              <a:t>	(MATRF2022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cxnSp>
        <p:nvCxnSpPr>
          <p:cNvPr id="6" name="Straight Arrow Connector 5"/>
          <p:cNvCxnSpPr/>
          <p:nvPr/>
        </p:nvCxnSpPr>
        <p:spPr>
          <a:xfrm flipV="1">
            <a:off x="2108073" y="2369439"/>
            <a:ext cx="638175"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108073" y="2369439"/>
            <a:ext cx="78161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08072" y="3083816"/>
            <a:ext cx="781611" cy="126329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108072" y="3841027"/>
            <a:ext cx="781611" cy="160498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0593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1_NOAA-NGS - Grey - No Bird - 0527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32856</TotalTime>
  <Words>2411</Words>
  <Application>Microsoft Office PowerPoint</Application>
  <PresentationFormat>On-screen Show (4:3)</PresentationFormat>
  <Paragraphs>434</Paragraphs>
  <Slides>50</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ＭＳ Ｐゴシック</vt:lpstr>
      <vt:lpstr>ＭＳ Ｐゴシック</vt:lpstr>
      <vt:lpstr>Arial</vt:lpstr>
      <vt:lpstr>ArialMT</vt:lpstr>
      <vt:lpstr>Calibri</vt:lpstr>
      <vt:lpstr>Cambria</vt:lpstr>
      <vt:lpstr>Gill Sans MT</vt:lpstr>
      <vt:lpstr>Helvetica Light</vt:lpstr>
      <vt:lpstr>Stencil</vt:lpstr>
      <vt:lpstr>Symbol</vt:lpstr>
      <vt:lpstr>Times New Roman</vt:lpstr>
      <vt:lpstr>Wingdings</vt:lpstr>
      <vt:lpstr>1_NOAA-NGS - Grey - No Bird - 052715</vt:lpstr>
      <vt:lpstr>PowerPoint Presentation</vt:lpstr>
      <vt:lpstr>Presentation Topics  1.  New 2022 Datums for the U.S.  2.  Recent Announcements for NSRS  Modernization  3.  Coordinate transformations - NCAT  4.  State Plane Coordinate System 2022 Project          </vt:lpstr>
      <vt:lpstr>New 2022 U.S. Geometric Datum</vt:lpstr>
      <vt:lpstr>National Spatial Reference System(NSRS) Improvements in the Horizontal Datums</vt:lpstr>
      <vt:lpstr>PowerPoint Presentation</vt:lpstr>
      <vt:lpstr>PowerPoint Presentation</vt:lpstr>
      <vt:lpstr>PowerPoint Presentation</vt:lpstr>
      <vt:lpstr> Future Geometric (3-D) Reference Frame</vt:lpstr>
      <vt:lpstr>Names and Reference Frames</vt:lpstr>
      <vt:lpstr>PowerPoint Presentation</vt:lpstr>
      <vt:lpstr>PowerPoint Presentation</vt:lpstr>
      <vt:lpstr>PowerPoint Presentation</vt:lpstr>
      <vt:lpstr>CORS Velocities – IGS08</vt:lpstr>
      <vt:lpstr>PowerPoint Presentation</vt:lpstr>
      <vt:lpstr>PowerPoint Presentation</vt:lpstr>
      <vt:lpstr>New 2022 U.S. Vertical Datum</vt:lpstr>
      <vt:lpstr>PowerPoint Presentation</vt:lpstr>
      <vt:lpstr>PowerPoint Presentation</vt:lpstr>
      <vt:lpstr>PowerPoint Presentation</vt:lpstr>
      <vt:lpstr>NEW VERTICAL DATUM (Rationale)</vt:lpstr>
      <vt:lpstr>Names</vt:lpstr>
      <vt:lpstr>PowerPoint Presentation</vt:lpstr>
      <vt:lpstr>PowerPoint Presentation</vt:lpstr>
      <vt:lpstr>Survey and Block Plans</vt:lpstr>
      <vt:lpstr>PowerPoint Presentation</vt:lpstr>
      <vt:lpstr>Expected changes to orthometric heights – NAVD88 to NAPGD2022</vt:lpstr>
      <vt:lpstr>Geoid Monitoring Service (GeMS)</vt:lpstr>
      <vt:lpstr>PowerPoint Presentation</vt:lpstr>
      <vt:lpstr>Delayed Release of Modernized NSRS</vt:lpstr>
      <vt:lpstr>PowerPoint Presentation</vt:lpstr>
      <vt:lpstr>Conclusion</vt:lpstr>
      <vt:lpstr>For More 2022 Datums Information, See..</vt:lpstr>
      <vt:lpstr>NGS Products Update   Coordinate Conversion and Transformation Tool – NCAT using NADCON v5.0</vt:lpstr>
      <vt:lpstr>Conversion or Transformation?</vt:lpstr>
      <vt:lpstr>NCAT  -  Updated coordinate transformation program  -        NAD27 -&gt; NAD83 (2011), also ready for 2022.</vt:lpstr>
      <vt:lpstr>PowerPoint Presentation</vt:lpstr>
      <vt:lpstr>PowerPoint Presentation</vt:lpstr>
      <vt:lpstr>NGS State Plane Coordinates System -  2022 Project</vt:lpstr>
      <vt:lpstr>Final SPC 83 State Systems - 2001</vt:lpstr>
      <vt:lpstr>SPC 83 – Legislation &amp; Foot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 Riordan</dc:creator>
  <cp:lastModifiedBy>Denis Riordan</cp:lastModifiedBy>
  <cp:revision>578</cp:revision>
  <cp:lastPrinted>2019-03-25T19:09:11Z</cp:lastPrinted>
  <dcterms:modified xsi:type="dcterms:W3CDTF">2021-03-05T00:55:58Z</dcterms:modified>
</cp:coreProperties>
</file>